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9472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E90-A204-4B81-9AA5-1FC1261BBB9C}" type="datetimeFigureOut">
              <a:rPr lang="pl-PL" smtClean="0"/>
              <a:t>2017-10-12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C597-52F4-4546-B0FD-B58C2D316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513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E90-A204-4B81-9AA5-1FC1261BBB9C}" type="datetimeFigureOut">
              <a:rPr lang="pl-PL" smtClean="0"/>
              <a:t>2017-10-12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C597-52F4-4546-B0FD-B58C2D316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0876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E90-A204-4B81-9AA5-1FC1261BBB9C}" type="datetimeFigureOut">
              <a:rPr lang="pl-PL" smtClean="0"/>
              <a:t>2017-10-12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C597-52F4-4546-B0FD-B58C2D316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765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E90-A204-4B81-9AA5-1FC1261BBB9C}" type="datetimeFigureOut">
              <a:rPr lang="pl-PL" smtClean="0"/>
              <a:t>2017-10-12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C597-52F4-4546-B0FD-B58C2D316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3581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E90-A204-4B81-9AA5-1FC1261BBB9C}" type="datetimeFigureOut">
              <a:rPr lang="pl-PL" smtClean="0"/>
              <a:t>2017-10-12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C597-52F4-4546-B0FD-B58C2D316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612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E90-A204-4B81-9AA5-1FC1261BBB9C}" type="datetimeFigureOut">
              <a:rPr lang="pl-PL" smtClean="0"/>
              <a:t>2017-10-12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C597-52F4-4546-B0FD-B58C2D316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5658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E90-A204-4B81-9AA5-1FC1261BBB9C}" type="datetimeFigureOut">
              <a:rPr lang="pl-PL" smtClean="0"/>
              <a:t>2017-10-12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C597-52F4-4546-B0FD-B58C2D316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817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E90-A204-4B81-9AA5-1FC1261BBB9C}" type="datetimeFigureOut">
              <a:rPr lang="pl-PL" smtClean="0"/>
              <a:t>2017-10-12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C597-52F4-4546-B0FD-B58C2D316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7493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E90-A204-4B81-9AA5-1FC1261BBB9C}" type="datetimeFigureOut">
              <a:rPr lang="pl-PL" smtClean="0"/>
              <a:t>2017-10-12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C597-52F4-4546-B0FD-B58C2D316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1709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E90-A204-4B81-9AA5-1FC1261BBB9C}" type="datetimeFigureOut">
              <a:rPr lang="pl-PL" smtClean="0"/>
              <a:t>2017-10-12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C597-52F4-4546-B0FD-B58C2D316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7290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E90-A204-4B81-9AA5-1FC1261BBB9C}" type="datetimeFigureOut">
              <a:rPr lang="pl-PL" smtClean="0"/>
              <a:t>2017-10-12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C597-52F4-4546-B0FD-B58C2D316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0610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47E90-A204-4B81-9AA5-1FC1261BBB9C}" type="datetimeFigureOut">
              <a:rPr lang="pl-PL" smtClean="0"/>
              <a:t>2017-10-12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0C597-52F4-4546-B0FD-B58C2D316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5778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280920" cy="6264696"/>
          </a:xfrm>
          <a:ln w="25400">
            <a:solidFill>
              <a:schemeClr val="accent4">
                <a:lumMod val="75000"/>
                <a:alpha val="50000"/>
              </a:schemeClr>
            </a:solidFill>
          </a:ln>
        </p:spPr>
        <p:txBody>
          <a:bodyPr>
            <a:normAutofit/>
          </a:bodyPr>
          <a:lstStyle/>
          <a:p>
            <a:pPr algn="r"/>
            <a:r>
              <a:rPr lang="pl-PL" sz="4000" b="1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NAUKA ORGANIZACJI I ZARZĄDZANIA</a:t>
            </a:r>
            <a:r>
              <a:rPr lang="pl-PL" b="1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b="1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nn-NO" sz="1800" dirty="0" smtClean="0"/>
              <a:t>I</a:t>
            </a:r>
            <a:r>
              <a:rPr lang="pl-PL" sz="1800" dirty="0" smtClean="0"/>
              <a:t>II </a:t>
            </a:r>
            <a:r>
              <a:rPr lang="nn-NO" sz="1800" dirty="0" smtClean="0"/>
              <a:t>SS</a:t>
            </a:r>
            <a:r>
              <a:rPr lang="pl-PL" sz="1800" dirty="0" smtClean="0"/>
              <a:t>A, </a:t>
            </a:r>
            <a:r>
              <a:rPr lang="nn-NO" sz="1800" dirty="0" smtClean="0"/>
              <a:t>I</a:t>
            </a:r>
            <a:r>
              <a:rPr lang="pl-PL" sz="1800" dirty="0" smtClean="0"/>
              <a:t>II </a:t>
            </a:r>
            <a:r>
              <a:rPr lang="nn-NO" sz="1800" dirty="0" smtClean="0"/>
              <a:t>SN</a:t>
            </a:r>
            <a:r>
              <a:rPr lang="pl-PL" sz="1800" dirty="0" smtClean="0"/>
              <a:t>A licencjat</a:t>
            </a:r>
            <a:endParaRPr lang="pl-PL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021757"/>
            <a:ext cx="4910220" cy="493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138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>
                <a:solidFill>
                  <a:srgbClr val="0070C0"/>
                </a:solidFill>
              </a:rPr>
              <a:t>Mary Parker </a:t>
            </a:r>
            <a:r>
              <a:rPr lang="pl-PL" b="1" dirty="0" err="1">
                <a:solidFill>
                  <a:srgbClr val="0070C0"/>
                </a:solidFill>
              </a:rPr>
              <a:t>Follet</a:t>
            </a:r>
            <a:endParaRPr lang="pl-PL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l-PL" u="sng" dirty="0" smtClean="0">
                <a:solidFill>
                  <a:srgbClr val="0070C0"/>
                </a:solidFill>
              </a:rPr>
              <a:t>Kierowanie to sztuka</a:t>
            </a:r>
          </a:p>
          <a:p>
            <a:pPr marL="0" indent="0">
              <a:buNone/>
            </a:pPr>
            <a:r>
              <a:rPr lang="pl-PL" sz="3100" dirty="0" smtClean="0"/>
              <a:t>(dominacja umiejętności nad wiedzą)</a:t>
            </a:r>
          </a:p>
          <a:p>
            <a:pPr marL="0" indent="0">
              <a:buNone/>
            </a:pPr>
            <a:endParaRPr lang="pl-PL" sz="1300" dirty="0"/>
          </a:p>
          <a:p>
            <a:pPr marL="0" indent="0">
              <a:buNone/>
            </a:pPr>
            <a:r>
              <a:rPr lang="pl-PL" sz="3100" dirty="0" smtClean="0"/>
              <a:t>Sztuka</a:t>
            </a:r>
          </a:p>
          <a:p>
            <a:pPr algn="just">
              <a:buFontTx/>
              <a:buChar char="-"/>
            </a:pPr>
            <a:r>
              <a:rPr lang="pl-PL" sz="3100" dirty="0"/>
              <a:t>u</a:t>
            </a:r>
            <a:r>
              <a:rPr lang="pl-PL" sz="3100" dirty="0" smtClean="0"/>
              <a:t>miejętność, biegłość w wykonywaniu czegoś; mistrzostwo, kunszt;</a:t>
            </a:r>
          </a:p>
          <a:p>
            <a:pPr algn="just">
              <a:buFontTx/>
              <a:buChar char="-"/>
            </a:pPr>
            <a:r>
              <a:rPr lang="pl-PL" sz="3100" dirty="0"/>
              <a:t>p</a:t>
            </a:r>
            <a:r>
              <a:rPr lang="pl-PL" sz="3100" dirty="0" smtClean="0"/>
              <a:t>ojęcie związane z intuicją, wizją artystyczną.</a:t>
            </a:r>
          </a:p>
          <a:p>
            <a:pPr marL="0" indent="0">
              <a:buNone/>
            </a:pPr>
            <a:endParaRPr lang="pl-PL" sz="1300" dirty="0" smtClean="0"/>
          </a:p>
          <a:p>
            <a:pPr marL="0" indent="0" algn="just">
              <a:buNone/>
            </a:pPr>
            <a:r>
              <a:rPr lang="pl-PL" sz="3100" dirty="0" smtClean="0"/>
              <a:t>Pogląd nie został zaakceptowany w pełni, ale za powszechne uznano przekonanie </a:t>
            </a:r>
            <a:br>
              <a:rPr lang="pl-PL" sz="3100" dirty="0" smtClean="0"/>
            </a:br>
            <a:r>
              <a:rPr lang="pl-PL" sz="3100" dirty="0" smtClean="0"/>
              <a:t>o konieczności posiadania umiejętności do kierowania.</a:t>
            </a:r>
          </a:p>
          <a:p>
            <a:pPr>
              <a:buFontTx/>
              <a:buChar char="-"/>
            </a:pPr>
            <a:endParaRPr lang="pl-PL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395536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dirty="0" smtClean="0"/>
              <a:t>NAUKA ORGANIZACJI I ZARZĄDZANIA</a:t>
            </a:r>
            <a:br>
              <a:rPr lang="pl-PL" sz="2800" dirty="0" smtClean="0"/>
            </a:br>
            <a:r>
              <a:rPr lang="pl-PL" sz="2800" dirty="0"/>
              <a:t>Kierowanie – sztuka, wiedza czy zawód</a:t>
            </a:r>
            <a:r>
              <a:rPr lang="pl-PL" sz="2800" dirty="0" smtClean="0"/>
              <a:t>?</a:t>
            </a:r>
            <a:endParaRPr lang="pl-PL" sz="2800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571600"/>
            <a:ext cx="2686050" cy="3657600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6012160" y="5229200"/>
            <a:ext cx="2686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Mary Parker </a:t>
            </a:r>
            <a:r>
              <a:rPr lang="pl-PL" dirty="0" err="1" smtClean="0"/>
              <a:t>Follet</a:t>
            </a:r>
            <a:endParaRPr lang="pl-PL" dirty="0" smtClean="0"/>
          </a:p>
          <a:p>
            <a:pPr algn="ctr"/>
            <a:r>
              <a:rPr lang="pl-PL" dirty="0" smtClean="0"/>
              <a:t>(1869-1933)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501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5770984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Luther</a:t>
            </a:r>
            <a:r>
              <a:rPr lang="pl-PL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Halsey</a:t>
            </a:r>
            <a:r>
              <a:rPr lang="pl-PL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Gulick</a:t>
            </a:r>
            <a:endParaRPr lang="pl-PL" b="1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pl-PL" u="sng" dirty="0" smtClean="0">
                <a:solidFill>
                  <a:schemeClr val="accent3">
                    <a:lumMod val="75000"/>
                  </a:schemeClr>
                </a:solidFill>
              </a:rPr>
              <a:t>Kierowanie to wiedza</a:t>
            </a:r>
          </a:p>
          <a:p>
            <a:pPr marL="0" indent="0">
              <a:buNone/>
            </a:pPr>
            <a:r>
              <a:rPr lang="pl-PL" dirty="0" smtClean="0"/>
              <a:t>(dominacja wiedzy nad umiejętnościami)</a:t>
            </a:r>
          </a:p>
          <a:p>
            <a:pPr marL="0" indent="0">
              <a:buNone/>
            </a:pPr>
            <a:endParaRPr lang="pl-PL" sz="1300" dirty="0"/>
          </a:p>
          <a:p>
            <a:pPr marL="0" indent="0" algn="just">
              <a:buNone/>
            </a:pPr>
            <a:r>
              <a:rPr lang="pl-PL" dirty="0" smtClean="0"/>
              <a:t>Jest to wiedza ponieważ pozwala na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</a:rPr>
              <a:t>systematyczne zrozumienie przedmiotu </a:t>
            </a:r>
            <a:r>
              <a:rPr lang="pl-PL" dirty="0" err="1" smtClean="0">
                <a:solidFill>
                  <a:schemeClr val="accent3">
                    <a:lumMod val="75000"/>
                  </a:schemeClr>
                </a:solidFill>
              </a:rPr>
              <a:t>oiz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endParaRPr lang="pl-PL" sz="1300" dirty="0" smtClean="0"/>
          </a:p>
          <a:p>
            <a:pPr marL="0" indent="0" algn="just">
              <a:buNone/>
            </a:pPr>
            <a:r>
              <a:rPr lang="pl-PL" dirty="0" smtClean="0"/>
              <a:t>Nauka ta pozwala na zrozumienie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</a:rPr>
              <a:t>istoty współpracy </a:t>
            </a:r>
            <a:r>
              <a:rPr lang="pl-PL" dirty="0" smtClean="0"/>
              <a:t>ludzi dla osiągnięcia jakiegoś celu oraz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</a:rPr>
              <a:t>zwiększa użyteczność systemów współdziałania.</a:t>
            </a:r>
          </a:p>
          <a:p>
            <a:pPr marL="0" indent="0" algn="just">
              <a:buNone/>
            </a:pPr>
            <a:endParaRPr lang="pl-PL" sz="1300" dirty="0" smtClean="0"/>
          </a:p>
          <a:p>
            <a:pPr marL="0" indent="0" algn="just">
              <a:buNone/>
            </a:pPr>
            <a:r>
              <a:rPr lang="pl-PL" dirty="0" err="1" smtClean="0"/>
              <a:t>Lluther</a:t>
            </a:r>
            <a:r>
              <a:rPr lang="pl-PL" dirty="0" smtClean="0"/>
              <a:t> H. </a:t>
            </a:r>
            <a:r>
              <a:rPr lang="pl-PL" dirty="0" err="1" smtClean="0"/>
              <a:t>Gulick</a:t>
            </a:r>
            <a:r>
              <a:rPr lang="pl-PL" dirty="0" smtClean="0"/>
              <a:t> nazywał ją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</a:rPr>
              <a:t>nauką ścisłą </a:t>
            </a:r>
            <a:r>
              <a:rPr lang="pl-PL" dirty="0" smtClean="0"/>
              <a:t>i dążył do wskazania wszystkim kierownikom sposobów postepowania w określonych sytuacjach. </a:t>
            </a:r>
          </a:p>
          <a:p>
            <a:pPr marL="0" indent="0" algn="just">
              <a:buNone/>
            </a:pPr>
            <a:r>
              <a:rPr lang="pl-PL" dirty="0" smtClean="0"/>
              <a:t>(ale czy jest to możliwe?)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600200"/>
            <a:ext cx="2158697" cy="2548880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6516216" y="4581128"/>
            <a:ext cx="2095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 err="1" smtClean="0"/>
              <a:t>Luther</a:t>
            </a:r>
            <a:r>
              <a:rPr lang="pl-PL" dirty="0" smtClean="0"/>
              <a:t> </a:t>
            </a:r>
            <a:r>
              <a:rPr lang="pl-PL" dirty="0" err="1" smtClean="0"/>
              <a:t>Halsey</a:t>
            </a:r>
            <a:r>
              <a:rPr lang="pl-PL" dirty="0" smtClean="0"/>
              <a:t> </a:t>
            </a:r>
            <a:r>
              <a:rPr lang="pl-PL" dirty="0" err="1" smtClean="0"/>
              <a:t>Gulick</a:t>
            </a:r>
            <a:endParaRPr lang="pl-PL" dirty="0" smtClean="0"/>
          </a:p>
          <a:p>
            <a:pPr algn="ctr"/>
            <a:r>
              <a:rPr lang="pl-PL" dirty="0" smtClean="0"/>
              <a:t>(1892-1992)</a:t>
            </a:r>
            <a:endParaRPr lang="pl-PL" dirty="0"/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395536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dirty="0" smtClean="0"/>
              <a:t>NAUKA ORGANIZACJI I ZARZĄDZANIA</a:t>
            </a:r>
            <a:br>
              <a:rPr lang="pl-PL" sz="2800" dirty="0" smtClean="0"/>
            </a:br>
            <a:r>
              <a:rPr lang="pl-PL" sz="2800" dirty="0"/>
              <a:t>Kierowanie – sztuka, wiedza czy zawód</a:t>
            </a:r>
            <a:r>
              <a:rPr lang="pl-PL" sz="2800" dirty="0" smtClean="0"/>
              <a:t>?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14649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555496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Henry M. </a:t>
            </a:r>
            <a:r>
              <a:rPr lang="pl-PL" b="1" dirty="0" err="1" smtClean="0">
                <a:solidFill>
                  <a:schemeClr val="accent6">
                    <a:lumMod val="75000"/>
                  </a:schemeClr>
                </a:solidFill>
              </a:rPr>
              <a:t>Bottinger</a:t>
            </a:r>
            <a:endParaRPr lang="pl-PL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l-PL" u="sng" dirty="0" smtClean="0">
                <a:solidFill>
                  <a:schemeClr val="accent6">
                    <a:lumMod val="75000"/>
                  </a:schemeClr>
                </a:solidFill>
              </a:rPr>
              <a:t>Kierowanie to sztuka porządkowani chaosu.</a:t>
            </a:r>
          </a:p>
          <a:p>
            <a:pPr marL="0" indent="0">
              <a:buNone/>
            </a:pPr>
            <a:r>
              <a:rPr lang="pl-PL" dirty="0" smtClean="0"/>
              <a:t>(sztuka i wiedza)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Części składowe kierowania:</a:t>
            </a:r>
          </a:p>
          <a:p>
            <a:r>
              <a:rPr lang="pl-PL" dirty="0"/>
              <a:t>w</a:t>
            </a:r>
            <a:r>
              <a:rPr lang="pl-PL" dirty="0" smtClean="0"/>
              <a:t>izja artysty</a:t>
            </a:r>
          </a:p>
          <a:p>
            <a:r>
              <a:rPr lang="pl-PL" dirty="0"/>
              <a:t>z</a:t>
            </a:r>
            <a:r>
              <a:rPr lang="pl-PL" dirty="0" smtClean="0"/>
              <a:t>najomość rzemiosła</a:t>
            </a:r>
          </a:p>
          <a:p>
            <a:r>
              <a:rPr lang="pl-PL" dirty="0"/>
              <a:t>s</a:t>
            </a:r>
            <a:r>
              <a:rPr lang="pl-PL" dirty="0" smtClean="0"/>
              <a:t>kuteczne komunikowanie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Prawdziwą sztuką można władać dopiero wtedy gdy będzie się kształcić wrodzone umiejętności (np. umiejętność śpiewania, malowania, kierowania)</a:t>
            </a:r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739" y="1600200"/>
            <a:ext cx="1838325" cy="2486025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6804248" y="4293096"/>
            <a:ext cx="19872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 smtClean="0"/>
              <a:t>Henry M. </a:t>
            </a:r>
            <a:r>
              <a:rPr lang="pl-PL" dirty="0" err="1" smtClean="0"/>
              <a:t>Bottinger</a:t>
            </a:r>
            <a:endParaRPr lang="pl-PL" dirty="0" smtClean="0"/>
          </a:p>
          <a:p>
            <a:pPr algn="ctr"/>
            <a:r>
              <a:rPr lang="pl-PL" dirty="0" smtClean="0"/>
              <a:t>(1891-1967)</a:t>
            </a:r>
            <a:endParaRPr lang="pl-PL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395536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dirty="0" smtClean="0"/>
              <a:t>NAUKA ORGANIZACJI I ZARZĄDZANIA</a:t>
            </a:r>
            <a:br>
              <a:rPr lang="pl-PL" sz="2800" dirty="0" smtClean="0"/>
            </a:br>
            <a:r>
              <a:rPr lang="pl-PL" sz="2800" dirty="0"/>
              <a:t>Kierowanie – sztuka, wiedza czy zawód</a:t>
            </a:r>
            <a:r>
              <a:rPr lang="pl-PL" sz="2800" dirty="0" smtClean="0"/>
              <a:t>?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13920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5842992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b="1" dirty="0" smtClean="0">
                <a:solidFill>
                  <a:schemeClr val="accent5">
                    <a:lumMod val="50000"/>
                  </a:schemeClr>
                </a:solidFill>
              </a:rPr>
              <a:t>Edgar H. </a:t>
            </a:r>
            <a:r>
              <a:rPr lang="pl-PL" b="1" dirty="0" err="1" smtClean="0">
                <a:solidFill>
                  <a:schemeClr val="accent5">
                    <a:lumMod val="50000"/>
                  </a:schemeClr>
                </a:solidFill>
              </a:rPr>
              <a:t>Schein</a:t>
            </a:r>
            <a:endParaRPr lang="pl-PL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l-PL" u="sng" dirty="0" smtClean="0">
                <a:solidFill>
                  <a:schemeClr val="accent5">
                    <a:lumMod val="50000"/>
                  </a:schemeClr>
                </a:solidFill>
              </a:rPr>
              <a:t>Kierowanie to wolny zawód</a:t>
            </a:r>
          </a:p>
          <a:p>
            <a:pPr marL="0" indent="0">
              <a:buNone/>
            </a:pPr>
            <a:endParaRPr lang="pl-PL" sz="1400" u="sng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1400" u="sng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l-PL" sz="3600" dirty="0" smtClean="0"/>
              <a:t>Cechy wolnego zawodu:</a:t>
            </a:r>
          </a:p>
          <a:p>
            <a:pPr algn="just">
              <a:buFontTx/>
              <a:buChar char="-"/>
            </a:pPr>
            <a:r>
              <a:rPr lang="pl-PL" sz="3600" dirty="0" smtClean="0"/>
              <a:t>kierownicy kierują się ogólnymi zasadami postepowania powszechnie uznanymi, czyli wiarygodnymi</a:t>
            </a:r>
          </a:p>
          <a:p>
            <a:pPr marL="0" indent="0" algn="just">
              <a:buNone/>
            </a:pPr>
            <a:r>
              <a:rPr lang="pl-PL" sz="3600" i="1" dirty="0" smtClean="0"/>
              <a:t>(szczególnie przy wydawaniu decyzji; zasada: chwal publicznie, gań w cztery oczy)</a:t>
            </a:r>
          </a:p>
          <a:p>
            <a:pPr marL="0" indent="0" algn="just">
              <a:buNone/>
            </a:pPr>
            <a:endParaRPr lang="pl-PL" sz="1300" i="1" dirty="0" smtClean="0"/>
          </a:p>
          <a:p>
            <a:pPr algn="just">
              <a:buFontTx/>
              <a:buChar char="-"/>
            </a:pPr>
            <a:r>
              <a:rPr lang="pl-PL" sz="3600" dirty="0" smtClean="0"/>
              <a:t>uzyskują pozycję zawodową dzięki osiąganym wynikom </a:t>
            </a:r>
          </a:p>
          <a:p>
            <a:pPr marL="0" indent="0" algn="just">
              <a:buNone/>
            </a:pPr>
            <a:r>
              <a:rPr lang="pl-PL" sz="3600" i="1" dirty="0" smtClean="0"/>
              <a:t>(nie przez protekcję)</a:t>
            </a:r>
          </a:p>
          <a:p>
            <a:pPr marL="0" indent="0" algn="just">
              <a:buNone/>
            </a:pPr>
            <a:endParaRPr lang="pl-PL" sz="1500" i="1" dirty="0" smtClean="0"/>
          </a:p>
          <a:p>
            <a:pPr algn="just">
              <a:buFontTx/>
              <a:buChar char="-"/>
            </a:pPr>
            <a:r>
              <a:rPr lang="pl-PL" sz="3600" dirty="0" smtClean="0"/>
              <a:t>kierują się surowym kodeksem etycznym chroniącym ich klientów</a:t>
            </a:r>
          </a:p>
          <a:p>
            <a:pPr marL="0" indent="0" algn="just">
              <a:buNone/>
            </a:pPr>
            <a:r>
              <a:rPr lang="pl-PL" sz="3600" i="1" dirty="0" smtClean="0"/>
              <a:t>(podobnie jak: lekarze, prawnicy, urzędnicy)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1775" y="1600200"/>
            <a:ext cx="1614376" cy="2404864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7164288" y="4365104"/>
            <a:ext cx="16536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/>
              <a:t>Edgar H. </a:t>
            </a:r>
            <a:r>
              <a:rPr lang="pl-PL" dirty="0" err="1"/>
              <a:t>Schein</a:t>
            </a:r>
            <a:endParaRPr lang="pl-PL" dirty="0"/>
          </a:p>
          <a:p>
            <a:pPr algn="ctr"/>
            <a:r>
              <a:rPr lang="pl-PL" dirty="0" smtClean="0"/>
              <a:t>(1928)</a:t>
            </a:r>
            <a:endParaRPr lang="pl-PL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395536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dirty="0" smtClean="0"/>
              <a:t>NAUKA ORGANIZACJI I ZARZĄDZANIA</a:t>
            </a:r>
            <a:br>
              <a:rPr lang="pl-PL" sz="2800" dirty="0" smtClean="0"/>
            </a:br>
            <a:r>
              <a:rPr lang="pl-PL" sz="2800" dirty="0"/>
              <a:t>Kierowanie – sztuka, wiedza czy zawód</a:t>
            </a:r>
            <a:r>
              <a:rPr lang="pl-PL" sz="2800" dirty="0" smtClean="0"/>
              <a:t>?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38285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5050904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 err="1" smtClean="0">
                <a:solidFill>
                  <a:schemeClr val="accent5">
                    <a:lumMod val="50000"/>
                  </a:schemeClr>
                </a:solidFill>
              </a:rPr>
              <a:t>Borje</a:t>
            </a:r>
            <a:r>
              <a:rPr lang="pl-PL" b="1" dirty="0" smtClean="0">
                <a:solidFill>
                  <a:schemeClr val="accent5">
                    <a:lumMod val="50000"/>
                  </a:schemeClr>
                </a:solidFill>
              </a:rPr>
              <a:t> O</a:t>
            </a:r>
            <a:r>
              <a:rPr lang="pl-PL" b="1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pl-PL" b="1" dirty="0" err="1">
                <a:solidFill>
                  <a:schemeClr val="accent5">
                    <a:lumMod val="50000"/>
                  </a:schemeClr>
                </a:solidFill>
              </a:rPr>
              <a:t>Saxberg</a:t>
            </a:r>
            <a:r>
              <a:rPr lang="pl-PL" dirty="0"/>
              <a:t> dodał dwie następne cechy:</a:t>
            </a:r>
          </a:p>
          <a:p>
            <a:pPr marL="0" indent="0">
              <a:buNone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osobiste </a:t>
            </a:r>
            <a:r>
              <a:rPr lang="pl-PL" dirty="0"/>
              <a:t>poświęcenie (nienormowany czas pracy, pracoholizm</a:t>
            </a:r>
            <a:r>
              <a:rPr lang="pl-PL" dirty="0" smtClean="0"/>
              <a:t>)</a:t>
            </a:r>
          </a:p>
          <a:p>
            <a:pPr>
              <a:buFontTx/>
              <a:buChar char="-"/>
            </a:pPr>
            <a:endParaRPr lang="pl-PL" sz="1000" dirty="0"/>
          </a:p>
          <a:p>
            <a:pPr>
              <a:buFontTx/>
              <a:buChar char="-"/>
            </a:pPr>
            <a:r>
              <a:rPr lang="pl-PL" dirty="0"/>
              <a:t>oddanie zawodowi (przedmiot zawodu jest jednocześnie pasją</a:t>
            </a:r>
            <a:r>
              <a:rPr lang="pl-PL" dirty="0" smtClean="0"/>
              <a:t>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204864"/>
            <a:ext cx="2133600" cy="213360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6228184" y="4797152"/>
            <a:ext cx="1730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 err="1" smtClean="0"/>
              <a:t>Borje</a:t>
            </a:r>
            <a:r>
              <a:rPr lang="pl-PL" dirty="0" smtClean="0"/>
              <a:t> O. </a:t>
            </a:r>
            <a:r>
              <a:rPr lang="pl-PL" dirty="0" err="1" smtClean="0"/>
              <a:t>Saxberg</a:t>
            </a:r>
            <a:endParaRPr lang="pl-PL" dirty="0" smtClean="0"/>
          </a:p>
          <a:p>
            <a:pPr algn="ctr"/>
            <a:r>
              <a:rPr lang="pl-PL" dirty="0" smtClean="0"/>
              <a:t>(1928)</a:t>
            </a:r>
            <a:endParaRPr lang="pl-PL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395536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dirty="0" smtClean="0"/>
              <a:t>NAUKA ORGANIZACJI I ZARZĄDZANIA</a:t>
            </a:r>
            <a:br>
              <a:rPr lang="pl-PL" sz="2800" dirty="0" smtClean="0"/>
            </a:br>
            <a:r>
              <a:rPr lang="pl-PL" sz="2800" dirty="0"/>
              <a:t>Kierowanie – sztuka, wiedza czy zawód</a:t>
            </a:r>
            <a:r>
              <a:rPr lang="pl-PL" sz="2800" dirty="0" smtClean="0"/>
              <a:t>?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86685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</a:rPr>
              <a:t>Lata 40 i 50 XX w.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Cechy charakterystyczne:</a:t>
            </a:r>
          </a:p>
          <a:p>
            <a:pPr>
              <a:buFontTx/>
              <a:buChar char="-"/>
            </a:pPr>
            <a:r>
              <a:rPr lang="pl-PL" dirty="0"/>
              <a:t>r</a:t>
            </a:r>
            <a:r>
              <a:rPr lang="pl-PL" dirty="0" smtClean="0"/>
              <a:t>ozwój szkoły behawioralnej (szkoła </a:t>
            </a:r>
            <a:r>
              <a:rPr lang="pl-PL" dirty="0" err="1" smtClean="0"/>
              <a:t>zachowań</a:t>
            </a:r>
            <a:r>
              <a:rPr lang="pl-PL" dirty="0" smtClean="0"/>
              <a:t> ludzkich)</a:t>
            </a:r>
          </a:p>
          <a:p>
            <a:pPr>
              <a:buFontTx/>
              <a:buChar char="-"/>
            </a:pPr>
            <a:r>
              <a:rPr lang="pl-PL" dirty="0"/>
              <a:t>u</a:t>
            </a:r>
            <a:r>
              <a:rPr lang="pl-PL" dirty="0" smtClean="0"/>
              <a:t>gruntowanie podejścia </a:t>
            </a:r>
            <a:r>
              <a:rPr lang="pl-PL" dirty="0" err="1" smtClean="0"/>
              <a:t>Gulicka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Daniel Katz zwraca uwagę na umiejętności (techniczne, międzyludzki i koncepcyjne), które należy opanować i poznać (rola wiedzy!)</a:t>
            </a:r>
          </a:p>
          <a:p>
            <a:pPr>
              <a:buFontTx/>
              <a:buChar char="-"/>
            </a:pPr>
            <a:r>
              <a:rPr lang="pl-PL" dirty="0"/>
              <a:t>p</a:t>
            </a:r>
            <a:r>
              <a:rPr lang="pl-PL" dirty="0" smtClean="0"/>
              <a:t>owstają szkoły i kierunki studiów dotyczące nauczania organizacji i zarządzania</a:t>
            </a:r>
          </a:p>
          <a:p>
            <a:pPr>
              <a:buFontTx/>
              <a:buChar char="-"/>
            </a:pPr>
            <a:r>
              <a:rPr lang="pl-PL" dirty="0"/>
              <a:t>f</a:t>
            </a:r>
            <a:r>
              <a:rPr lang="pl-PL" dirty="0" smtClean="0"/>
              <a:t>irmy opracowują własne programy szkolenia i awansu kierowników</a:t>
            </a:r>
          </a:p>
          <a:p>
            <a:pPr marL="0" indent="0">
              <a:buNone/>
            </a:pPr>
            <a:r>
              <a:rPr lang="pl-PL" dirty="0" smtClean="0"/>
              <a:t>Wszyscy gwarantują wyszkolenie kierowników!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804248" y="5157192"/>
            <a:ext cx="12270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Daniel Katz</a:t>
            </a:r>
          </a:p>
          <a:p>
            <a:r>
              <a:rPr lang="pl-PL" dirty="0" smtClean="0"/>
              <a:t>(1938)</a:t>
            </a:r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772816"/>
            <a:ext cx="1622414" cy="2448927"/>
          </a:xfrm>
          <a:prstGeom prst="rect">
            <a:avLst/>
          </a:prstGeom>
        </p:spPr>
      </p:pic>
      <p:sp>
        <p:nvSpPr>
          <p:cNvPr id="7" name="Tytuł 1"/>
          <p:cNvSpPr txBox="1">
            <a:spLocks/>
          </p:cNvSpPr>
          <p:nvPr/>
        </p:nvSpPr>
        <p:spPr>
          <a:xfrm>
            <a:off x="395536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dirty="0" smtClean="0"/>
              <a:t>NAUKA ORGANIZACJI I ZARZĄDZANIA</a:t>
            </a:r>
            <a:br>
              <a:rPr lang="pl-PL" sz="2800" dirty="0" smtClean="0"/>
            </a:br>
            <a:r>
              <a:rPr lang="pl-PL" sz="2800" dirty="0"/>
              <a:t>Kierowanie – sztuka, wiedza czy zawód</a:t>
            </a:r>
            <a:r>
              <a:rPr lang="pl-PL" sz="2800" dirty="0" smtClean="0"/>
              <a:t>?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79371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5338936" cy="48531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 smtClean="0">
                <a:solidFill>
                  <a:schemeClr val="tx2">
                    <a:lumMod val="75000"/>
                  </a:schemeClr>
                </a:solidFill>
              </a:rPr>
              <a:t>Lata 60 i 70 XX w.</a:t>
            </a:r>
          </a:p>
          <a:p>
            <a:pPr marL="0" indent="0">
              <a:buNone/>
            </a:pPr>
            <a:r>
              <a:rPr lang="pl-PL" dirty="0" smtClean="0"/>
              <a:t>(rozczarowanie absolwentów szkół uczących </a:t>
            </a:r>
            <a:r>
              <a:rPr lang="pl-PL" dirty="0" err="1" smtClean="0"/>
              <a:t>oiz</a:t>
            </a:r>
            <a:r>
              <a:rPr lang="pl-PL" dirty="0" smtClean="0"/>
              <a:t>, sama wiedza bowiem nie wystarcza)</a:t>
            </a:r>
          </a:p>
          <a:p>
            <a:pPr marL="0" indent="0">
              <a:buNone/>
            </a:pPr>
            <a:endParaRPr lang="pl-PL" sz="1400" dirty="0" smtClean="0"/>
          </a:p>
          <a:p>
            <a:pPr marL="0" indent="0">
              <a:buNone/>
            </a:pPr>
            <a:endParaRPr lang="pl-PL" sz="1100" dirty="0" smtClean="0"/>
          </a:p>
          <a:p>
            <a:pPr marL="0" indent="0">
              <a:buNone/>
            </a:pPr>
            <a:r>
              <a:rPr lang="pl-PL" dirty="0" smtClean="0"/>
              <a:t>Cechy charakterystyczne:</a:t>
            </a:r>
          </a:p>
          <a:p>
            <a:pPr>
              <a:buFontTx/>
              <a:buChar char="-"/>
            </a:pPr>
            <a:r>
              <a:rPr lang="pl-PL" dirty="0"/>
              <a:t>n</a:t>
            </a:r>
            <a:r>
              <a:rPr lang="pl-PL" dirty="0" smtClean="0"/>
              <a:t>auczanie kładzie nacisk na zdolności analityczne (rozwiązanie problemu i podjęcie decyzji);</a:t>
            </a:r>
          </a:p>
          <a:p>
            <a:pPr>
              <a:buFontTx/>
              <a:buChar char="-"/>
            </a:pPr>
            <a:r>
              <a:rPr lang="pl-PL" dirty="0"/>
              <a:t>n</a:t>
            </a:r>
            <a:r>
              <a:rPr lang="pl-PL" dirty="0" smtClean="0"/>
              <a:t>ależy uczyć także przewidywania problemów i wykorzystywania okazji;</a:t>
            </a:r>
          </a:p>
          <a:p>
            <a:pPr>
              <a:buFontTx/>
              <a:buChar char="-"/>
            </a:pPr>
            <a:r>
              <a:rPr lang="pl-PL" dirty="0"/>
              <a:t>c</a:t>
            </a:r>
            <a:r>
              <a:rPr lang="pl-PL" dirty="0" smtClean="0"/>
              <a:t>echy skutecznego kierownika:</a:t>
            </a:r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dirty="0" smtClean="0"/>
              <a:t>posiada potrzebę kierowania,</a:t>
            </a:r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dirty="0" smtClean="0"/>
              <a:t>posiada potrzebę władzy,</a:t>
            </a:r>
          </a:p>
          <a:p>
            <a:pPr marL="0" indent="0">
              <a:buNone/>
            </a:pPr>
            <a:r>
              <a:rPr lang="pl-PL" dirty="0" smtClean="0"/>
              <a:t>	posiada zdolności empatii.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600200"/>
            <a:ext cx="2200275" cy="2857500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5436096" y="4869160"/>
            <a:ext cx="35119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 smtClean="0"/>
              <a:t>John Sterling </a:t>
            </a:r>
            <a:r>
              <a:rPr lang="pl-PL" dirty="0" err="1" smtClean="0"/>
              <a:t>Livingstone</a:t>
            </a:r>
            <a:endParaRPr lang="pl-PL" dirty="0" smtClean="0"/>
          </a:p>
          <a:p>
            <a:pPr algn="ctr"/>
            <a:r>
              <a:rPr lang="pl-PL" dirty="0" smtClean="0"/>
              <a:t>(1913-2010)</a:t>
            </a:r>
          </a:p>
          <a:p>
            <a:r>
              <a:rPr lang="pl-PL" dirty="0" smtClean="0"/>
              <a:t>„Mit wykształconych kierowników” </a:t>
            </a:r>
          </a:p>
          <a:p>
            <a:r>
              <a:rPr lang="pl-PL" dirty="0" smtClean="0"/>
              <a:t>(1971 r.)</a:t>
            </a:r>
            <a:endParaRPr lang="pl-PL" dirty="0"/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395536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dirty="0" smtClean="0"/>
              <a:t>NAUKA ORGANIZACJI I ZARZĄDZANIA</a:t>
            </a:r>
            <a:br>
              <a:rPr lang="pl-PL" sz="2800" dirty="0" smtClean="0"/>
            </a:br>
            <a:r>
              <a:rPr lang="pl-PL" sz="2800" dirty="0"/>
              <a:t>Kierowanie – sztuka, wiedza czy zawód</a:t>
            </a:r>
            <a:r>
              <a:rPr lang="pl-PL" sz="2800" dirty="0" smtClean="0"/>
              <a:t>?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88495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Kolejne okresy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2921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NAUKA ORGANIZACJI I ZARZĄDZANIA</a:t>
            </a:r>
            <a:br>
              <a:rPr lang="pl-PL" sz="2800" dirty="0" smtClean="0"/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dr Małgorzata Giełda</a:t>
            </a:r>
          </a:p>
          <a:p>
            <a:pPr marL="0" indent="0">
              <a:buNone/>
            </a:pPr>
            <a:r>
              <a:rPr lang="pl-PL" dirty="0" smtClean="0"/>
              <a:t>Zakład Nauki Administracji</a:t>
            </a:r>
          </a:p>
          <a:p>
            <a:pPr marL="0" indent="0">
              <a:buNone/>
            </a:pPr>
            <a:r>
              <a:rPr lang="pl-PL" dirty="0" smtClean="0"/>
              <a:t>Instytut Nauk Administracyjnych</a:t>
            </a:r>
          </a:p>
          <a:p>
            <a:pPr marL="0" indent="0">
              <a:buNone/>
            </a:pPr>
            <a:r>
              <a:rPr lang="pl-PL" dirty="0"/>
              <a:t>p</a:t>
            </a:r>
            <a:r>
              <a:rPr lang="pl-PL" dirty="0" smtClean="0"/>
              <a:t>ok. 404 budynek 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325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Rodzaj zajęć: 		ćwiczenia</a:t>
            </a:r>
          </a:p>
          <a:p>
            <a:pPr marL="0" indent="0">
              <a:buNone/>
            </a:pPr>
            <a:r>
              <a:rPr lang="pl-PL" dirty="0" smtClean="0"/>
              <a:t>Obecność:			obowiązkowa</a:t>
            </a:r>
          </a:p>
          <a:p>
            <a:pPr marL="0" indent="0">
              <a:buNone/>
            </a:pPr>
            <a:r>
              <a:rPr lang="pl-PL" dirty="0" smtClean="0"/>
              <a:t>Ilość godzin:		20 (10 spotkań)</a:t>
            </a:r>
          </a:p>
          <a:p>
            <a:pPr marL="0" indent="0">
              <a:buNone/>
            </a:pPr>
            <a:r>
              <a:rPr lang="pl-PL" dirty="0" smtClean="0"/>
              <a:t>Ostatnie zajęcia: 	21.01.2018 r.</a:t>
            </a:r>
          </a:p>
          <a:p>
            <a:pPr marL="0" indent="0">
              <a:buNone/>
            </a:pPr>
            <a:r>
              <a:rPr lang="pl-PL" dirty="0" smtClean="0"/>
              <a:t>Rodzaj zaliczenia:	zaliczenie na ocenę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dirty="0" smtClean="0"/>
              <a:t>NAUKA ORGANIZACJI I ZARZĄDZANIA</a:t>
            </a:r>
            <a:br>
              <a:rPr lang="pl-PL" sz="2800" dirty="0" smtClean="0"/>
            </a:br>
            <a:r>
              <a:rPr lang="pl-PL" sz="2800" dirty="0" smtClean="0"/>
              <a:t>Informacje o przedmiocie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85276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dirty="0" smtClean="0"/>
              <a:t>Agnieszka </a:t>
            </a:r>
            <a:r>
              <a:rPr lang="pl-PL" sz="2200" dirty="0" err="1" smtClean="0"/>
              <a:t>Chrisidu</a:t>
            </a:r>
            <a:r>
              <a:rPr lang="pl-PL" sz="2200" dirty="0" smtClean="0"/>
              <a:t>-Budnik, Jerzy Korczak, Andrzej Pakuła, Jerzy </a:t>
            </a:r>
            <a:r>
              <a:rPr lang="pl-PL" sz="2200" dirty="0" err="1" smtClean="0"/>
              <a:t>Supernat</a:t>
            </a:r>
            <a:r>
              <a:rPr lang="pl-PL" sz="2200" dirty="0" smtClean="0"/>
              <a:t>, </a:t>
            </a:r>
            <a:r>
              <a:rPr lang="pl-PL" sz="2200" i="1" dirty="0" smtClean="0"/>
              <a:t>Nauka organizacji i zarządzania</a:t>
            </a:r>
            <a:r>
              <a:rPr lang="pl-PL" sz="2200" dirty="0" smtClean="0"/>
              <a:t>, Kolonia Limited, Wrocław</a:t>
            </a:r>
          </a:p>
          <a:p>
            <a:pPr marL="0" indent="0">
              <a:buNone/>
            </a:pPr>
            <a:endParaRPr lang="pl-PL" sz="2200" dirty="0"/>
          </a:p>
          <a:p>
            <a:pPr marL="0" indent="0">
              <a:buNone/>
            </a:pPr>
            <a:r>
              <a:rPr lang="pl-PL" sz="2200" dirty="0" err="1" smtClean="0"/>
              <a:t>Ricky</a:t>
            </a:r>
            <a:r>
              <a:rPr lang="pl-PL" sz="2200" dirty="0" smtClean="0"/>
              <a:t> W. Griffin, </a:t>
            </a:r>
            <a:r>
              <a:rPr lang="pl-PL" sz="2200" i="1" dirty="0" smtClean="0"/>
              <a:t>Podstawy </a:t>
            </a:r>
            <a:r>
              <a:rPr lang="pl-PL" sz="2200" i="1" dirty="0"/>
              <a:t>z</a:t>
            </a:r>
            <a:r>
              <a:rPr lang="pl-PL" sz="2200" i="1" dirty="0" smtClean="0"/>
              <a:t>arządzania organizacjami</a:t>
            </a:r>
            <a:r>
              <a:rPr lang="pl-PL" sz="2200" dirty="0" smtClean="0"/>
              <a:t>, Wydawnictwo Naukowe PWN, Warszawa</a:t>
            </a:r>
          </a:p>
          <a:p>
            <a:pPr marL="0" indent="0">
              <a:buNone/>
            </a:pPr>
            <a:endParaRPr lang="pl-PL" sz="2200" dirty="0"/>
          </a:p>
          <a:p>
            <a:pPr marL="0" indent="0">
              <a:buNone/>
            </a:pPr>
            <a:r>
              <a:rPr lang="pl-PL" sz="2200" dirty="0" smtClean="0"/>
              <a:t>James A.F. </a:t>
            </a:r>
            <a:r>
              <a:rPr lang="pl-PL" sz="2200" dirty="0" err="1" smtClean="0"/>
              <a:t>Stoner</a:t>
            </a:r>
            <a:r>
              <a:rPr lang="pl-PL" sz="2200" dirty="0" smtClean="0"/>
              <a:t>, Charles </a:t>
            </a:r>
            <a:r>
              <a:rPr lang="pl-PL" sz="2200" dirty="0" err="1" smtClean="0"/>
              <a:t>Wankel</a:t>
            </a:r>
            <a:r>
              <a:rPr lang="pl-PL" sz="2200" dirty="0" smtClean="0"/>
              <a:t>, </a:t>
            </a:r>
            <a:r>
              <a:rPr lang="pl-PL" sz="2200" i="1" dirty="0" smtClean="0"/>
              <a:t>Kierowanie</a:t>
            </a:r>
            <a:r>
              <a:rPr lang="pl-PL" sz="2200" dirty="0" smtClean="0"/>
              <a:t>, Polskie Wydawnictwo Ekonomiczne, Warszawa 1996</a:t>
            </a:r>
          </a:p>
          <a:p>
            <a:pPr marL="0" indent="0">
              <a:buNone/>
            </a:pPr>
            <a:endParaRPr lang="pl-PL" sz="2200" dirty="0"/>
          </a:p>
          <a:p>
            <a:pPr marL="0" indent="0">
              <a:buNone/>
            </a:pPr>
            <a:endParaRPr lang="pl-PL" sz="2200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dirty="0" smtClean="0"/>
              <a:t>NAUKA ORGANIZACJI I ZARZĄDZANIA</a:t>
            </a:r>
            <a:br>
              <a:rPr lang="pl-PL" sz="2800" dirty="0" smtClean="0"/>
            </a:br>
            <a:r>
              <a:rPr lang="pl-PL" sz="2800" dirty="0" smtClean="0"/>
              <a:t>Literatura przedmiotu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34653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600" dirty="0" smtClean="0"/>
              <a:t>Obecność </a:t>
            </a:r>
          </a:p>
          <a:p>
            <a:pPr marL="0" indent="0">
              <a:buNone/>
            </a:pPr>
            <a:endParaRPr lang="pl-PL" sz="2600" dirty="0" smtClean="0"/>
          </a:p>
          <a:p>
            <a:pPr marL="0" indent="0">
              <a:buNone/>
            </a:pPr>
            <a:r>
              <a:rPr lang="pl-PL" sz="2600" dirty="0" smtClean="0"/>
              <a:t>Aktywność na zajęciach</a:t>
            </a:r>
          </a:p>
          <a:p>
            <a:pPr marL="0" indent="0">
              <a:buNone/>
            </a:pPr>
            <a:endParaRPr lang="pl-PL" sz="2600" dirty="0" smtClean="0"/>
          </a:p>
          <a:p>
            <a:pPr marL="0" indent="0">
              <a:buNone/>
            </a:pPr>
            <a:r>
              <a:rPr lang="pl-PL" sz="2600" dirty="0" smtClean="0"/>
              <a:t>Aktywny udział w dwóch kolokwiach pisemnych w formie testu.</a:t>
            </a:r>
          </a:p>
          <a:p>
            <a:pPr marL="0" indent="0">
              <a:buNone/>
            </a:pPr>
            <a:endParaRPr lang="pl-PL" sz="2600" dirty="0" smtClean="0"/>
          </a:p>
          <a:p>
            <a:pPr marL="0" indent="0">
              <a:buNone/>
            </a:pPr>
            <a:r>
              <a:rPr lang="pl-PL" sz="2600" dirty="0" smtClean="0"/>
              <a:t>Test wielokrotnego wyboru, ok. </a:t>
            </a:r>
            <a:r>
              <a:rPr lang="pl-PL" sz="2600" dirty="0" smtClean="0"/>
              <a:t>15 </a:t>
            </a:r>
            <a:r>
              <a:rPr lang="pl-PL" sz="2600" dirty="0" smtClean="0"/>
              <a:t>pytań w czasie </a:t>
            </a:r>
            <a:r>
              <a:rPr lang="pl-PL" sz="2600" dirty="0" smtClean="0"/>
              <a:t>15 </a:t>
            </a:r>
            <a:r>
              <a:rPr lang="pl-PL" sz="2600" dirty="0" smtClean="0"/>
              <a:t>min.</a:t>
            </a:r>
          </a:p>
          <a:p>
            <a:pPr marL="0" indent="0">
              <a:buNone/>
            </a:pPr>
            <a:endParaRPr lang="pl-PL" sz="2600" dirty="0"/>
          </a:p>
          <a:p>
            <a:pPr marL="0" indent="0">
              <a:buNone/>
            </a:pPr>
            <a:r>
              <a:rPr lang="pl-PL" sz="2600" dirty="0" smtClean="0"/>
              <a:t>Terminy kolokwiów: 	podane będą w późniejszym terminie</a:t>
            </a:r>
          </a:p>
          <a:p>
            <a:pPr marL="0" indent="0">
              <a:buNone/>
            </a:pPr>
            <a:endParaRPr lang="pl-PL" sz="2600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NAUKA ORGANIZACJI I ZARZĄDZANIA</a:t>
            </a:r>
            <a:br>
              <a:rPr lang="pl-PL" sz="2800" dirty="0" smtClean="0"/>
            </a:br>
            <a:r>
              <a:rPr lang="pl-PL" sz="2800" dirty="0" smtClean="0"/>
              <a:t>Warunki zaliczenia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83127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Agnieszka </a:t>
            </a:r>
            <a:r>
              <a:rPr lang="pl-PL" sz="2400" dirty="0" err="1"/>
              <a:t>Chrisidu</a:t>
            </a:r>
            <a:r>
              <a:rPr lang="pl-PL" sz="2400" dirty="0"/>
              <a:t>-Budnik, Jerzy Korczak, Andrzej Pakuła, Jerzy </a:t>
            </a:r>
            <a:r>
              <a:rPr lang="pl-PL" sz="2400" dirty="0" err="1"/>
              <a:t>Supernat</a:t>
            </a:r>
            <a:r>
              <a:rPr lang="pl-PL" sz="2400" dirty="0"/>
              <a:t>, </a:t>
            </a:r>
            <a:r>
              <a:rPr lang="pl-PL" sz="2400" i="1" dirty="0"/>
              <a:t>Nauka organizacji i zarządzania</a:t>
            </a:r>
            <a:r>
              <a:rPr lang="pl-PL" sz="2400" dirty="0"/>
              <a:t>, Kolonia Limited, Wrocław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Rozdziały obowiązkowe:</a:t>
            </a:r>
          </a:p>
          <a:p>
            <a:pPr marL="0" indent="0">
              <a:buNone/>
            </a:pPr>
            <a:r>
              <a:rPr lang="pl-PL" dirty="0" smtClean="0"/>
              <a:t>2., 6.4.-6.5., 7.4.-7.6., 7.7.1., </a:t>
            </a:r>
          </a:p>
          <a:p>
            <a:pPr marL="0" indent="0">
              <a:buNone/>
            </a:pPr>
            <a:r>
              <a:rPr lang="pl-PL" dirty="0" smtClean="0"/>
              <a:t>8.2.-8.6.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dirty="0" smtClean="0"/>
              <a:t>NAUKA ORGANIZACJI I ZARZĄDZANIA</a:t>
            </a:r>
            <a:br>
              <a:rPr lang="pl-PL" sz="2800" dirty="0" smtClean="0"/>
            </a:br>
            <a:r>
              <a:rPr lang="pl-PL" sz="2800" dirty="0"/>
              <a:t>Z</a:t>
            </a:r>
            <a:r>
              <a:rPr lang="pl-PL" sz="2800" dirty="0" smtClean="0"/>
              <a:t>akres materiału do zaliczenia</a:t>
            </a:r>
          </a:p>
          <a:p>
            <a:endParaRPr lang="pl-PL" sz="2800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780928"/>
            <a:ext cx="2230363" cy="3308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8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6090" y="1403648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sz="2400" b="1" dirty="0" smtClean="0">
                <a:solidFill>
                  <a:srgbClr val="FF0000"/>
                </a:solidFill>
              </a:rPr>
              <a:t>Nauka organizacji i zarządzania – czy jest w ogóle potrzebna?</a:t>
            </a:r>
          </a:p>
          <a:p>
            <a:pPr marL="0" indent="0" algn="just">
              <a:buNone/>
            </a:pPr>
            <a:r>
              <a:rPr lang="pl-PL" sz="2400" dirty="0" smtClean="0"/>
              <a:t>Czy nie wystarczy sama praktyka, wrodzona zdolność i rozsądek?</a:t>
            </a:r>
          </a:p>
          <a:p>
            <a:pPr marL="0" indent="0" algn="just">
              <a:buNone/>
            </a:pPr>
            <a:r>
              <a:rPr lang="pl-PL" sz="2400" dirty="0" smtClean="0"/>
              <a:t>Wiele osób nie ma teoretycznej wiedzy o organizacji </a:t>
            </a:r>
            <a:br>
              <a:rPr lang="pl-PL" sz="2400" dirty="0" smtClean="0"/>
            </a:br>
            <a:r>
              <a:rPr lang="pl-PL" sz="2400" dirty="0" smtClean="0"/>
              <a:t>i zarządzaniu, ale odnosi sukcesy w biznesie lub pracy.</a:t>
            </a:r>
          </a:p>
          <a:p>
            <a:pPr marL="0" indent="0" algn="just">
              <a:buNone/>
            </a:pPr>
            <a:endParaRPr lang="pl-PL" sz="2400" dirty="0" smtClean="0"/>
          </a:p>
          <a:p>
            <a:pPr marL="0" indent="0" algn="just">
              <a:buNone/>
            </a:pPr>
            <a:r>
              <a:rPr lang="pl-PL" sz="2400" b="1" dirty="0" smtClean="0">
                <a:solidFill>
                  <a:srgbClr val="FF0000"/>
                </a:solidFill>
              </a:rPr>
              <a:t>ALE</a:t>
            </a:r>
            <a:r>
              <a:rPr lang="pl-PL" sz="2400" dirty="0" smtClean="0"/>
              <a:t>, gdyby nie nauka organizacji i zarządzania, to:</a:t>
            </a:r>
          </a:p>
          <a:p>
            <a:pPr marL="0" indent="0" algn="just">
              <a:buNone/>
            </a:pPr>
            <a:endParaRPr lang="pl-PL" sz="2400" dirty="0" smtClean="0"/>
          </a:p>
          <a:p>
            <a:pPr algn="just"/>
            <a:r>
              <a:rPr lang="pl-PL" sz="2400" b="1" dirty="0">
                <a:solidFill>
                  <a:srgbClr val="FF0000"/>
                </a:solidFill>
              </a:rPr>
              <a:t>c</a:t>
            </a:r>
            <a:r>
              <a:rPr lang="pl-PL" sz="2400" b="1" dirty="0" smtClean="0">
                <a:solidFill>
                  <a:srgbClr val="FF0000"/>
                </a:solidFill>
              </a:rPr>
              <a:t>zy</a:t>
            </a:r>
            <a:r>
              <a:rPr lang="pl-PL" sz="2400" dirty="0" smtClean="0"/>
              <a:t> istniałyby specjalizacje?</a:t>
            </a:r>
          </a:p>
          <a:p>
            <a:pPr algn="just"/>
            <a:r>
              <a:rPr lang="pl-PL" sz="2400" b="1" dirty="0">
                <a:solidFill>
                  <a:srgbClr val="FF0000"/>
                </a:solidFill>
              </a:rPr>
              <a:t>c</a:t>
            </a:r>
            <a:r>
              <a:rPr lang="pl-PL" sz="2400" b="1" dirty="0" smtClean="0">
                <a:solidFill>
                  <a:srgbClr val="FF0000"/>
                </a:solidFill>
              </a:rPr>
              <a:t>zy</a:t>
            </a:r>
            <a:r>
              <a:rPr lang="pl-PL" sz="2400" dirty="0" smtClean="0"/>
              <a:t> istniałby podział na stanowiska pracy?</a:t>
            </a:r>
          </a:p>
          <a:p>
            <a:pPr algn="just"/>
            <a:r>
              <a:rPr lang="pl-PL" sz="2400" b="1" dirty="0">
                <a:solidFill>
                  <a:srgbClr val="FF0000"/>
                </a:solidFill>
              </a:rPr>
              <a:t>c</a:t>
            </a:r>
            <a:r>
              <a:rPr lang="pl-PL" sz="2400" b="1" dirty="0" smtClean="0">
                <a:solidFill>
                  <a:srgbClr val="FF0000"/>
                </a:solidFill>
              </a:rPr>
              <a:t>zy</a:t>
            </a:r>
            <a:r>
              <a:rPr lang="pl-PL" sz="2400" dirty="0" smtClean="0"/>
              <a:t> wiedzielibyśmy jakiego użyć oświetlenia w miejscu pracy lub jakiej użyć łopaty do ładowania węgla, czy skopania ogródka?</a:t>
            </a:r>
            <a:endParaRPr lang="pl-PL" sz="2400" dirty="0"/>
          </a:p>
          <a:p>
            <a:pPr marL="0" indent="0" algn="just">
              <a:buNone/>
            </a:pPr>
            <a:endParaRPr lang="pl-PL" sz="2400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dirty="0" smtClean="0"/>
              <a:t>NAUKA ORGANIZACJI I ZARZĄDZANIA</a:t>
            </a:r>
            <a:br>
              <a:rPr lang="pl-PL" sz="2800" dirty="0" smtClean="0"/>
            </a:br>
            <a:r>
              <a:rPr lang="pl-PL" sz="2800" dirty="0" smtClean="0"/>
              <a:t>Wprowadzenie do przedmiotu 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15500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l-PL" b="1" dirty="0">
                <a:solidFill>
                  <a:srgbClr val="FF0000"/>
                </a:solidFill>
              </a:rPr>
              <a:t>WNIOSKI</a:t>
            </a:r>
            <a:r>
              <a:rPr lang="pl-PL" b="1" dirty="0" smtClean="0">
                <a:solidFill>
                  <a:srgbClr val="FF0000"/>
                </a:solidFill>
              </a:rPr>
              <a:t>:</a:t>
            </a:r>
          </a:p>
          <a:p>
            <a:pPr marL="0" indent="0" algn="ctr">
              <a:buNone/>
            </a:pPr>
            <a:endParaRPr lang="pl-PL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pl-PL" dirty="0" smtClean="0"/>
              <a:t>1. </a:t>
            </a:r>
            <a:r>
              <a:rPr lang="pl-PL" u="sng" dirty="0" smtClean="0"/>
              <a:t>Sama </a:t>
            </a:r>
            <a:r>
              <a:rPr lang="pl-PL" u="sng" dirty="0"/>
              <a:t>wiedza nie wystarcza aby stać się kierownikiem</a:t>
            </a:r>
            <a:r>
              <a:rPr lang="pl-PL" dirty="0"/>
              <a:t>, potrzebne jest jeszcze </a:t>
            </a:r>
            <a:r>
              <a:rPr lang="pl-PL" dirty="0">
                <a:solidFill>
                  <a:srgbClr val="FF0000"/>
                </a:solidFill>
              </a:rPr>
              <a:t>działanie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2. </a:t>
            </a:r>
            <a:r>
              <a:rPr lang="pl-PL" u="sng" dirty="0" smtClean="0"/>
              <a:t>Wiedza </a:t>
            </a:r>
            <a:r>
              <a:rPr lang="pl-PL" u="sng" dirty="0"/>
              <a:t>nie daje umiejętności kierowania </a:t>
            </a:r>
            <a:r>
              <a:rPr lang="pl-PL" dirty="0"/>
              <a:t>ale daje możliwość </a:t>
            </a:r>
            <a:r>
              <a:rPr lang="pl-PL" dirty="0">
                <a:solidFill>
                  <a:srgbClr val="FF0000"/>
                </a:solidFill>
              </a:rPr>
              <a:t>przewidywania skutków podejmowanych decyzji</a:t>
            </a:r>
            <a:r>
              <a:rPr lang="pl-PL" dirty="0" smtClean="0">
                <a:solidFill>
                  <a:srgbClr val="FF0000"/>
                </a:solidFill>
              </a:rPr>
              <a:t>.</a:t>
            </a: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3. </a:t>
            </a:r>
            <a:r>
              <a:rPr lang="pl-PL" u="sng" dirty="0" smtClean="0"/>
              <a:t>Wiedzę trzeba umieć wykorzystać</a:t>
            </a:r>
            <a:r>
              <a:rPr lang="pl-PL" dirty="0" smtClean="0"/>
              <a:t>, przełożyć ją na działanie. Wiedza bez umiejętności jej wykorzystania jest </a:t>
            </a:r>
            <a:r>
              <a:rPr lang="pl-PL" dirty="0" smtClean="0">
                <a:solidFill>
                  <a:srgbClr val="FF0000"/>
                </a:solidFill>
              </a:rPr>
              <a:t>bezużyteczna</a:t>
            </a:r>
            <a:r>
              <a:rPr lang="pl-PL" dirty="0" smtClean="0"/>
              <a:t> lub nawet </a:t>
            </a:r>
            <a:r>
              <a:rPr lang="pl-PL" dirty="0" smtClean="0">
                <a:solidFill>
                  <a:srgbClr val="FF0000"/>
                </a:solidFill>
              </a:rPr>
              <a:t>szkodliwa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4. </a:t>
            </a:r>
            <a:r>
              <a:rPr lang="pl-PL" u="sng" dirty="0" smtClean="0"/>
              <a:t>Kierowanie się samym doświadczeniem </a:t>
            </a:r>
            <a:r>
              <a:rPr lang="pl-PL" dirty="0" smtClean="0"/>
              <a:t>praktycznym sprowadza się w rezultacie do </a:t>
            </a:r>
            <a:r>
              <a:rPr lang="pl-PL" dirty="0" smtClean="0">
                <a:solidFill>
                  <a:srgbClr val="FF0000"/>
                </a:solidFill>
              </a:rPr>
              <a:t>rutyny</a:t>
            </a:r>
            <a:r>
              <a:rPr lang="pl-PL" dirty="0" smtClean="0"/>
              <a:t> (powtarzania kilku procedur i schematów).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dirty="0" smtClean="0"/>
              <a:t>NAUKA ORGANIZACJI I ZARZĄDZANIA</a:t>
            </a:r>
            <a:br>
              <a:rPr lang="pl-PL" sz="2800" dirty="0" smtClean="0"/>
            </a:br>
            <a:r>
              <a:rPr lang="pl-PL" sz="2800" dirty="0" smtClean="0"/>
              <a:t>Wprowadzenie do przedmiotu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42310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Spór 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naukowy </a:t>
            </a:r>
            <a:r>
              <a:rPr lang="pl-PL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praktyczny</a:t>
            </a:r>
            <a:endParaRPr lang="pl-P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 smtClean="0">
                <a:solidFill>
                  <a:srgbClr val="FF0000"/>
                </a:solidFill>
              </a:rPr>
              <a:t>Jak należy traktować kierowanie?</a:t>
            </a:r>
          </a:p>
          <a:p>
            <a:pPr marL="0" indent="0" algn="ctr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Czy to jest wiedza, sztuka czy zawód?</a:t>
            </a: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dirty="0" smtClean="0"/>
              <a:t>NAUKA ORGANIZACJI I ZARZĄDZANIA</a:t>
            </a:r>
            <a:br>
              <a:rPr lang="pl-PL" sz="2800" dirty="0" smtClean="0"/>
            </a:br>
            <a:r>
              <a:rPr lang="pl-PL" sz="2800" dirty="0" smtClean="0"/>
              <a:t>Kierowanie – sztuka, wiedza czy zawód?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56810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</TotalTime>
  <Words>750</Words>
  <Application>Microsoft Office PowerPoint</Application>
  <PresentationFormat>Pokaz na ekranie (4:3)</PresentationFormat>
  <Paragraphs>156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Motyw pakietu Office</vt:lpstr>
      <vt:lpstr>NAUKA ORGANIZACJI I ZARZĄDZANIA          III SSA, III SNA licencjat</vt:lpstr>
      <vt:lpstr>NAUKA ORGANIZACJI I ZARZĄDZANIA </vt:lpstr>
      <vt:lpstr>Prezentacja programu PowerPoint</vt:lpstr>
      <vt:lpstr>Prezentacja programu PowerPoint</vt:lpstr>
      <vt:lpstr>NAUKA ORGANIZACJI I ZARZĄDZANIA Warunki zaliczenia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mg</dc:creator>
  <cp:lastModifiedBy>mg</cp:lastModifiedBy>
  <cp:revision>83</cp:revision>
  <cp:lastPrinted>2017-10-06T09:14:31Z</cp:lastPrinted>
  <dcterms:created xsi:type="dcterms:W3CDTF">2017-10-03T20:06:39Z</dcterms:created>
  <dcterms:modified xsi:type="dcterms:W3CDTF">2017-10-12T19:55:07Z</dcterms:modified>
</cp:coreProperties>
</file>