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72" r:id="rId11"/>
    <p:sldId id="273" r:id="rId12"/>
    <p:sldId id="274" r:id="rId13"/>
    <p:sldId id="291" r:id="rId14"/>
    <p:sldId id="275" r:id="rId15"/>
    <p:sldId id="276" r:id="rId16"/>
    <p:sldId id="290" r:id="rId17"/>
    <p:sldId id="281" r:id="rId18"/>
    <p:sldId id="277" r:id="rId19"/>
    <p:sldId id="278" r:id="rId20"/>
    <p:sldId id="279" r:id="rId21"/>
    <p:sldId id="280" r:id="rId22"/>
    <p:sldId id="293" r:id="rId23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8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5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65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4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7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264696"/>
          </a:xfrm>
          <a:ln w="25400">
            <a:solidFill>
              <a:schemeClr val="accent4">
                <a:lumMod val="75000"/>
                <a:alpha val="5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  <a: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SS</a:t>
            </a:r>
            <a:r>
              <a:rPr lang="pl-PL" sz="1800" dirty="0" smtClean="0"/>
              <a:t>A, </a:t>
            </a: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SN</a:t>
            </a:r>
            <a:r>
              <a:rPr lang="pl-PL" sz="1800" dirty="0" smtClean="0"/>
              <a:t>A licencjat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1757"/>
            <a:ext cx="4910220" cy="49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5515" y="1699074"/>
            <a:ext cx="444266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</a:t>
            </a:r>
          </a:p>
          <a:p>
            <a:pPr marL="0" indent="0" algn="ctr">
              <a:buNone/>
            </a:pPr>
            <a:endParaRPr lang="pl-PL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u</a:t>
            </a:r>
            <a:r>
              <a:rPr lang="pl-PL" sz="2400" dirty="0" smtClean="0"/>
              <a:t>topijny socjalista</a:t>
            </a:r>
          </a:p>
          <a:p>
            <a:r>
              <a:rPr lang="pl-PL" sz="2400" dirty="0"/>
              <a:t>t</a:t>
            </a:r>
            <a:r>
              <a:rPr lang="pl-PL" sz="2400" dirty="0" smtClean="0"/>
              <a:t>wórca komun ludowych</a:t>
            </a:r>
          </a:p>
          <a:p>
            <a:r>
              <a:rPr lang="pl-PL" sz="2400" dirty="0"/>
              <a:t>z</a:t>
            </a:r>
            <a:r>
              <a:rPr lang="pl-PL" sz="2400" dirty="0" smtClean="0"/>
              <a:t>wolennik ruchu spółdzielczego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ionier praw socjalnych i pracowniczych</a:t>
            </a:r>
          </a:p>
          <a:p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58906" y="5301208"/>
            <a:ext cx="142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Robert Owen</a:t>
            </a:r>
          </a:p>
          <a:p>
            <a:r>
              <a:rPr lang="pl-PL" dirty="0" smtClean="0"/>
              <a:t>(1771-1858)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4" y="2564903"/>
            <a:ext cx="1428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39" y="2218871"/>
            <a:ext cx="2665755" cy="34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</a:t>
            </a:r>
          </a:p>
          <a:p>
            <a:pPr marL="0" indent="0" algn="just">
              <a:buNone/>
            </a:pPr>
            <a:r>
              <a:rPr lang="pl-PL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Podejmuje eksperymenty socjalne i organizacyjne </a:t>
            </a:r>
            <a:r>
              <a:rPr lang="pl-PL" dirty="0" smtClean="0"/>
              <a:t>(początek </a:t>
            </a:r>
            <a:r>
              <a:rPr lang="pl-PL" dirty="0"/>
              <a:t>XIX w</a:t>
            </a:r>
            <a:r>
              <a:rPr lang="pl-PL" dirty="0" smtClean="0"/>
              <a:t>.). Ich wspólną cechą jest podmiotowe traktowanie robotników.</a:t>
            </a:r>
          </a:p>
          <a:p>
            <a:pPr marL="0" indent="0" algn="just">
              <a:buNone/>
            </a:pPr>
            <a:endParaRPr lang="pl-PL" sz="2100" dirty="0" smtClean="0"/>
          </a:p>
          <a:p>
            <a:pPr marL="0" indent="0">
              <a:buNone/>
            </a:pPr>
            <a:r>
              <a:rPr lang="pl-PL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eksperymentów:</a:t>
            </a:r>
          </a:p>
          <a:p>
            <a:r>
              <a:rPr lang="pl-PL" dirty="0"/>
              <a:t>s</a:t>
            </a:r>
            <a:r>
              <a:rPr lang="pl-PL" dirty="0" smtClean="0"/>
              <a:t>krócenie czasu pracy,</a:t>
            </a:r>
          </a:p>
          <a:p>
            <a:r>
              <a:rPr lang="pl-PL" dirty="0"/>
              <a:t>z</a:t>
            </a:r>
            <a:r>
              <a:rPr lang="pl-PL" dirty="0" smtClean="0"/>
              <a:t>akaz zatrudniania dzieci poniżej 10 lat,</a:t>
            </a:r>
          </a:p>
          <a:p>
            <a:r>
              <a:rPr lang="pl-PL" dirty="0"/>
              <a:t>o</a:t>
            </a:r>
            <a:r>
              <a:rPr lang="pl-PL" dirty="0" smtClean="0"/>
              <a:t>twieranie zakładowych sklepów,</a:t>
            </a:r>
          </a:p>
          <a:p>
            <a:r>
              <a:rPr lang="pl-PL" dirty="0"/>
              <a:t>b</a:t>
            </a:r>
            <a:r>
              <a:rPr lang="pl-PL" dirty="0" smtClean="0"/>
              <a:t>udowa mieszkań zakładowych,</a:t>
            </a:r>
          </a:p>
          <a:p>
            <a:r>
              <a:rPr lang="pl-PL" dirty="0"/>
              <a:t>w</a:t>
            </a:r>
            <a:r>
              <a:rPr lang="pl-PL" dirty="0" smtClean="0"/>
              <a:t>prowadzenie współzawodnictwa pracy,</a:t>
            </a:r>
          </a:p>
          <a:p>
            <a:r>
              <a:rPr lang="pl-PL" dirty="0"/>
              <a:t>u</a:t>
            </a:r>
            <a:r>
              <a:rPr lang="pl-PL" dirty="0" smtClean="0"/>
              <a:t>zależnienie wynagrodzenia od intensywności pracy.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46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4" y="1814711"/>
            <a:ext cx="3012244" cy="20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4" y="4208485"/>
            <a:ext cx="3228099" cy="23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9633"/>
            <a:ext cx="2744846" cy="19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8485"/>
            <a:ext cx="2744846" cy="23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7200" y="1600200"/>
            <a:ext cx="5338936" cy="4637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 – New </a:t>
            </a:r>
            <a:r>
              <a:rPr lang="pl-PL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Lanark</a:t>
            </a: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/>
              <a:t>W Szkocji poznał Davida </a:t>
            </a:r>
            <a:r>
              <a:rPr lang="pl-PL" dirty="0" err="1"/>
              <a:t>Dale'a</a:t>
            </a:r>
            <a:r>
              <a:rPr lang="pl-PL" dirty="0"/>
              <a:t>, właściciela fabryk w New </a:t>
            </a:r>
            <a:r>
              <a:rPr lang="pl-PL" dirty="0" err="1"/>
              <a:t>Lanark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Wkrótce Owen ożenił się z jego córką, a w 1800 roku stał się współwłaścicielem zakładu teścia.</a:t>
            </a:r>
          </a:p>
          <a:p>
            <a:pPr marL="0" indent="0">
              <a:buNone/>
            </a:pPr>
            <a:r>
              <a:rPr lang="pl-PL" dirty="0"/>
              <a:t>Zarządzał fabrykami New </a:t>
            </a:r>
            <a:r>
              <a:rPr lang="pl-PL" dirty="0" err="1"/>
              <a:t>Lanark</a:t>
            </a:r>
            <a:r>
              <a:rPr lang="pl-PL" dirty="0"/>
              <a:t>, rozmieszczonymi na 150 akrach i zatrudniającymi 2 tys. ludzi.</a:t>
            </a:r>
          </a:p>
          <a:p>
            <a:pPr marL="0" indent="0">
              <a:buNone/>
            </a:pPr>
            <a:r>
              <a:rPr lang="pl-PL" dirty="0"/>
              <a:t>Zaniedbane zakłady przemienił w kwitnący biznes. </a:t>
            </a:r>
          </a:p>
          <a:p>
            <a:pPr marL="0" indent="0">
              <a:buNone/>
            </a:pPr>
            <a:r>
              <a:rPr lang="pl-PL"/>
              <a:t>Był także pionierem w sferze praw socjalnych dla pracowników, co współcześni uważali za fanaberie ekscentryka.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38" y="1645166"/>
            <a:ext cx="2812829" cy="21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38" y="4365104"/>
            <a:ext cx="2812829" cy="2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 – New </a:t>
            </a:r>
            <a:r>
              <a:rPr lang="pl-PL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</a:t>
            </a: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dirty="0"/>
              <a:t>miasto w Stanach Zjednoczonych, w stanie Indiana, w hrabstwie </a:t>
            </a:r>
            <a:r>
              <a:rPr lang="pl-PL" sz="2000" dirty="0" err="1" smtClean="0"/>
              <a:t>Posey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1824 r. powstanie New </a:t>
            </a:r>
            <a:r>
              <a:rPr lang="pl-PL" sz="2000" dirty="0" err="1" smtClean="0"/>
              <a:t>Harmony</a:t>
            </a:r>
            <a:r>
              <a:rPr lang="pl-PL" sz="2000" dirty="0" smtClean="0"/>
              <a:t>,</a:t>
            </a:r>
          </a:p>
          <a:p>
            <a:r>
              <a:rPr lang="pl-PL" sz="2000" dirty="0"/>
              <a:t>1826 r. Miasto przyjęło </a:t>
            </a:r>
            <a:r>
              <a:rPr lang="pl-PL" sz="2000" dirty="0" smtClean="0"/>
              <a:t>swoją konstytucję,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3181"/>
            <a:ext cx="3810000" cy="22764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36" y="3863181"/>
            <a:ext cx="3035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WYPATRZENIE DOKONAŃ R. OWENA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gospodarce socjalistycznej</a:t>
            </a:r>
          </a:p>
          <a:p>
            <a:r>
              <a:rPr lang="pl-PL" sz="2000" dirty="0"/>
              <a:t>s</a:t>
            </a:r>
            <a:r>
              <a:rPr lang="pl-PL" sz="2000" dirty="0" smtClean="0"/>
              <a:t>klepy zakładowe = sklepy branżowe,</a:t>
            </a:r>
          </a:p>
          <a:p>
            <a:r>
              <a:rPr lang="pl-PL" sz="2000" dirty="0"/>
              <a:t>m</a:t>
            </a:r>
            <a:r>
              <a:rPr lang="pl-PL" sz="2000" dirty="0" smtClean="0"/>
              <a:t>ieszkania zakładowe – brak zabezpieczenia poczucia bezpieczeństwa mieszkańców (sprzedaż wraz z lokatorami),</a:t>
            </a:r>
          </a:p>
          <a:p>
            <a:r>
              <a:rPr lang="pl-PL" sz="2000" dirty="0"/>
              <a:t>s</a:t>
            </a:r>
            <a:r>
              <a:rPr lang="pl-PL" sz="2000" dirty="0" smtClean="0"/>
              <a:t>ocjalistyczne współzawodnictwo pracy</a:t>
            </a:r>
          </a:p>
          <a:p>
            <a:pPr marL="0" indent="0">
              <a:buNone/>
            </a:pPr>
            <a:r>
              <a:rPr lang="pl-PL" sz="2000" dirty="0" smtClean="0"/>
              <a:t>     (nieprzerwany tydzień pracy, </a:t>
            </a:r>
            <a:r>
              <a:rPr lang="pl-PL" sz="2000" dirty="0" err="1" smtClean="0"/>
              <a:t>subotniki</a:t>
            </a:r>
            <a:r>
              <a:rPr lang="pl-PL" sz="2000" dirty="0" smtClean="0"/>
              <a:t>, Aleksy Stachanow).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0" y="4668376"/>
            <a:ext cx="2771800" cy="178461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211849" y="4581129"/>
            <a:ext cx="2625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Stachanow w nocy z 30/31 sierpnia 1935 r., podczas jednej zmiany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kopalni </a:t>
            </a:r>
            <a:r>
              <a:rPr lang="pl-PL" dirty="0" err="1"/>
              <a:t>Centralnaja</a:t>
            </a:r>
            <a:r>
              <a:rPr lang="pl-PL" dirty="0"/>
              <a:t>-Irmino, wykonał 1475% normy (tj. wydobył 102 tony węgla)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652120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68376"/>
            <a:ext cx="2841523" cy="16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3872" y="1655133"/>
            <a:ext cx="5030216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BABBAGE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/>
              <a:t>p</a:t>
            </a:r>
            <a:r>
              <a:rPr lang="pl-PL" dirty="0" smtClean="0"/>
              <a:t>rofesor matematyki w Cambridge,</a:t>
            </a:r>
          </a:p>
          <a:p>
            <a:r>
              <a:rPr lang="pl-PL" dirty="0" smtClean="0"/>
              <a:t>opisywał </a:t>
            </a:r>
            <a:r>
              <a:rPr lang="pl-PL" dirty="0"/>
              <a:t>za pomocą liczb zjawiska </a:t>
            </a:r>
            <a:r>
              <a:rPr lang="pl-PL" dirty="0" smtClean="0"/>
              <a:t>społeczne,</a:t>
            </a:r>
            <a:endParaRPr lang="pl-PL" dirty="0"/>
          </a:p>
          <a:p>
            <a:r>
              <a:rPr lang="pl-PL" dirty="0"/>
              <a:t>p</a:t>
            </a:r>
            <a:r>
              <a:rPr lang="pl-PL" dirty="0" smtClean="0"/>
              <a:t>rekursor współczesnej statystyki,</a:t>
            </a:r>
          </a:p>
          <a:p>
            <a:r>
              <a:rPr lang="pl-PL" dirty="0"/>
              <a:t>t</a:t>
            </a:r>
            <a:r>
              <a:rPr lang="pl-PL" dirty="0" smtClean="0"/>
              <a:t>wórca maszyny różnicowej,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711392" y="5670351"/>
            <a:ext cx="292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Charles </a:t>
            </a:r>
            <a:r>
              <a:rPr lang="pl-PL" dirty="0" err="1" smtClean="0"/>
              <a:t>Babbage</a:t>
            </a:r>
            <a:r>
              <a:rPr lang="pl-PL" dirty="0" smtClean="0"/>
              <a:t> (1792-1871)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9679"/>
            <a:ext cx="3051672" cy="35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3872" y="1655133"/>
            <a:ext cx="510222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BABBAGE</a:t>
            </a:r>
          </a:p>
          <a:p>
            <a:pPr marL="0" indent="0" algn="ctr">
              <a:buNone/>
            </a:pPr>
            <a:endParaRPr lang="pl-PL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/>
              <a:t>wymyślił własny system kodowania na perforowanych kartach,</a:t>
            </a:r>
          </a:p>
          <a:p>
            <a:r>
              <a:rPr lang="pl-PL" dirty="0"/>
              <a:t>twórca maszyny analitycznej,</a:t>
            </a:r>
          </a:p>
          <a:p>
            <a:r>
              <a:rPr lang="pl-PL" dirty="0" smtClean="0"/>
              <a:t>dowodził</a:t>
            </a:r>
            <a:r>
              <a:rPr lang="pl-PL" dirty="0"/>
              <a:t>, że praca ludzka może być badana w sposób </a:t>
            </a:r>
            <a:r>
              <a:rPr lang="pl-PL" dirty="0" smtClean="0"/>
              <a:t>naukowy.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823521" y="5261200"/>
            <a:ext cx="2920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Charles </a:t>
            </a:r>
            <a:r>
              <a:rPr lang="pl-PL" dirty="0" err="1" smtClean="0"/>
              <a:t>Babbage</a:t>
            </a:r>
            <a:r>
              <a:rPr lang="pl-PL" dirty="0" smtClean="0"/>
              <a:t> (1792-1871)</a:t>
            </a:r>
          </a:p>
          <a:p>
            <a:pPr algn="just" fontAlgn="base"/>
            <a:r>
              <a:rPr lang="pl-PL" dirty="0" smtClean="0"/>
              <a:t>grawerowanie </a:t>
            </a:r>
            <a:r>
              <a:rPr lang="pl-PL" dirty="0"/>
              <a:t>z 1871 roku.</a:t>
            </a:r>
          </a:p>
          <a:p>
            <a:pPr algn="just" fontAlgn="base"/>
            <a:r>
              <a:rPr lang="pl-PL" sz="1400" i="1" dirty="0"/>
              <a:t>Biblioteka </a:t>
            </a:r>
            <a:r>
              <a:rPr lang="pl-PL" sz="1400" i="1" dirty="0" smtClean="0"/>
              <a:t>Kongresu w </a:t>
            </a:r>
            <a:r>
              <a:rPr lang="pl-PL" sz="1400" i="1" dirty="0"/>
              <a:t>Waszyngtonie</a:t>
            </a:r>
            <a:endParaRPr lang="pl-PL" sz="1400" dirty="0"/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42954"/>
            <a:ext cx="3124019" cy="358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750" y="5949280"/>
            <a:ext cx="8229600" cy="7486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400" dirty="0" smtClean="0"/>
              <a:t>Maszyna różnicowa w </a:t>
            </a:r>
            <a:r>
              <a:rPr lang="pl-PL" sz="2400" dirty="0" err="1"/>
              <a:t>Computer</a:t>
            </a:r>
            <a:r>
              <a:rPr lang="pl-PL" sz="2400" dirty="0"/>
              <a:t> </a:t>
            </a:r>
            <a:r>
              <a:rPr lang="pl-PL" sz="2400" dirty="0" err="1"/>
              <a:t>History</a:t>
            </a:r>
            <a:r>
              <a:rPr lang="pl-PL" sz="2400" dirty="0"/>
              <a:t> </a:t>
            </a:r>
            <a:r>
              <a:rPr lang="pl-PL" sz="2400" dirty="0" err="1" smtClean="0"/>
              <a:t>Museum</a:t>
            </a:r>
            <a:r>
              <a:rPr lang="pl-PL" sz="2400" dirty="0"/>
              <a:t> w </a:t>
            </a:r>
            <a:r>
              <a:rPr lang="pl-PL" sz="2400" dirty="0" err="1"/>
              <a:t>Mountain</a:t>
            </a:r>
            <a:r>
              <a:rPr lang="pl-PL" sz="2400" dirty="0"/>
              <a:t> </a:t>
            </a:r>
            <a:r>
              <a:rPr lang="pl-PL" sz="2400" dirty="0" err="1"/>
              <a:t>View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hrabstwie Santa </a:t>
            </a:r>
            <a:r>
              <a:rPr lang="pl-PL" sz="2400" dirty="0" err="1"/>
              <a:t>Clara</a:t>
            </a:r>
            <a:r>
              <a:rPr lang="pl-PL" sz="2400" dirty="0"/>
              <a:t> (w Dolinie Krzemowej).</a:t>
            </a:r>
            <a:endParaRPr lang="pl-PL" sz="24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12" y="1556792"/>
            <a:ext cx="5832648" cy="43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2" name="Prostokąt 1"/>
          <p:cNvSpPr/>
          <p:nvPr/>
        </p:nvSpPr>
        <p:spPr>
          <a:xfrm>
            <a:off x="395536" y="2564904"/>
            <a:ext cx="2720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Maszyna analityczna </a:t>
            </a:r>
            <a:r>
              <a:rPr lang="pl-PL" sz="2000" b="1" dirty="0" smtClean="0"/>
              <a:t>Charlesa </a:t>
            </a:r>
            <a:r>
              <a:rPr lang="pl-PL" sz="2000" b="1" dirty="0" err="1" smtClean="0"/>
              <a:t>Babbage'a</a:t>
            </a:r>
            <a:r>
              <a:rPr lang="pl-PL" sz="2000" b="1" dirty="0" smtClean="0"/>
              <a:t>.</a:t>
            </a:r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b="1" dirty="0" smtClean="0"/>
              <a:t>Uznawana za pierwszy komputer.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967625" y="6246604"/>
            <a:ext cx="273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Muzeum Nauki w Londynie</a:t>
            </a:r>
            <a:endParaRPr lang="pl-PL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13" y="1618783"/>
            <a:ext cx="5135190" cy="467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1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476672"/>
            <a:ext cx="8229600" cy="4968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PODSTAWY ORGANIZACJI I ZARZĄDZANIA</a:t>
            </a:r>
          </a:p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</a:p>
        </p:txBody>
      </p:sp>
    </p:spTree>
    <p:extLst>
      <p:ext uri="{BB962C8B-B14F-4D97-AF65-F5344CB8AC3E}">
        <p14:creationId xmlns:p14="http://schemas.microsoft.com/office/powerpoint/2010/main" val="241785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381503" y="5016667"/>
            <a:ext cx="18208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6871231" y="5065595"/>
            <a:ext cx="18208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6804248" y="3057097"/>
            <a:ext cx="18208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6" y="2982925"/>
            <a:ext cx="1847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519" y="1624663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500" dirty="0" smtClean="0"/>
              <a:t>Wynik badań przeprowadzonych w angielskich zakładach przemysłowych </a:t>
            </a:r>
            <a:r>
              <a:rPr lang="pl-PL" sz="2500" dirty="0"/>
              <a:t>przez </a:t>
            </a:r>
            <a:r>
              <a:rPr lang="pl-PL" sz="2500" dirty="0" smtClean="0"/>
              <a:t>Ch. </a:t>
            </a:r>
            <a:r>
              <a:rPr lang="pl-PL" sz="2500" dirty="0" err="1" smtClean="0"/>
              <a:t>Babbage’a</a:t>
            </a:r>
            <a:r>
              <a:rPr lang="pl-PL" sz="2500" dirty="0" smtClean="0"/>
              <a:t> (pierwsza połowa XIX w.).</a:t>
            </a:r>
          </a:p>
          <a:p>
            <a:pPr marL="0" indent="0">
              <a:spcBef>
                <a:spcPts val="0"/>
              </a:spcBef>
              <a:buNone/>
            </a:pPr>
            <a:endParaRPr lang="pl-PL" sz="4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DYSPROPORCJE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technologia</a:t>
            </a:r>
            <a:r>
              <a:rPr lang="pl-PL" sz="2600" dirty="0" smtClean="0">
                <a:solidFill>
                  <a:schemeClr val="bg1"/>
                </a:solidFill>
              </a:rPr>
              <a:t> 			</a:t>
            </a:r>
            <a:r>
              <a:rPr lang="pl-PL" sz="1800" i="1" dirty="0" smtClean="0">
                <a:solidFill>
                  <a:schemeClr val="bg1"/>
                </a:solidFill>
              </a:rPr>
              <a:t>(</a:t>
            </a:r>
            <a:r>
              <a:rPr lang="pl-PL" sz="1800" i="1" dirty="0">
                <a:solidFill>
                  <a:schemeClr val="bg1"/>
                </a:solidFill>
              </a:rPr>
              <a:t>między</a:t>
            </a:r>
            <a:r>
              <a:rPr lang="pl-PL" sz="2000" i="1" dirty="0" smtClean="0">
                <a:solidFill>
                  <a:schemeClr val="bg1"/>
                </a:solidFill>
              </a:rPr>
              <a:t>)</a:t>
            </a:r>
            <a:r>
              <a:rPr lang="pl-PL" sz="2600" dirty="0" smtClean="0">
                <a:solidFill>
                  <a:schemeClr val="bg1"/>
                </a:solidFill>
              </a:rPr>
              <a:t>			</a:t>
            </a: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</a:t>
            </a:r>
            <a:r>
              <a:rPr lang="pl-PL" sz="2600" dirty="0" smtClean="0"/>
              <a:t>						</a:t>
            </a: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dirty="0">
                <a:solidFill>
                  <a:schemeClr val="bg1"/>
                </a:solidFill>
              </a:rPr>
              <a:t>	</a:t>
            </a:r>
            <a:r>
              <a:rPr lang="pl-PL" sz="2600" dirty="0" smtClean="0">
                <a:solidFill>
                  <a:schemeClr val="bg1"/>
                </a:solidFill>
              </a:rPr>
              <a:t>						</a:t>
            </a: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ludzkiej</a:t>
            </a:r>
          </a:p>
          <a:p>
            <a:pPr marL="0" indent="0">
              <a:spcBef>
                <a:spcPts val="0"/>
              </a:spcBef>
              <a:buNone/>
            </a:pPr>
            <a:endParaRPr lang="pl-PL" sz="2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600" dirty="0" smtClean="0"/>
          </a:p>
          <a:p>
            <a:pPr marL="0" indent="0">
              <a:spcBef>
                <a:spcPts val="0"/>
              </a:spcBef>
              <a:buNone/>
            </a:pPr>
            <a:endParaRPr lang="pl-PL" sz="3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w</a:t>
            </a:r>
            <a:r>
              <a:rPr lang="pl-PL" sz="2400" dirty="0" smtClean="0"/>
              <a:t>ynalazki,</a:t>
            </a:r>
            <a:r>
              <a:rPr lang="pl-PL" sz="2400" dirty="0"/>
              <a:t>	</a:t>
            </a:r>
            <a:r>
              <a:rPr lang="pl-PL" sz="2400" dirty="0" smtClean="0"/>
              <a:t>					przedmiotowe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rozwój 							traktowanie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nauk ścisłych						pracowników</a:t>
            </a: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962164" y="3501008"/>
            <a:ext cx="3096344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1043608" y="4209225"/>
            <a:ext cx="0" cy="7920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7452320" y="4293096"/>
            <a:ext cx="0" cy="723571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" y="2132856"/>
            <a:ext cx="3549085" cy="4977680"/>
          </a:xfr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6077" y="1672434"/>
            <a:ext cx="7582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Babbage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economy of machinery and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(1832 r.)</a:t>
            </a:r>
          </a:p>
          <a:p>
            <a:pPr algn="ct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Babbage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sprawie gospodarki maszyn i 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(1832 r.)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98330" y="2560923"/>
            <a:ext cx="4998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Opis warunków panujących w przemyśle.</a:t>
            </a:r>
          </a:p>
          <a:p>
            <a:endParaRPr lang="pl-PL" sz="700" dirty="0" smtClean="0"/>
          </a:p>
          <a:p>
            <a:r>
              <a:rPr lang="pl-PL" dirty="0" smtClean="0"/>
              <a:t>Opis metod badania organizacji.</a:t>
            </a:r>
          </a:p>
          <a:p>
            <a:endParaRPr lang="pl-PL" sz="700" dirty="0" smtClean="0"/>
          </a:p>
          <a:p>
            <a:r>
              <a:rPr lang="pl-PL" dirty="0" smtClean="0"/>
              <a:t>Mierzenie czasu pracy dla usprawnienia organizacji.</a:t>
            </a:r>
          </a:p>
          <a:p>
            <a:endParaRPr lang="pl-PL" sz="700" dirty="0" smtClean="0"/>
          </a:p>
          <a:p>
            <a:r>
              <a:rPr lang="pl-PL" dirty="0" smtClean="0"/>
              <a:t>Podstawowa zasada organizacji produkcji: naukowe przedstawienie podziału pracy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63888" y="4550720"/>
            <a:ext cx="5686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Aspekt ludzki</a:t>
            </a:r>
          </a:p>
          <a:p>
            <a:r>
              <a:rPr lang="pl-PL" u="sng" dirty="0" smtClean="0"/>
              <a:t>Ch. </a:t>
            </a:r>
            <a:r>
              <a:rPr lang="pl-PL" u="sng" dirty="0" err="1" smtClean="0"/>
              <a:t>Babbage</a:t>
            </a:r>
            <a:r>
              <a:rPr lang="pl-PL" u="sng" dirty="0" smtClean="0"/>
              <a:t> zwrócił uwagę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Dobre stosunki między kierownictwem a pracownikami.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Dobór właściwych pracowników.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Odpowiedzialność pracownika.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51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następnym spotkaniu:</a:t>
            </a:r>
          </a:p>
          <a:p>
            <a:pPr marL="0" indent="0">
              <a:buNone/>
            </a:pPr>
            <a:r>
              <a:rPr lang="pl-PL" sz="2400" dirty="0" smtClean="0"/>
              <a:t>Szkoły </a:t>
            </a:r>
            <a:r>
              <a:rPr lang="pl-PL" sz="2400" dirty="0" err="1" smtClean="0"/>
              <a:t>oiz</a:t>
            </a:r>
            <a:r>
              <a:rPr lang="pl-PL" sz="2400" dirty="0" smtClean="0"/>
              <a:t>, podejścia oraz sporny charakter ich wyodrębnienia</a:t>
            </a:r>
          </a:p>
          <a:p>
            <a:pPr marL="0" indent="0">
              <a:buNone/>
            </a:pPr>
            <a:r>
              <a:rPr lang="pl-PL" sz="2400" dirty="0" smtClean="0"/>
              <a:t>Szkoła klasyczna nauki </a:t>
            </a:r>
            <a:r>
              <a:rPr lang="pl-PL" sz="2400" dirty="0" err="1" smtClean="0"/>
              <a:t>oiz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636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Starożytne korzenie nauki </a:t>
            </a:r>
            <a:r>
              <a:rPr lang="pl-PL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</a:pPr>
            <a:r>
              <a:rPr lang="pl-PL" dirty="0" smtClean="0"/>
              <a:t>Biblia,</a:t>
            </a:r>
            <a:r>
              <a:rPr lang="pl-PL" i="1" dirty="0"/>
              <a:t> </a:t>
            </a:r>
            <a:endParaRPr lang="pl-PL" dirty="0" smtClean="0"/>
          </a:p>
          <a:p>
            <a:pPr algn="just"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tarogreckie rozprawy filozoficzne,</a:t>
            </a:r>
          </a:p>
          <a:p>
            <a:pPr algn="just">
              <a:buFontTx/>
              <a:buChar char="-"/>
            </a:pPr>
            <a:r>
              <a:rPr lang="pl-PL" dirty="0" smtClean="0"/>
              <a:t>Kartezjusz, </a:t>
            </a:r>
            <a:r>
              <a:rPr lang="pl-PL" i="1" dirty="0"/>
              <a:t>Rozprawa o </a:t>
            </a:r>
            <a:r>
              <a:rPr lang="pl-PL" i="1" dirty="0" smtClean="0"/>
              <a:t>metodzie,</a:t>
            </a:r>
          </a:p>
          <a:p>
            <a:pPr algn="just">
              <a:buFontTx/>
              <a:buChar char="-"/>
            </a:pPr>
            <a:r>
              <a:rPr lang="pl-PL" dirty="0"/>
              <a:t>i</a:t>
            </a:r>
            <a:r>
              <a:rPr lang="pl-PL" dirty="0" smtClean="0"/>
              <a:t>nne źródła pisane (dzienniki, sprawozdania, rejestry …).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Geneza badań nad organizacją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353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679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dirty="0" smtClean="0"/>
          </a:p>
          <a:p>
            <a:pPr marL="0" indent="0" algn="ctr">
              <a:buNone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XIX/XX </a:t>
            </a: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– powstanie Nauki </a:t>
            </a:r>
            <a:r>
              <a:rPr lang="pl-PL" sz="2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endParaRPr lang="pl-PL" sz="2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200" dirty="0" smtClean="0"/>
              <a:t>„Nauka </a:t>
            </a:r>
            <a:r>
              <a:rPr lang="pl-PL" sz="2200" dirty="0"/>
              <a:t>organizacji i zarządzania powstała jako naukowa refleksja nad praktycznymi działaniami </a:t>
            </a:r>
            <a:r>
              <a:rPr lang="pl-PL" sz="2200" dirty="0" smtClean="0"/>
              <a:t>podejmowanymi w okresie XIX i początków XX wieku w </a:t>
            </a:r>
            <a:r>
              <a:rPr lang="pl-PL" sz="2200" dirty="0"/>
              <a:t>dziedzinie organizacji pracy i poszukiwania procesów zarządzania </a:t>
            </a:r>
            <a:r>
              <a:rPr lang="pl-PL" sz="2200" dirty="0" smtClean="0"/>
              <a:t>produkcją przemysłową w nowych warunkach, jakie nastąpiły w wyniku rewolucji przemysłowej przełomu XVIII i XIX wieku.”</a:t>
            </a:r>
            <a:endParaRPr lang="pl-PL" sz="2200" dirty="0"/>
          </a:p>
          <a:p>
            <a:pPr marL="0" indent="0" algn="r">
              <a:buNone/>
            </a:pPr>
            <a:r>
              <a:rPr lang="pl-PL" sz="1700" dirty="0" smtClean="0"/>
              <a:t>(Jerzy Korczak)</a:t>
            </a:r>
          </a:p>
          <a:p>
            <a:pPr marL="0" indent="0" algn="r">
              <a:buNone/>
            </a:pPr>
            <a:endParaRPr lang="pl-PL" sz="1700" dirty="0" smtClean="0"/>
          </a:p>
          <a:p>
            <a:pPr marL="0" indent="0" algn="ctr">
              <a:buNone/>
            </a:pPr>
            <a:r>
              <a:rPr lang="pl-PL" sz="2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Determinantą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smtClean="0"/>
              <a:t>powstania i rozwoju nauki </a:t>
            </a:r>
            <a:r>
              <a:rPr lang="pl-PL" sz="2300" dirty="0" err="1" smtClean="0"/>
              <a:t>oiz</a:t>
            </a:r>
            <a:r>
              <a:rPr lang="pl-PL" sz="2300" dirty="0" smtClean="0"/>
              <a:t> był </a:t>
            </a:r>
            <a:r>
              <a:rPr lang="pl-PL" sz="2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walor praktyczny</a:t>
            </a:r>
            <a:r>
              <a:rPr lang="pl-PL" sz="2300" dirty="0" smtClean="0"/>
              <a:t>.</a:t>
            </a:r>
            <a:endParaRPr lang="pl-PL" sz="23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869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r>
              <a:rPr lang="pl-PL" sz="2400" dirty="0" smtClean="0"/>
              <a:t>GOSPODARSTWO ROLNE / LATYFUNDIUM</a:t>
            </a:r>
          </a:p>
          <a:p>
            <a:pPr marL="0" indent="0" algn="ctr">
              <a:buNone/>
            </a:pPr>
            <a:r>
              <a:rPr lang="pl-PL" sz="2400" dirty="0" smtClean="0"/>
              <a:t>WARSZTAT RZEMIEŚLNICZY / MANUFAKTURA </a:t>
            </a:r>
            <a:r>
              <a:rPr lang="pl-PL" sz="1800" dirty="0" smtClean="0"/>
              <a:t>(300 – 600 os.)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SYTUACJA PRZED REWOLUCJĄ PRZEMYSŁOWĄ</a:t>
            </a:r>
            <a:br>
              <a:rPr lang="pl-PL" sz="2700" dirty="0" smtClean="0"/>
            </a:br>
            <a:r>
              <a:rPr lang="pl-PL" sz="2200" dirty="0" smtClean="0"/>
              <a:t>(przed </a:t>
            </a:r>
            <a:r>
              <a:rPr lang="pl-PL" sz="2200" dirty="0"/>
              <a:t>przełomem XVIII i </a:t>
            </a:r>
            <a:r>
              <a:rPr lang="pl-PL" sz="2200" dirty="0" smtClean="0"/>
              <a:t>XIX w.)</a:t>
            </a:r>
            <a:endParaRPr lang="pl-PL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2974672"/>
            <a:ext cx="39338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486683" y="5712208"/>
            <a:ext cx="3981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Wnętrze zakładu włókienniczego - manufaktura sukna braci </a:t>
            </a:r>
            <a:r>
              <a:rPr lang="pl-PL" dirty="0" err="1"/>
              <a:t>Repphan</a:t>
            </a:r>
            <a:r>
              <a:rPr lang="pl-PL" dirty="0"/>
              <a:t> w Kaliszu.</a:t>
            </a:r>
          </a:p>
        </p:txBody>
      </p:sp>
      <p:pic>
        <p:nvPicPr>
          <p:cNvPr id="1029" name="Picture 5" descr="Znalezione obrazy dla zapytania Baltazar Beh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0947"/>
            <a:ext cx="2304256" cy="27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9146" y="5731564"/>
            <a:ext cx="346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Rycina przedstawiająca Cech Krawiecki,</a:t>
            </a:r>
            <a:r>
              <a:rPr lang="pl-PL" i="1" dirty="0" smtClean="0"/>
              <a:t> Kodeks </a:t>
            </a:r>
            <a:r>
              <a:rPr lang="pl-PL" i="1" dirty="0"/>
              <a:t>Baltazara </a:t>
            </a:r>
            <a:r>
              <a:rPr lang="pl-PL" i="1" dirty="0" smtClean="0"/>
              <a:t>Behema, </a:t>
            </a:r>
            <a:r>
              <a:rPr lang="pl-PL" dirty="0" smtClean="0"/>
              <a:t>1505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09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Produkcja była oparta na tradycyjnych formach organizacyjnych: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własność środków produkcji</a:t>
            </a:r>
          </a:p>
          <a:p>
            <a:pPr marL="0" indent="0">
              <a:buNone/>
            </a:pPr>
            <a:r>
              <a:rPr lang="pl-PL" sz="2600" dirty="0"/>
              <a:t>	(najważniejsza przesłanka posiadania władzy)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własność ludzi</a:t>
            </a:r>
          </a:p>
          <a:p>
            <a:pPr marL="0" indent="0">
              <a:buNone/>
            </a:pPr>
            <a:r>
              <a:rPr lang="pl-PL" sz="2600" dirty="0"/>
              <a:t>	(rolnictwo feudalne, pańszczyzna chłopów)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liniowe struktury organizacyjne, paternalistyczne</a:t>
            </a:r>
          </a:p>
          <a:p>
            <a:pPr marL="0" indent="0">
              <a:buNone/>
            </a:pPr>
            <a:r>
              <a:rPr lang="pl-PL" sz="2600" dirty="0"/>
              <a:t>	(wzorowane na więzach rodzinnych)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tradycyjne powielanie metod pracy</a:t>
            </a:r>
          </a:p>
          <a:p>
            <a:pPr marL="0" indent="0">
              <a:buNone/>
            </a:pPr>
            <a:r>
              <a:rPr lang="pl-PL" sz="2600" dirty="0"/>
              <a:t>	(z pokolenia na pokolenie, brak postępu</a:t>
            </a:r>
            <a:r>
              <a:rPr lang="pl-PL" sz="2600" dirty="0" smtClean="0"/>
              <a:t>)</a:t>
            </a:r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SYTUACJA PRZED REWOLUCJĄ PRZEMYSŁOWĄ</a:t>
            </a:r>
            <a:br>
              <a:rPr lang="pl-PL" sz="2700" dirty="0" smtClean="0"/>
            </a:br>
            <a:r>
              <a:rPr lang="pl-PL" sz="2200" dirty="0" smtClean="0"/>
              <a:t>(XVIII/ XIX w.)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2752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771" y="1700808"/>
            <a:ext cx="8640960" cy="41373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dirty="0"/>
              <a:t>Wiek XVIII to wiek </a:t>
            </a:r>
            <a:r>
              <a:rPr lang="pl-PL" sz="2000" dirty="0" smtClean="0"/>
              <a:t>oświecenia i idei. To </a:t>
            </a:r>
            <a:r>
              <a:rPr lang="pl-PL" sz="2000" dirty="0"/>
              <a:t>okres </a:t>
            </a:r>
            <a:r>
              <a:rPr lang="pl-PL" sz="2000" dirty="0" smtClean="0"/>
              <a:t>ciekawości, eksperymentowania </a:t>
            </a:r>
            <a:r>
              <a:rPr lang="pl-PL" sz="2000" dirty="0"/>
              <a:t>i dążenia do wyjaśniania wszelkich </a:t>
            </a:r>
            <a:r>
              <a:rPr lang="pl-PL" sz="2000" dirty="0" smtClean="0"/>
              <a:t>zjawisk.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NASTĘPUJĄ PRZEMIANY:</a:t>
            </a:r>
          </a:p>
          <a:p>
            <a:pPr marL="0" indent="0">
              <a:spcBef>
                <a:spcPts val="0"/>
              </a:spcBef>
              <a:buNone/>
            </a:pPr>
            <a:endParaRPr lang="pl-PL" sz="2000" b="1" u="sng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REWOLUCJA PRZEMYSŁOWA</a:t>
            </a:r>
            <a:br>
              <a:rPr lang="pl-PL" sz="2700" dirty="0" smtClean="0"/>
            </a:br>
            <a:r>
              <a:rPr lang="pl-PL" sz="2200" dirty="0" smtClean="0"/>
              <a:t>(XVIII/ XIX)</a:t>
            </a:r>
            <a:endParaRPr lang="pl-PL" sz="2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08787" y="2924944"/>
          <a:ext cx="8496944" cy="3764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04256"/>
                <a:gridCol w="3247910"/>
                <a:gridCol w="2944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TECHNICZNE</a:t>
                      </a:r>
                      <a:endParaRPr lang="pl-PL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SPOŁECZNE</a:t>
                      </a:r>
                      <a:endParaRPr lang="pl-PL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EKONOMICZNE</a:t>
                      </a:r>
                      <a:endParaRPr lang="pl-PL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wynalazki 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zmiana stratyfikacji społecznej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postępująca industrializacja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maszyna parowa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koło wodne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maszyna tkacka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nowe grupy:</a:t>
                      </a:r>
                    </a:p>
                    <a:p>
                      <a:r>
                        <a:rPr lang="pl-PL" dirty="0" smtClean="0"/>
                        <a:t>– robotnicy        – urzędnicy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– producenci     – handlowcy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 smtClean="0"/>
                        <a:t>społeczeństwo feudalne społeczeństwo kapitalistyczne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rozwój przemysłu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powstanie fabryk (ponad 1000 os.)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podział pracy rozproszony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dirty="0" smtClean="0"/>
                        <a:t>     (w kilku fabrykach)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odkrycia naukowe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migracja ludności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zniesienie pańszczyzny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chemia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fizyka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ze</a:t>
                      </a:r>
                      <a:r>
                        <a:rPr lang="pl-PL" baseline="0" dirty="0" smtClean="0"/>
                        <a:t> wsi do miasta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/>
                        <a:t>rozwój dużych ośrodków przemysłowych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/>
                        <a:t>model rolniczy            model przemysłowy</a:t>
                      </a:r>
                      <a:endParaRPr lang="pl-PL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zwiększenie popytu i podaży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Łącznik prosty ze strzałką 9"/>
          <p:cNvCxnSpPr/>
          <p:nvPr/>
        </p:nvCxnSpPr>
        <p:spPr>
          <a:xfrm>
            <a:off x="5364088" y="465313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668344" y="573325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Następuje gwałtowny rozwój gospodarki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Podstawowa cecha: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koncentracja produkcji = powstawanie dużych przedsiębiorstw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Pojawiają się problemy związane z funkcjonowaniem dużych przedsiębiorstw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u="sng" dirty="0" smtClean="0"/>
              <a:t>Podział pracy: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n</a:t>
            </a:r>
            <a:r>
              <a:rPr lang="pl-PL" sz="2000" dirty="0" smtClean="0"/>
              <a:t>ie zamyka się już w jednej organizacji,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d</a:t>
            </a:r>
            <a:r>
              <a:rPr lang="pl-PL" sz="2000" dirty="0" smtClean="0"/>
              <a:t>okonuje się pomiędzy różnymi wyspecjalizowanymi fabrykami.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Pojawiają się problemy koordynacji i harmonizacji pracy i produkcji.</a:t>
            </a:r>
            <a:endParaRPr lang="pl-PL" sz="1400" dirty="0" smtClean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REWOLUCJA PRZEMYSŁOWA i PO</a:t>
            </a:r>
            <a:br>
              <a:rPr lang="pl-PL" sz="2700" dirty="0" smtClean="0"/>
            </a:br>
            <a:r>
              <a:rPr lang="pl-PL" sz="2200" dirty="0" smtClean="0"/>
              <a:t>(XVIII/ XIX w. i pocz. XIX w.)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978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007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Pojawia się merytoryczne zainteresowanie problemami pracy, kierowania, organizacji – powstaje nauka.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Problemami </a:t>
            </a:r>
            <a:r>
              <a:rPr lang="pl-PL" sz="3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r>
              <a:rPr lang="pl-PL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zajmowali się:</a:t>
            </a:r>
          </a:p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r>
              <a:rPr lang="pl-PL" b="1" u="sng" dirty="0" smtClean="0">
                <a:solidFill>
                  <a:schemeClr val="accent5">
                    <a:lumMod val="75000"/>
                  </a:schemeClr>
                </a:solidFill>
              </a:rPr>
              <a:t>Praktycy:</a:t>
            </a:r>
          </a:p>
          <a:p>
            <a:r>
              <a:rPr lang="pl-PL" dirty="0"/>
              <a:t>g</a:t>
            </a:r>
            <a:r>
              <a:rPr lang="pl-PL" dirty="0" smtClean="0"/>
              <a:t>łównie oni zajmowali się tymi zagadnieniami,</a:t>
            </a:r>
          </a:p>
          <a:p>
            <a:r>
              <a:rPr lang="pl-PL" dirty="0"/>
              <a:t>n</a:t>
            </a:r>
            <a:r>
              <a:rPr lang="pl-PL" dirty="0" smtClean="0"/>
              <a:t>ie opisują swoich eksperymentów,</a:t>
            </a:r>
          </a:p>
          <a:p>
            <a:r>
              <a:rPr lang="pl-PL" dirty="0"/>
              <a:t>w</a:t>
            </a:r>
            <a:r>
              <a:rPr lang="pl-PL" dirty="0" smtClean="0"/>
              <a:t>iedza na temat ich eksperymentów pochodzi z badań porównawczych rozwoju techniki.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u="sng" dirty="0" smtClean="0">
                <a:solidFill>
                  <a:schemeClr val="accent5">
                    <a:lumMod val="75000"/>
                  </a:schemeClr>
                </a:solidFill>
              </a:rPr>
              <a:t>Przedstawiciele nauki:</a:t>
            </a:r>
          </a:p>
          <a:p>
            <a:pPr marL="0" indent="0">
              <a:buNone/>
            </a:pPr>
            <a:r>
              <a:rPr lang="pl-PL" dirty="0" smtClean="0"/>
              <a:t>Początkowo rzadko zajmują się tymi zagadnieniami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REWOLUCJA PRZEMYSŁOWA i PO</a:t>
            </a:r>
            <a:br>
              <a:rPr lang="pl-PL" sz="2700" dirty="0" smtClean="0"/>
            </a:br>
            <a:r>
              <a:rPr lang="pl-PL" sz="2200" dirty="0"/>
              <a:t>(XVIII/ XIX w. i pocz. XIX w.)</a:t>
            </a:r>
          </a:p>
        </p:txBody>
      </p:sp>
    </p:spTree>
    <p:extLst>
      <p:ext uri="{BB962C8B-B14F-4D97-AF65-F5344CB8AC3E}">
        <p14:creationId xmlns:p14="http://schemas.microsoft.com/office/powerpoint/2010/main" val="28228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881</Words>
  <Application>Microsoft Office PowerPoint</Application>
  <PresentationFormat>Pokaz na ekranie (4:3)</PresentationFormat>
  <Paragraphs>214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NAUKA ORGANIZACJI I ZARZĄDZANIA          III SSA, III SNA licencjat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mg</cp:lastModifiedBy>
  <cp:revision>94</cp:revision>
  <cp:lastPrinted>2017-10-06T09:14:31Z</cp:lastPrinted>
  <dcterms:created xsi:type="dcterms:W3CDTF">2017-10-03T20:06:39Z</dcterms:created>
  <dcterms:modified xsi:type="dcterms:W3CDTF">2017-10-17T11:43:56Z</dcterms:modified>
</cp:coreProperties>
</file>