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1" r:id="rId2"/>
    <p:sldId id="277" r:id="rId3"/>
    <p:sldId id="282" r:id="rId4"/>
    <p:sldId id="280" r:id="rId5"/>
    <p:sldId id="276" r:id="rId6"/>
    <p:sldId id="257" r:id="rId7"/>
    <p:sldId id="279" r:id="rId8"/>
    <p:sldId id="283" r:id="rId9"/>
    <p:sldId id="292" r:id="rId10"/>
    <p:sldId id="278" r:id="rId11"/>
    <p:sldId id="266" r:id="rId12"/>
    <p:sldId id="291" r:id="rId13"/>
    <p:sldId id="258" r:id="rId14"/>
    <p:sldId id="267" r:id="rId15"/>
    <p:sldId id="284" r:id="rId16"/>
    <p:sldId id="290" r:id="rId17"/>
    <p:sldId id="259" r:id="rId18"/>
    <p:sldId id="285" r:id="rId19"/>
    <p:sldId id="262" r:id="rId20"/>
    <p:sldId id="286" r:id="rId21"/>
    <p:sldId id="263" r:id="rId22"/>
    <p:sldId id="287" r:id="rId23"/>
    <p:sldId id="293" r:id="rId24"/>
    <p:sldId id="264" r:id="rId25"/>
    <p:sldId id="288" r:id="rId26"/>
    <p:sldId id="289" r:id="rId27"/>
    <p:sldId id="265" r:id="rId28"/>
    <p:sldId id="294" r:id="rId29"/>
    <p:sldId id="295" r:id="rId30"/>
    <p:sldId id="260" r:id="rId31"/>
    <p:sldId id="261" r:id="rId32"/>
    <p:sldId id="275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E6FA"/>
    <a:srgbClr val="E3E7E9"/>
    <a:srgbClr val="E6E6E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2902" autoAdjust="0"/>
  </p:normalViewPr>
  <p:slideViewPr>
    <p:cSldViewPr snapToGrid="0">
      <p:cViewPr varScale="1">
        <p:scale>
          <a:sx n="86" d="100"/>
          <a:sy n="86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4B3ED-09A4-4779-A915-1A89B227F44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5028C512-759A-4119-B079-3A06FEE192EC}">
      <dgm:prSet phldrT="[Tekst]"/>
      <dgm:spPr/>
      <dgm:t>
        <a:bodyPr/>
        <a:lstStyle/>
        <a:p>
          <a:r>
            <a:rPr lang="pl-PL" dirty="0"/>
            <a:t>Zawierają treść ideologiczną     i społeczną</a:t>
          </a:r>
        </a:p>
      </dgm:t>
    </dgm:pt>
    <dgm:pt modelId="{2357A977-5A34-4038-97A5-34F1D3C8E8B3}" type="parTrans" cxnId="{96D537FF-C5EE-471D-93F5-EDDCCF88572F}">
      <dgm:prSet/>
      <dgm:spPr/>
      <dgm:t>
        <a:bodyPr/>
        <a:lstStyle/>
        <a:p>
          <a:endParaRPr lang="pl-PL"/>
        </a:p>
      </dgm:t>
    </dgm:pt>
    <dgm:pt modelId="{3471E960-B342-44AE-8FFD-47ADB47A868B}" type="sibTrans" cxnId="{96D537FF-C5EE-471D-93F5-EDDCCF88572F}">
      <dgm:prSet/>
      <dgm:spPr/>
      <dgm:t>
        <a:bodyPr/>
        <a:lstStyle/>
        <a:p>
          <a:endParaRPr lang="pl-PL"/>
        </a:p>
      </dgm:t>
    </dgm:pt>
    <dgm:pt modelId="{1A35257A-92BE-4EC9-AA5D-4E33612DAD79}">
      <dgm:prSet phldrT="[Tekst]"/>
      <dgm:spPr/>
      <dgm:t>
        <a:bodyPr/>
        <a:lstStyle/>
        <a:p>
          <a:r>
            <a:rPr lang="pl-PL" spc="-120" baseline="0" dirty="0"/>
            <a:t>Mają węzłowe znaczenie dla procesu karnego</a:t>
          </a:r>
        </a:p>
      </dgm:t>
    </dgm:pt>
    <dgm:pt modelId="{FA39BBF3-938C-4D24-B393-63036ADA9235}" type="parTrans" cxnId="{D9A5CC00-6BF6-4148-9863-8E01FD733867}">
      <dgm:prSet/>
      <dgm:spPr/>
      <dgm:t>
        <a:bodyPr/>
        <a:lstStyle/>
        <a:p>
          <a:endParaRPr lang="pl-PL"/>
        </a:p>
      </dgm:t>
    </dgm:pt>
    <dgm:pt modelId="{F3E84CB0-D486-418C-A92E-8459AA16B202}" type="sibTrans" cxnId="{D9A5CC00-6BF6-4148-9863-8E01FD733867}">
      <dgm:prSet/>
      <dgm:spPr/>
      <dgm:t>
        <a:bodyPr/>
        <a:lstStyle/>
        <a:p>
          <a:endParaRPr lang="pl-PL"/>
        </a:p>
      </dgm:t>
    </dgm:pt>
    <dgm:pt modelId="{3C24B08E-C5CB-4A25-83B6-379C668FB3EE}">
      <dgm:prSet phldrT="[Tekst]"/>
      <dgm:spPr/>
      <dgm:t>
        <a:bodyPr/>
        <a:lstStyle/>
        <a:p>
          <a:r>
            <a:rPr lang="pl-PL" spc="-120" baseline="0" dirty="0"/>
            <a:t>Dotyczą bezpośrednio procesu karnego</a:t>
          </a:r>
          <a:endParaRPr lang="pl-PL" dirty="0"/>
        </a:p>
      </dgm:t>
    </dgm:pt>
    <dgm:pt modelId="{AB9672FD-93E0-4DD6-A9C7-E88EAA2271D0}" type="parTrans" cxnId="{6F72985F-3580-40E1-97E2-A0B148764644}">
      <dgm:prSet/>
      <dgm:spPr/>
      <dgm:t>
        <a:bodyPr/>
        <a:lstStyle/>
        <a:p>
          <a:endParaRPr lang="pl-PL"/>
        </a:p>
      </dgm:t>
    </dgm:pt>
    <dgm:pt modelId="{28675318-5DC1-46DC-9032-A43C975F6B56}" type="sibTrans" cxnId="{6F72985F-3580-40E1-97E2-A0B148764644}">
      <dgm:prSet/>
      <dgm:spPr/>
      <dgm:t>
        <a:bodyPr/>
        <a:lstStyle/>
        <a:p>
          <a:endParaRPr lang="pl-PL"/>
        </a:p>
      </dgm:t>
    </dgm:pt>
    <dgm:pt modelId="{D0F9622D-29A1-4FFA-BCFF-1CB5885F700E}">
      <dgm:prSet phldrT="[Tekst]"/>
      <dgm:spPr/>
      <dgm:t>
        <a:bodyPr/>
        <a:lstStyle/>
        <a:p>
          <a:r>
            <a:rPr lang="pl-PL" dirty="0"/>
            <a:t>Mają dyrektywalny charakter</a:t>
          </a:r>
        </a:p>
      </dgm:t>
    </dgm:pt>
    <dgm:pt modelId="{C7F1617E-617F-4572-A4A1-EE2A0FFAE195}" type="parTrans" cxnId="{7C5CC5C9-699A-4D32-92DE-20861F55E13B}">
      <dgm:prSet/>
      <dgm:spPr/>
      <dgm:t>
        <a:bodyPr/>
        <a:lstStyle/>
        <a:p>
          <a:endParaRPr lang="pl-PL"/>
        </a:p>
      </dgm:t>
    </dgm:pt>
    <dgm:pt modelId="{54AF47CD-A6A0-4FA5-B0A4-A999691BA209}" type="sibTrans" cxnId="{7C5CC5C9-699A-4D32-92DE-20861F55E13B}">
      <dgm:prSet/>
      <dgm:spPr/>
      <dgm:t>
        <a:bodyPr/>
        <a:lstStyle/>
        <a:p>
          <a:endParaRPr lang="pl-PL"/>
        </a:p>
      </dgm:t>
    </dgm:pt>
    <dgm:pt modelId="{1668507C-38A5-4C4E-8F25-6016E4664622}" type="pres">
      <dgm:prSet presAssocID="{07E4B3ED-09A4-4779-A915-1A89B227F445}" presName="diagram" presStyleCnt="0">
        <dgm:presLayoutVars>
          <dgm:dir/>
          <dgm:resizeHandles val="exact"/>
        </dgm:presLayoutVars>
      </dgm:prSet>
      <dgm:spPr/>
    </dgm:pt>
    <dgm:pt modelId="{D7E590D7-8F40-4A2D-9B62-AC0B041197AD}" type="pres">
      <dgm:prSet presAssocID="{5028C512-759A-4119-B079-3A06FEE192EC}" presName="node" presStyleLbl="node1" presStyleIdx="0" presStyleCnt="4">
        <dgm:presLayoutVars>
          <dgm:bulletEnabled val="1"/>
        </dgm:presLayoutVars>
      </dgm:prSet>
      <dgm:spPr/>
    </dgm:pt>
    <dgm:pt modelId="{E3039F8E-3018-4161-94BA-76E339BA5AE5}" type="pres">
      <dgm:prSet presAssocID="{3471E960-B342-44AE-8FFD-47ADB47A868B}" presName="sibTrans" presStyleCnt="0"/>
      <dgm:spPr/>
    </dgm:pt>
    <dgm:pt modelId="{355F11FD-22B5-4EAA-85C5-BFFAEC194451}" type="pres">
      <dgm:prSet presAssocID="{1A35257A-92BE-4EC9-AA5D-4E33612DAD79}" presName="node" presStyleLbl="node1" presStyleIdx="1" presStyleCnt="4">
        <dgm:presLayoutVars>
          <dgm:bulletEnabled val="1"/>
        </dgm:presLayoutVars>
      </dgm:prSet>
      <dgm:spPr/>
    </dgm:pt>
    <dgm:pt modelId="{04A094A9-EF65-454F-87C7-F64584065116}" type="pres">
      <dgm:prSet presAssocID="{F3E84CB0-D486-418C-A92E-8459AA16B202}" presName="sibTrans" presStyleCnt="0"/>
      <dgm:spPr/>
    </dgm:pt>
    <dgm:pt modelId="{AB7CB59E-F92C-461B-B5A9-26AECC4F71DB}" type="pres">
      <dgm:prSet presAssocID="{3C24B08E-C5CB-4A25-83B6-379C668FB3EE}" presName="node" presStyleLbl="node1" presStyleIdx="2" presStyleCnt="4">
        <dgm:presLayoutVars>
          <dgm:bulletEnabled val="1"/>
        </dgm:presLayoutVars>
      </dgm:prSet>
      <dgm:spPr/>
    </dgm:pt>
    <dgm:pt modelId="{507B4C27-5C1C-442D-8012-A725E2FD6659}" type="pres">
      <dgm:prSet presAssocID="{28675318-5DC1-46DC-9032-A43C975F6B56}" presName="sibTrans" presStyleCnt="0"/>
      <dgm:spPr/>
    </dgm:pt>
    <dgm:pt modelId="{F8884BCC-21F6-4BFC-AE8C-CD4E2B27123D}" type="pres">
      <dgm:prSet presAssocID="{D0F9622D-29A1-4FFA-BCFF-1CB5885F700E}" presName="node" presStyleLbl="node1" presStyleIdx="3" presStyleCnt="4">
        <dgm:presLayoutVars>
          <dgm:bulletEnabled val="1"/>
        </dgm:presLayoutVars>
      </dgm:prSet>
      <dgm:spPr/>
    </dgm:pt>
  </dgm:ptLst>
  <dgm:cxnLst>
    <dgm:cxn modelId="{D9A5CC00-6BF6-4148-9863-8E01FD733867}" srcId="{07E4B3ED-09A4-4779-A915-1A89B227F445}" destId="{1A35257A-92BE-4EC9-AA5D-4E33612DAD79}" srcOrd="1" destOrd="0" parTransId="{FA39BBF3-938C-4D24-B393-63036ADA9235}" sibTransId="{F3E84CB0-D486-418C-A92E-8459AA16B202}"/>
    <dgm:cxn modelId="{B2943024-165D-4AAC-BF3A-8E5C1236A79A}" type="presOf" srcId="{D0F9622D-29A1-4FFA-BCFF-1CB5885F700E}" destId="{F8884BCC-21F6-4BFC-AE8C-CD4E2B27123D}" srcOrd="0" destOrd="0" presId="urn:microsoft.com/office/officeart/2005/8/layout/default"/>
    <dgm:cxn modelId="{54FCFE2D-5355-48B0-BA9C-61FF44A8FDDF}" type="presOf" srcId="{07E4B3ED-09A4-4779-A915-1A89B227F445}" destId="{1668507C-38A5-4C4E-8F25-6016E4664622}" srcOrd="0" destOrd="0" presId="urn:microsoft.com/office/officeart/2005/8/layout/default"/>
    <dgm:cxn modelId="{7DFF7E31-59AA-4B8D-A848-CE46CFE3872C}" type="presOf" srcId="{1A35257A-92BE-4EC9-AA5D-4E33612DAD79}" destId="{355F11FD-22B5-4EAA-85C5-BFFAEC194451}" srcOrd="0" destOrd="0" presId="urn:microsoft.com/office/officeart/2005/8/layout/default"/>
    <dgm:cxn modelId="{6F72985F-3580-40E1-97E2-A0B148764644}" srcId="{07E4B3ED-09A4-4779-A915-1A89B227F445}" destId="{3C24B08E-C5CB-4A25-83B6-379C668FB3EE}" srcOrd="2" destOrd="0" parTransId="{AB9672FD-93E0-4DD6-A9C7-E88EAA2271D0}" sibTransId="{28675318-5DC1-46DC-9032-A43C975F6B56}"/>
    <dgm:cxn modelId="{7C5CC5C9-699A-4D32-92DE-20861F55E13B}" srcId="{07E4B3ED-09A4-4779-A915-1A89B227F445}" destId="{D0F9622D-29A1-4FFA-BCFF-1CB5885F700E}" srcOrd="3" destOrd="0" parTransId="{C7F1617E-617F-4572-A4A1-EE2A0FFAE195}" sibTransId="{54AF47CD-A6A0-4FA5-B0A4-A999691BA209}"/>
    <dgm:cxn modelId="{F73D92FC-7305-48D1-8FA1-353D32C881D4}" type="presOf" srcId="{3C24B08E-C5CB-4A25-83B6-379C668FB3EE}" destId="{AB7CB59E-F92C-461B-B5A9-26AECC4F71DB}" srcOrd="0" destOrd="0" presId="urn:microsoft.com/office/officeart/2005/8/layout/default"/>
    <dgm:cxn modelId="{E32482FE-5952-4CED-BEB4-4D489079469A}" type="presOf" srcId="{5028C512-759A-4119-B079-3A06FEE192EC}" destId="{D7E590D7-8F40-4A2D-9B62-AC0B041197AD}" srcOrd="0" destOrd="0" presId="urn:microsoft.com/office/officeart/2005/8/layout/default"/>
    <dgm:cxn modelId="{96D537FF-C5EE-471D-93F5-EDDCCF88572F}" srcId="{07E4B3ED-09A4-4779-A915-1A89B227F445}" destId="{5028C512-759A-4119-B079-3A06FEE192EC}" srcOrd="0" destOrd="0" parTransId="{2357A977-5A34-4038-97A5-34F1D3C8E8B3}" sibTransId="{3471E960-B342-44AE-8FFD-47ADB47A868B}"/>
    <dgm:cxn modelId="{1DF7BAB8-2F41-4F41-BFC4-482D9D31BF30}" type="presParOf" srcId="{1668507C-38A5-4C4E-8F25-6016E4664622}" destId="{D7E590D7-8F40-4A2D-9B62-AC0B041197AD}" srcOrd="0" destOrd="0" presId="urn:microsoft.com/office/officeart/2005/8/layout/default"/>
    <dgm:cxn modelId="{797695F5-A89B-4CCA-8F8A-FF451EB0A3F1}" type="presParOf" srcId="{1668507C-38A5-4C4E-8F25-6016E4664622}" destId="{E3039F8E-3018-4161-94BA-76E339BA5AE5}" srcOrd="1" destOrd="0" presId="urn:microsoft.com/office/officeart/2005/8/layout/default"/>
    <dgm:cxn modelId="{38B67858-F5A2-4FD3-8CAB-9F07AA65D6FC}" type="presParOf" srcId="{1668507C-38A5-4C4E-8F25-6016E4664622}" destId="{355F11FD-22B5-4EAA-85C5-BFFAEC194451}" srcOrd="2" destOrd="0" presId="urn:microsoft.com/office/officeart/2005/8/layout/default"/>
    <dgm:cxn modelId="{D3E9C8A8-27F9-496A-A2B7-99FCCD2BA24E}" type="presParOf" srcId="{1668507C-38A5-4C4E-8F25-6016E4664622}" destId="{04A094A9-EF65-454F-87C7-F64584065116}" srcOrd="3" destOrd="0" presId="urn:microsoft.com/office/officeart/2005/8/layout/default"/>
    <dgm:cxn modelId="{BC3CA844-08F1-4212-B1E1-69E87FBF5FD1}" type="presParOf" srcId="{1668507C-38A5-4C4E-8F25-6016E4664622}" destId="{AB7CB59E-F92C-461B-B5A9-26AECC4F71DB}" srcOrd="4" destOrd="0" presId="urn:microsoft.com/office/officeart/2005/8/layout/default"/>
    <dgm:cxn modelId="{D5183526-988C-4451-8DD4-DEED9F55FD37}" type="presParOf" srcId="{1668507C-38A5-4C4E-8F25-6016E4664622}" destId="{507B4C27-5C1C-442D-8012-A725E2FD6659}" srcOrd="5" destOrd="0" presId="urn:microsoft.com/office/officeart/2005/8/layout/default"/>
    <dgm:cxn modelId="{EC219460-5EEA-4E86-B7C2-DD0CD3D18B1C}" type="presParOf" srcId="{1668507C-38A5-4C4E-8F25-6016E4664622}" destId="{F8884BCC-21F6-4BFC-AE8C-CD4E2B27123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571C9-7259-4A46-AF85-02026F3155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7FC5101-A030-4763-8D6E-98F33B41B975}">
      <dgm:prSet phldrT="[Tekst]"/>
      <dgm:spPr/>
      <dgm:t>
        <a:bodyPr/>
        <a:lstStyle/>
        <a:p>
          <a:r>
            <a:rPr lang="pl-PL" dirty="0"/>
            <a:t>Społecznie ważne ogólne dyrektywy regulujące najbardziej istotne i kluczowe kwestie w procesie karnym (S. Waltoś).</a:t>
          </a:r>
        </a:p>
      </dgm:t>
    </dgm:pt>
    <dgm:pt modelId="{6F1408A6-E935-4908-9396-83D5D0661AE0}" type="parTrans" cxnId="{EE475F14-109F-4525-B664-D18B1C997D3F}">
      <dgm:prSet/>
      <dgm:spPr/>
      <dgm:t>
        <a:bodyPr/>
        <a:lstStyle/>
        <a:p>
          <a:endParaRPr lang="pl-PL"/>
        </a:p>
      </dgm:t>
    </dgm:pt>
    <dgm:pt modelId="{5619AF8D-CFB6-4140-B7D1-FFE4245B689F}" type="sibTrans" cxnId="{EE475F14-109F-4525-B664-D18B1C997D3F}">
      <dgm:prSet/>
      <dgm:spPr/>
      <dgm:t>
        <a:bodyPr/>
        <a:lstStyle/>
        <a:p>
          <a:endParaRPr lang="pl-PL"/>
        </a:p>
      </dgm:t>
    </dgm:pt>
    <dgm:pt modelId="{6A25CCD4-5AEE-43C3-BAD9-4237274123AB}">
      <dgm:prSet/>
      <dgm:spPr/>
      <dgm:t>
        <a:bodyPr/>
        <a:lstStyle/>
        <a:p>
          <a:pPr>
            <a:buClr>
              <a:srgbClr val="FF0000"/>
            </a:buClr>
            <a:buSzPct val="142000"/>
          </a:pPr>
          <a:r>
            <a:rPr lang="pl-PL" dirty="0"/>
            <a:t>Założenia podstawowe, odzwierciedlające ogólne - nadrzędne idee, akceptowane przez ustawodawcę w toku kształtowania określonego modelu postępowania karnego (R. Kmiecik).</a:t>
          </a:r>
        </a:p>
      </dgm:t>
    </dgm:pt>
    <dgm:pt modelId="{0AB23EEC-2DDA-46B9-B066-66E0B1363859}" type="parTrans" cxnId="{0CF63D4B-F231-47F0-8304-250774BD6947}">
      <dgm:prSet/>
      <dgm:spPr/>
      <dgm:t>
        <a:bodyPr/>
        <a:lstStyle/>
        <a:p>
          <a:endParaRPr lang="pl-PL"/>
        </a:p>
      </dgm:t>
    </dgm:pt>
    <dgm:pt modelId="{F2DE4ED4-EC90-4F9B-A52F-23F05B51BEE3}" type="sibTrans" cxnId="{0CF63D4B-F231-47F0-8304-250774BD6947}">
      <dgm:prSet/>
      <dgm:spPr/>
      <dgm:t>
        <a:bodyPr/>
        <a:lstStyle/>
        <a:p>
          <a:endParaRPr lang="pl-PL"/>
        </a:p>
      </dgm:t>
    </dgm:pt>
    <dgm:pt modelId="{75C21C61-5D3A-45A6-B7B4-0412CA58B466}">
      <dgm:prSet/>
      <dgm:spPr/>
      <dgm:t>
        <a:bodyPr/>
        <a:lstStyle/>
        <a:p>
          <a:r>
            <a:rPr lang="pl-PL" dirty="0"/>
            <a:t>Zasady prawa sformułowane w tekście aktu prawnego bądź przyjęte przez doktrynę dla wyrażenia określonej wartości i kierunkowego rozwiązania jakiejś kwestii w procesie karnym (J. Skorupka). </a:t>
          </a:r>
        </a:p>
      </dgm:t>
    </dgm:pt>
    <dgm:pt modelId="{894A4695-CAD9-4E29-9DEF-87C180A180FA}" type="parTrans" cxnId="{AF9D57CD-C854-4F83-8FBE-D87BFB33CFDE}">
      <dgm:prSet/>
      <dgm:spPr/>
      <dgm:t>
        <a:bodyPr/>
        <a:lstStyle/>
        <a:p>
          <a:endParaRPr lang="pl-PL"/>
        </a:p>
      </dgm:t>
    </dgm:pt>
    <dgm:pt modelId="{58757FCC-0961-4D0A-8EEF-2DF582143E1B}" type="sibTrans" cxnId="{AF9D57CD-C854-4F83-8FBE-D87BFB33CFDE}">
      <dgm:prSet/>
      <dgm:spPr/>
      <dgm:t>
        <a:bodyPr/>
        <a:lstStyle/>
        <a:p>
          <a:endParaRPr lang="pl-PL"/>
        </a:p>
      </dgm:t>
    </dgm:pt>
    <dgm:pt modelId="{AB1359BE-89BB-4DF8-8CEA-84AE66279013}" type="pres">
      <dgm:prSet presAssocID="{5A6571C9-7259-4A46-AF85-02026F3155B8}" presName="linear" presStyleCnt="0">
        <dgm:presLayoutVars>
          <dgm:animLvl val="lvl"/>
          <dgm:resizeHandles val="exact"/>
        </dgm:presLayoutVars>
      </dgm:prSet>
      <dgm:spPr/>
    </dgm:pt>
    <dgm:pt modelId="{67F57B43-C847-4824-B9E5-66F70D7EC61A}" type="pres">
      <dgm:prSet presAssocID="{97FC5101-A030-4763-8D6E-98F33B41B9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CBB95B-A898-4194-81B7-226A60EBC00B}" type="pres">
      <dgm:prSet presAssocID="{5619AF8D-CFB6-4140-B7D1-FFE4245B689F}" presName="spacer" presStyleCnt="0"/>
      <dgm:spPr/>
    </dgm:pt>
    <dgm:pt modelId="{8B5CC4F0-4580-4415-8044-5BE051461ABB}" type="pres">
      <dgm:prSet presAssocID="{6A25CCD4-5AEE-43C3-BAD9-4237274123A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66A61E-B6C4-4D70-92B9-633CEC942358}" type="pres">
      <dgm:prSet presAssocID="{F2DE4ED4-EC90-4F9B-A52F-23F05B51BEE3}" presName="spacer" presStyleCnt="0"/>
      <dgm:spPr/>
    </dgm:pt>
    <dgm:pt modelId="{2D775A7F-AAE1-454C-9F76-DE9695F554DF}" type="pres">
      <dgm:prSet presAssocID="{75C21C61-5D3A-45A6-B7B4-0412CA58B4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D45508-F11D-45A9-BB8F-B079E9F7ED1E}" type="presOf" srcId="{5A6571C9-7259-4A46-AF85-02026F3155B8}" destId="{AB1359BE-89BB-4DF8-8CEA-84AE66279013}" srcOrd="0" destOrd="0" presId="urn:microsoft.com/office/officeart/2005/8/layout/vList2"/>
    <dgm:cxn modelId="{EE475F14-109F-4525-B664-D18B1C997D3F}" srcId="{5A6571C9-7259-4A46-AF85-02026F3155B8}" destId="{97FC5101-A030-4763-8D6E-98F33B41B975}" srcOrd="0" destOrd="0" parTransId="{6F1408A6-E935-4908-9396-83D5D0661AE0}" sibTransId="{5619AF8D-CFB6-4140-B7D1-FFE4245B689F}"/>
    <dgm:cxn modelId="{0CF63D4B-F231-47F0-8304-250774BD6947}" srcId="{5A6571C9-7259-4A46-AF85-02026F3155B8}" destId="{6A25CCD4-5AEE-43C3-BAD9-4237274123AB}" srcOrd="1" destOrd="0" parTransId="{0AB23EEC-2DDA-46B9-B066-66E0B1363859}" sibTransId="{F2DE4ED4-EC90-4F9B-A52F-23F05B51BEE3}"/>
    <dgm:cxn modelId="{CCB54F70-036A-4F75-832B-A687ECC1EB74}" type="presOf" srcId="{75C21C61-5D3A-45A6-B7B4-0412CA58B466}" destId="{2D775A7F-AAE1-454C-9F76-DE9695F554DF}" srcOrd="0" destOrd="0" presId="urn:microsoft.com/office/officeart/2005/8/layout/vList2"/>
    <dgm:cxn modelId="{AF9D57CD-C854-4F83-8FBE-D87BFB33CFDE}" srcId="{5A6571C9-7259-4A46-AF85-02026F3155B8}" destId="{75C21C61-5D3A-45A6-B7B4-0412CA58B466}" srcOrd="2" destOrd="0" parTransId="{894A4695-CAD9-4E29-9DEF-87C180A180FA}" sibTransId="{58757FCC-0961-4D0A-8EEF-2DF582143E1B}"/>
    <dgm:cxn modelId="{57732CF2-8DF4-4ACA-9337-47D1F77F52E7}" type="presOf" srcId="{97FC5101-A030-4763-8D6E-98F33B41B975}" destId="{67F57B43-C847-4824-B9E5-66F70D7EC61A}" srcOrd="0" destOrd="0" presId="urn:microsoft.com/office/officeart/2005/8/layout/vList2"/>
    <dgm:cxn modelId="{7AD7E6FC-157E-42C2-B9D4-01D26FE9DA20}" type="presOf" srcId="{6A25CCD4-5AEE-43C3-BAD9-4237274123AB}" destId="{8B5CC4F0-4580-4415-8044-5BE051461ABB}" srcOrd="0" destOrd="0" presId="urn:microsoft.com/office/officeart/2005/8/layout/vList2"/>
    <dgm:cxn modelId="{C2C0E2AD-1D92-45CC-A873-C00C1DC3A74A}" type="presParOf" srcId="{AB1359BE-89BB-4DF8-8CEA-84AE66279013}" destId="{67F57B43-C847-4824-B9E5-66F70D7EC61A}" srcOrd="0" destOrd="0" presId="urn:microsoft.com/office/officeart/2005/8/layout/vList2"/>
    <dgm:cxn modelId="{F35C4F1F-7C74-443B-BA28-EA22C6049C31}" type="presParOf" srcId="{AB1359BE-89BB-4DF8-8CEA-84AE66279013}" destId="{C5CBB95B-A898-4194-81B7-226A60EBC00B}" srcOrd="1" destOrd="0" presId="urn:microsoft.com/office/officeart/2005/8/layout/vList2"/>
    <dgm:cxn modelId="{7C331EAA-F2EE-457F-A923-354CF703683B}" type="presParOf" srcId="{AB1359BE-89BB-4DF8-8CEA-84AE66279013}" destId="{8B5CC4F0-4580-4415-8044-5BE051461ABB}" srcOrd="2" destOrd="0" presId="urn:microsoft.com/office/officeart/2005/8/layout/vList2"/>
    <dgm:cxn modelId="{1408B97B-20D4-4782-9425-841EE879C381}" type="presParOf" srcId="{AB1359BE-89BB-4DF8-8CEA-84AE66279013}" destId="{2F66A61E-B6C4-4D70-92B9-633CEC942358}" srcOrd="3" destOrd="0" presId="urn:microsoft.com/office/officeart/2005/8/layout/vList2"/>
    <dgm:cxn modelId="{67AB7577-61A0-46CE-BCF7-48EDD1DE06C5}" type="presParOf" srcId="{AB1359BE-89BB-4DF8-8CEA-84AE66279013}" destId="{2D775A7F-AAE1-454C-9F76-DE9695F554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C4A02-DEE1-4B52-8CA9-71679ED039F3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F16203D-8DD0-4C24-BF3F-1EA21B67DCDE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Klasyfikacja naczelnych zasad procesu karnego</a:t>
          </a:r>
        </a:p>
      </dgm:t>
    </dgm:pt>
    <dgm:pt modelId="{5840D251-AD2B-4395-B356-2D9BFCA25E6B}" type="sibTrans" cxnId="{40FC1E92-FF26-4038-96CF-CA2A0872F736}">
      <dgm:prSet/>
      <dgm:spPr/>
      <dgm:t>
        <a:bodyPr/>
        <a:lstStyle/>
        <a:p>
          <a:endParaRPr lang="pl-PL"/>
        </a:p>
      </dgm:t>
    </dgm:pt>
    <dgm:pt modelId="{9C879C26-9C00-478E-8864-62BDD6CDB980}" type="parTrans" cxnId="{40FC1E92-FF26-4038-96CF-CA2A0872F736}">
      <dgm:prSet/>
      <dgm:spPr/>
      <dgm:t>
        <a:bodyPr/>
        <a:lstStyle/>
        <a:p>
          <a:endParaRPr lang="pl-PL"/>
        </a:p>
      </dgm:t>
    </dgm:pt>
    <dgm:pt modelId="{03CDD273-66B4-4257-8FDB-8770E4889E0D}">
      <dgm:prSet/>
      <dgm:spPr/>
      <dgm:t>
        <a:bodyPr/>
        <a:lstStyle/>
        <a:p>
          <a:r>
            <a:rPr lang="pl-PL" dirty="0"/>
            <a:t>abstrakcyjne</a:t>
          </a:r>
        </a:p>
      </dgm:t>
    </dgm:pt>
    <dgm:pt modelId="{D43EDE9A-840C-40F8-BF09-C6132DFF97D2}" type="parTrans" cxnId="{DC18E0BE-90CB-4624-9D3A-EB9D5EAC8196}">
      <dgm:prSet/>
      <dgm:spPr/>
      <dgm:t>
        <a:bodyPr/>
        <a:lstStyle/>
        <a:p>
          <a:endParaRPr lang="pl-PL"/>
        </a:p>
      </dgm:t>
    </dgm:pt>
    <dgm:pt modelId="{C3A22504-B83D-42B7-851A-F9861B147BDB}" type="sibTrans" cxnId="{DC18E0BE-90CB-4624-9D3A-EB9D5EAC8196}">
      <dgm:prSet/>
      <dgm:spPr/>
      <dgm:t>
        <a:bodyPr/>
        <a:lstStyle/>
        <a:p>
          <a:endParaRPr lang="pl-PL"/>
        </a:p>
      </dgm:t>
    </dgm:pt>
    <dgm:pt modelId="{F2228449-006B-40FB-8A98-FEFB752C6C03}">
      <dgm:prSet/>
      <dgm:spPr/>
      <dgm:t>
        <a:bodyPr/>
        <a:lstStyle/>
        <a:p>
          <a:r>
            <a:rPr lang="pl-PL" dirty="0"/>
            <a:t>konkretne</a:t>
          </a:r>
        </a:p>
      </dgm:t>
    </dgm:pt>
    <dgm:pt modelId="{E013D249-B0AF-4114-8C30-EF92DC06C480}" type="parTrans" cxnId="{7EE107B1-98E1-4374-9D8C-4B9651AFD1A5}">
      <dgm:prSet/>
      <dgm:spPr/>
      <dgm:t>
        <a:bodyPr/>
        <a:lstStyle/>
        <a:p>
          <a:endParaRPr lang="pl-PL"/>
        </a:p>
      </dgm:t>
    </dgm:pt>
    <dgm:pt modelId="{57AFDFE1-B217-42F2-BB9D-000DFDAB6AAF}" type="sibTrans" cxnId="{7EE107B1-98E1-4374-9D8C-4B9651AFD1A5}">
      <dgm:prSet/>
      <dgm:spPr/>
      <dgm:t>
        <a:bodyPr/>
        <a:lstStyle/>
        <a:p>
          <a:endParaRPr lang="pl-PL"/>
        </a:p>
      </dgm:t>
    </dgm:pt>
    <dgm:pt modelId="{6421E29D-BD37-4BFD-B71F-26E1120C8674}">
      <dgm:prSet/>
      <dgm:spPr/>
      <dgm:t>
        <a:bodyPr/>
        <a:lstStyle/>
        <a:p>
          <a:r>
            <a:rPr lang="pl-PL" dirty="0"/>
            <a:t>prawnie niezdefiniowane</a:t>
          </a:r>
        </a:p>
      </dgm:t>
    </dgm:pt>
    <dgm:pt modelId="{AA5DF270-EE4A-4C73-BC75-2E55209B35C7}" type="parTrans" cxnId="{02B22074-F52C-43E4-9DAC-90C138AED3CD}">
      <dgm:prSet/>
      <dgm:spPr/>
      <dgm:t>
        <a:bodyPr/>
        <a:lstStyle/>
        <a:p>
          <a:endParaRPr lang="pl-PL"/>
        </a:p>
      </dgm:t>
    </dgm:pt>
    <dgm:pt modelId="{FED8CBAC-8296-49CF-853E-8B1AD2AFFB89}" type="sibTrans" cxnId="{02B22074-F52C-43E4-9DAC-90C138AED3CD}">
      <dgm:prSet/>
      <dgm:spPr/>
      <dgm:t>
        <a:bodyPr/>
        <a:lstStyle/>
        <a:p>
          <a:endParaRPr lang="pl-PL"/>
        </a:p>
      </dgm:t>
    </dgm:pt>
    <dgm:pt modelId="{F1275ECB-23B9-4241-83F4-88D27AECAEAC}">
      <dgm:prSet/>
      <dgm:spPr/>
      <dgm:t>
        <a:bodyPr/>
        <a:lstStyle/>
        <a:p>
          <a:r>
            <a:rPr lang="pl-PL" dirty="0"/>
            <a:t>prawnie zdefiniowane</a:t>
          </a:r>
        </a:p>
      </dgm:t>
    </dgm:pt>
    <dgm:pt modelId="{0B234989-E2CD-4365-ACA7-B532ED5C40FA}" type="sibTrans" cxnId="{A240E970-8319-478F-AEC6-B65F5461AB46}">
      <dgm:prSet/>
      <dgm:spPr/>
      <dgm:t>
        <a:bodyPr/>
        <a:lstStyle/>
        <a:p>
          <a:endParaRPr lang="pl-PL"/>
        </a:p>
      </dgm:t>
    </dgm:pt>
    <dgm:pt modelId="{701B6B2E-B81C-475E-8C94-E464ED36B70C}" type="parTrans" cxnId="{A240E970-8319-478F-AEC6-B65F5461AB46}">
      <dgm:prSet/>
      <dgm:spPr/>
      <dgm:t>
        <a:bodyPr/>
        <a:lstStyle/>
        <a:p>
          <a:endParaRPr lang="pl-PL"/>
        </a:p>
      </dgm:t>
    </dgm:pt>
    <dgm:pt modelId="{7E727147-0B3F-4B13-9C22-B9B21DDF1B8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konstytucyjne</a:t>
          </a:r>
        </a:p>
      </dgm:t>
    </dgm:pt>
    <dgm:pt modelId="{338DC4B1-6EB7-4397-B333-556DCB8B17CB}" type="sibTrans" cxnId="{79207FB1-5EC8-4E79-8B00-40DA6DED3CDE}">
      <dgm:prSet/>
      <dgm:spPr/>
      <dgm:t>
        <a:bodyPr/>
        <a:lstStyle/>
        <a:p>
          <a:endParaRPr lang="pl-PL"/>
        </a:p>
      </dgm:t>
    </dgm:pt>
    <dgm:pt modelId="{30989EAA-1DB2-496B-A680-E19E581D6770}" type="parTrans" cxnId="{79207FB1-5EC8-4E79-8B00-40DA6DED3CDE}">
      <dgm:prSet/>
      <dgm:spPr/>
      <dgm:t>
        <a:bodyPr/>
        <a:lstStyle/>
        <a:p>
          <a:endParaRPr lang="pl-PL"/>
        </a:p>
      </dgm:t>
    </dgm:pt>
    <dgm:pt modelId="{F8F8AD7F-A97B-4588-B511-E1A13B8762A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pozakonstytucyjne</a:t>
          </a:r>
        </a:p>
      </dgm:t>
    </dgm:pt>
    <dgm:pt modelId="{926225AA-82B9-4579-A91E-952B9DEB0BDA}" type="parTrans" cxnId="{8503177F-3EC3-4ADC-9D00-9F2A570D0612}">
      <dgm:prSet/>
      <dgm:spPr/>
      <dgm:t>
        <a:bodyPr/>
        <a:lstStyle/>
        <a:p>
          <a:endParaRPr lang="pl-PL"/>
        </a:p>
      </dgm:t>
    </dgm:pt>
    <dgm:pt modelId="{9F7B2BEF-AC5A-48FB-BD04-FEA2FC71C858}" type="sibTrans" cxnId="{8503177F-3EC3-4ADC-9D00-9F2A570D0612}">
      <dgm:prSet/>
      <dgm:spPr/>
      <dgm:t>
        <a:bodyPr/>
        <a:lstStyle/>
        <a:p>
          <a:endParaRPr lang="pl-PL"/>
        </a:p>
      </dgm:t>
    </dgm:pt>
    <dgm:pt modelId="{018DD7E8-EBDF-405A-A4F3-AC42B4B068A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l-PL" dirty="0"/>
            <a:t>zasady-dyrektywy</a:t>
          </a:r>
        </a:p>
      </dgm:t>
    </dgm:pt>
    <dgm:pt modelId="{20B73A92-309B-4C57-9D22-D02249B7C88C}" type="parTrans" cxnId="{FA0BA4C9-2380-4624-87A3-74580F31A598}">
      <dgm:prSet/>
      <dgm:spPr/>
      <dgm:t>
        <a:bodyPr/>
        <a:lstStyle/>
        <a:p>
          <a:endParaRPr lang="pl-PL"/>
        </a:p>
      </dgm:t>
    </dgm:pt>
    <dgm:pt modelId="{5A3D6A2E-0021-42CC-9F14-859675D07689}" type="sibTrans" cxnId="{FA0BA4C9-2380-4624-87A3-74580F31A598}">
      <dgm:prSet/>
      <dgm:spPr/>
      <dgm:t>
        <a:bodyPr/>
        <a:lstStyle/>
        <a:p>
          <a:endParaRPr lang="pl-PL"/>
        </a:p>
      </dgm:t>
    </dgm:pt>
    <dgm:pt modelId="{AC3048B4-9013-4186-AF7B-67CF78BC959F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l-PL" dirty="0"/>
            <a:t>zasady-reguły</a:t>
          </a:r>
        </a:p>
      </dgm:t>
    </dgm:pt>
    <dgm:pt modelId="{BBA2DABC-B9F5-463A-8214-CEED072F7B23}" type="parTrans" cxnId="{444ADFC1-2A14-4B0D-8CCE-E24B75D55DC8}">
      <dgm:prSet/>
      <dgm:spPr/>
      <dgm:t>
        <a:bodyPr/>
        <a:lstStyle/>
        <a:p>
          <a:endParaRPr lang="pl-PL"/>
        </a:p>
      </dgm:t>
    </dgm:pt>
    <dgm:pt modelId="{24DD2076-53C5-4178-855A-2FF99DB94431}" type="sibTrans" cxnId="{444ADFC1-2A14-4B0D-8CCE-E24B75D55DC8}">
      <dgm:prSet/>
      <dgm:spPr/>
      <dgm:t>
        <a:bodyPr/>
        <a:lstStyle/>
        <a:p>
          <a:endParaRPr lang="pl-PL"/>
        </a:p>
      </dgm:t>
    </dgm:pt>
    <dgm:pt modelId="{33DB308C-1558-45A4-AACA-923064A496DF}" type="pres">
      <dgm:prSet presAssocID="{B01C4A02-DEE1-4B52-8CA9-71679ED039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FF134E-8E1C-40EF-AB9D-D7A3A7090FC5}" type="pres">
      <dgm:prSet presAssocID="{3F16203D-8DD0-4C24-BF3F-1EA21B67DCDE}" presName="vertOne" presStyleCnt="0"/>
      <dgm:spPr/>
    </dgm:pt>
    <dgm:pt modelId="{3A18B45D-3EBD-4F3A-B0BD-7DCDD41F7886}" type="pres">
      <dgm:prSet presAssocID="{3F16203D-8DD0-4C24-BF3F-1EA21B67DCDE}" presName="txOne" presStyleLbl="node0" presStyleIdx="0" presStyleCnt="1" custLinFactNeighborY="-53346">
        <dgm:presLayoutVars>
          <dgm:chPref val="3"/>
        </dgm:presLayoutVars>
      </dgm:prSet>
      <dgm:spPr/>
    </dgm:pt>
    <dgm:pt modelId="{08A350F0-AF77-4EDF-A884-4C8C1CEE80DE}" type="pres">
      <dgm:prSet presAssocID="{3F16203D-8DD0-4C24-BF3F-1EA21B67DCDE}" presName="parTransOne" presStyleCnt="0"/>
      <dgm:spPr/>
    </dgm:pt>
    <dgm:pt modelId="{7D9DEF39-109D-4ADB-8BA4-E3BEE7A8631D}" type="pres">
      <dgm:prSet presAssocID="{3F16203D-8DD0-4C24-BF3F-1EA21B67DCDE}" presName="horzOne" presStyleCnt="0"/>
      <dgm:spPr/>
    </dgm:pt>
    <dgm:pt modelId="{63EA19E3-3199-43E3-80ED-2AB9E2B749B1}" type="pres">
      <dgm:prSet presAssocID="{03CDD273-66B4-4257-8FDB-8770E4889E0D}" presName="vertTwo" presStyleCnt="0"/>
      <dgm:spPr/>
    </dgm:pt>
    <dgm:pt modelId="{7A48068B-BFE9-47CB-BA5E-DD4A04844BD8}" type="pres">
      <dgm:prSet presAssocID="{03CDD273-66B4-4257-8FDB-8770E4889E0D}" presName="txTwo" presStyleLbl="node2" presStyleIdx="0" presStyleCnt="2">
        <dgm:presLayoutVars>
          <dgm:chPref val="3"/>
        </dgm:presLayoutVars>
      </dgm:prSet>
      <dgm:spPr/>
    </dgm:pt>
    <dgm:pt modelId="{A39E8023-166C-4034-8556-5F9EA6A1EBDE}" type="pres">
      <dgm:prSet presAssocID="{03CDD273-66B4-4257-8FDB-8770E4889E0D}" presName="parTransTwo" presStyleCnt="0"/>
      <dgm:spPr/>
    </dgm:pt>
    <dgm:pt modelId="{129F5549-2060-49A6-8F77-66D1A017EF8B}" type="pres">
      <dgm:prSet presAssocID="{03CDD273-66B4-4257-8FDB-8770E4889E0D}" presName="horzTwo" presStyleCnt="0"/>
      <dgm:spPr/>
    </dgm:pt>
    <dgm:pt modelId="{CA6FC82C-F416-4449-808D-691C4E87882F}" type="pres">
      <dgm:prSet presAssocID="{F1275ECB-23B9-4241-83F4-88D27AECAEAC}" presName="vertThree" presStyleCnt="0"/>
      <dgm:spPr/>
    </dgm:pt>
    <dgm:pt modelId="{19A43A4E-C72C-4AFA-A76B-145707A5AEDE}" type="pres">
      <dgm:prSet presAssocID="{F1275ECB-23B9-4241-83F4-88D27AECAEAC}" presName="txThree" presStyleLbl="node3" presStyleIdx="0" presStyleCnt="2">
        <dgm:presLayoutVars>
          <dgm:chPref val="3"/>
        </dgm:presLayoutVars>
      </dgm:prSet>
      <dgm:spPr/>
    </dgm:pt>
    <dgm:pt modelId="{FDCCE574-2E55-4B17-9BFE-D386D7374CDB}" type="pres">
      <dgm:prSet presAssocID="{F1275ECB-23B9-4241-83F4-88D27AECAEAC}" presName="parTransThree" presStyleCnt="0"/>
      <dgm:spPr/>
    </dgm:pt>
    <dgm:pt modelId="{73354FEB-86D7-48BA-979F-7620B40FAA59}" type="pres">
      <dgm:prSet presAssocID="{F1275ECB-23B9-4241-83F4-88D27AECAEAC}" presName="horzThree" presStyleCnt="0"/>
      <dgm:spPr/>
    </dgm:pt>
    <dgm:pt modelId="{F96A26BC-EE28-4832-A70D-CD4201002E72}" type="pres">
      <dgm:prSet presAssocID="{7E727147-0B3F-4B13-9C22-B9B21DDF1B87}" presName="vertFour" presStyleCnt="0">
        <dgm:presLayoutVars>
          <dgm:chPref val="3"/>
        </dgm:presLayoutVars>
      </dgm:prSet>
      <dgm:spPr/>
    </dgm:pt>
    <dgm:pt modelId="{E4CF83E6-D7CC-4D37-83D9-0C9CB3FBEE8D}" type="pres">
      <dgm:prSet presAssocID="{7E727147-0B3F-4B13-9C22-B9B21DDF1B87}" presName="txFour" presStyleLbl="node4" presStyleIdx="0" presStyleCnt="4">
        <dgm:presLayoutVars>
          <dgm:chPref val="3"/>
        </dgm:presLayoutVars>
      </dgm:prSet>
      <dgm:spPr/>
    </dgm:pt>
    <dgm:pt modelId="{8B21D656-83C6-4F46-A324-147E781B55D8}" type="pres">
      <dgm:prSet presAssocID="{7E727147-0B3F-4B13-9C22-B9B21DDF1B87}" presName="parTransFour" presStyleCnt="0"/>
      <dgm:spPr/>
    </dgm:pt>
    <dgm:pt modelId="{3611DD5A-4DE4-4DD4-A828-5EAF32C36140}" type="pres">
      <dgm:prSet presAssocID="{7E727147-0B3F-4B13-9C22-B9B21DDF1B87}" presName="horzFour" presStyleCnt="0"/>
      <dgm:spPr/>
    </dgm:pt>
    <dgm:pt modelId="{4BB08063-0C9A-40E7-AF05-5B08521A7A6A}" type="pres">
      <dgm:prSet presAssocID="{018DD7E8-EBDF-405A-A4F3-AC42B4B068AD}" presName="vertFour" presStyleCnt="0">
        <dgm:presLayoutVars>
          <dgm:chPref val="3"/>
        </dgm:presLayoutVars>
      </dgm:prSet>
      <dgm:spPr/>
    </dgm:pt>
    <dgm:pt modelId="{990A71A5-4581-4625-A163-CCC6A9018592}" type="pres">
      <dgm:prSet presAssocID="{018DD7E8-EBDF-405A-A4F3-AC42B4B068AD}" presName="txFour" presStyleLbl="node4" presStyleIdx="1" presStyleCnt="4">
        <dgm:presLayoutVars>
          <dgm:chPref val="3"/>
        </dgm:presLayoutVars>
      </dgm:prSet>
      <dgm:spPr/>
    </dgm:pt>
    <dgm:pt modelId="{6D4DD9E3-A73E-44B7-B9D5-EA94891ABA9B}" type="pres">
      <dgm:prSet presAssocID="{018DD7E8-EBDF-405A-A4F3-AC42B4B068AD}" presName="horzFour" presStyleCnt="0"/>
      <dgm:spPr/>
    </dgm:pt>
    <dgm:pt modelId="{99A3222B-0068-4ADA-9A3E-73A9E86FC03F}" type="pres">
      <dgm:prSet presAssocID="{C3A22504-B83D-42B7-851A-F9861B147BDB}" presName="sibSpaceTwo" presStyleCnt="0"/>
      <dgm:spPr/>
    </dgm:pt>
    <dgm:pt modelId="{8A17A894-5B6F-4FB0-91B9-F87F28B47AB9}" type="pres">
      <dgm:prSet presAssocID="{F2228449-006B-40FB-8A98-FEFB752C6C03}" presName="vertTwo" presStyleCnt="0"/>
      <dgm:spPr/>
    </dgm:pt>
    <dgm:pt modelId="{70F5F528-F9F2-43B8-848C-DAAD76A4C95A}" type="pres">
      <dgm:prSet presAssocID="{F2228449-006B-40FB-8A98-FEFB752C6C03}" presName="txTwo" presStyleLbl="node2" presStyleIdx="1" presStyleCnt="2">
        <dgm:presLayoutVars>
          <dgm:chPref val="3"/>
        </dgm:presLayoutVars>
      </dgm:prSet>
      <dgm:spPr/>
    </dgm:pt>
    <dgm:pt modelId="{1F89372A-8775-4AC1-8443-B0083DEA89CB}" type="pres">
      <dgm:prSet presAssocID="{F2228449-006B-40FB-8A98-FEFB752C6C03}" presName="parTransTwo" presStyleCnt="0"/>
      <dgm:spPr/>
    </dgm:pt>
    <dgm:pt modelId="{0EA36E9E-E236-4BB1-8B4D-8BFFDEDF72E9}" type="pres">
      <dgm:prSet presAssocID="{F2228449-006B-40FB-8A98-FEFB752C6C03}" presName="horzTwo" presStyleCnt="0"/>
      <dgm:spPr/>
    </dgm:pt>
    <dgm:pt modelId="{3BA25C4C-9625-49EF-BB50-B2E827284A5C}" type="pres">
      <dgm:prSet presAssocID="{6421E29D-BD37-4BFD-B71F-26E1120C8674}" presName="vertThree" presStyleCnt="0"/>
      <dgm:spPr/>
    </dgm:pt>
    <dgm:pt modelId="{54F36A56-83B2-44F2-8DE8-AACFAC907187}" type="pres">
      <dgm:prSet presAssocID="{6421E29D-BD37-4BFD-B71F-26E1120C8674}" presName="txThree" presStyleLbl="node3" presStyleIdx="1" presStyleCnt="2">
        <dgm:presLayoutVars>
          <dgm:chPref val="3"/>
        </dgm:presLayoutVars>
      </dgm:prSet>
      <dgm:spPr/>
    </dgm:pt>
    <dgm:pt modelId="{5CFBC5D2-693A-454C-A2E7-616A0E5C4FFF}" type="pres">
      <dgm:prSet presAssocID="{6421E29D-BD37-4BFD-B71F-26E1120C8674}" presName="parTransThree" presStyleCnt="0"/>
      <dgm:spPr/>
    </dgm:pt>
    <dgm:pt modelId="{F39C9766-BD30-44C5-B5EB-0647BF71AD85}" type="pres">
      <dgm:prSet presAssocID="{6421E29D-BD37-4BFD-B71F-26E1120C8674}" presName="horzThree" presStyleCnt="0"/>
      <dgm:spPr/>
    </dgm:pt>
    <dgm:pt modelId="{C8754804-7685-4495-9982-5D664A07A96B}" type="pres">
      <dgm:prSet presAssocID="{F8F8AD7F-A97B-4588-B511-E1A13B8762AF}" presName="vertFour" presStyleCnt="0">
        <dgm:presLayoutVars>
          <dgm:chPref val="3"/>
        </dgm:presLayoutVars>
      </dgm:prSet>
      <dgm:spPr/>
    </dgm:pt>
    <dgm:pt modelId="{48DAE339-3481-4093-8FA6-241ACA066317}" type="pres">
      <dgm:prSet presAssocID="{F8F8AD7F-A97B-4588-B511-E1A13B8762AF}" presName="txFour" presStyleLbl="node4" presStyleIdx="2" presStyleCnt="4">
        <dgm:presLayoutVars>
          <dgm:chPref val="3"/>
        </dgm:presLayoutVars>
      </dgm:prSet>
      <dgm:spPr/>
    </dgm:pt>
    <dgm:pt modelId="{7C1FD3AE-C279-46A0-B07E-BF71A7C34336}" type="pres">
      <dgm:prSet presAssocID="{F8F8AD7F-A97B-4588-B511-E1A13B8762AF}" presName="parTransFour" presStyleCnt="0"/>
      <dgm:spPr/>
    </dgm:pt>
    <dgm:pt modelId="{D769EC6C-C7F9-42D9-AF4A-847184D10E86}" type="pres">
      <dgm:prSet presAssocID="{F8F8AD7F-A97B-4588-B511-E1A13B8762AF}" presName="horzFour" presStyleCnt="0"/>
      <dgm:spPr/>
    </dgm:pt>
    <dgm:pt modelId="{465D12AB-A911-4F48-838E-EEFB358146CC}" type="pres">
      <dgm:prSet presAssocID="{AC3048B4-9013-4186-AF7B-67CF78BC959F}" presName="vertFour" presStyleCnt="0">
        <dgm:presLayoutVars>
          <dgm:chPref val="3"/>
        </dgm:presLayoutVars>
      </dgm:prSet>
      <dgm:spPr/>
    </dgm:pt>
    <dgm:pt modelId="{575200DC-CF3A-4F3B-9487-4FAC950A21B3}" type="pres">
      <dgm:prSet presAssocID="{AC3048B4-9013-4186-AF7B-67CF78BC959F}" presName="txFour" presStyleLbl="node4" presStyleIdx="3" presStyleCnt="4">
        <dgm:presLayoutVars>
          <dgm:chPref val="3"/>
        </dgm:presLayoutVars>
      </dgm:prSet>
      <dgm:spPr/>
    </dgm:pt>
    <dgm:pt modelId="{4D72B986-B6E6-4580-BCB3-762B94B894F6}" type="pres">
      <dgm:prSet presAssocID="{AC3048B4-9013-4186-AF7B-67CF78BC959F}" presName="horzFour" presStyleCnt="0"/>
      <dgm:spPr/>
    </dgm:pt>
  </dgm:ptLst>
  <dgm:cxnLst>
    <dgm:cxn modelId="{8F00550D-D8EE-4D8B-A6A1-840385293A95}" type="presOf" srcId="{F2228449-006B-40FB-8A98-FEFB752C6C03}" destId="{70F5F528-F9F2-43B8-848C-DAAD76A4C95A}" srcOrd="0" destOrd="0" presId="urn:microsoft.com/office/officeart/2005/8/layout/hierarchy4"/>
    <dgm:cxn modelId="{4CC34531-FA3A-473A-91C8-CEE068041E8F}" type="presOf" srcId="{B01C4A02-DEE1-4B52-8CA9-71679ED039F3}" destId="{33DB308C-1558-45A4-AACA-923064A496DF}" srcOrd="0" destOrd="0" presId="urn:microsoft.com/office/officeart/2005/8/layout/hierarchy4"/>
    <dgm:cxn modelId="{171D2C3B-CF01-4946-BDEC-C5FF9B1DFD2D}" type="presOf" srcId="{AC3048B4-9013-4186-AF7B-67CF78BC959F}" destId="{575200DC-CF3A-4F3B-9487-4FAC950A21B3}" srcOrd="0" destOrd="0" presId="urn:microsoft.com/office/officeart/2005/8/layout/hierarchy4"/>
    <dgm:cxn modelId="{22077464-DD53-49AC-96B3-722BC318A7DC}" type="presOf" srcId="{03CDD273-66B4-4257-8FDB-8770E4889E0D}" destId="{7A48068B-BFE9-47CB-BA5E-DD4A04844BD8}" srcOrd="0" destOrd="0" presId="urn:microsoft.com/office/officeart/2005/8/layout/hierarchy4"/>
    <dgm:cxn modelId="{A240E970-8319-478F-AEC6-B65F5461AB46}" srcId="{03CDD273-66B4-4257-8FDB-8770E4889E0D}" destId="{F1275ECB-23B9-4241-83F4-88D27AECAEAC}" srcOrd="0" destOrd="0" parTransId="{701B6B2E-B81C-475E-8C94-E464ED36B70C}" sibTransId="{0B234989-E2CD-4365-ACA7-B532ED5C40FA}"/>
    <dgm:cxn modelId="{EBA48F53-DDF9-4834-871F-82765FCE86DD}" type="presOf" srcId="{F8F8AD7F-A97B-4588-B511-E1A13B8762AF}" destId="{48DAE339-3481-4093-8FA6-241ACA066317}" srcOrd="0" destOrd="0" presId="urn:microsoft.com/office/officeart/2005/8/layout/hierarchy4"/>
    <dgm:cxn modelId="{02B22074-F52C-43E4-9DAC-90C138AED3CD}" srcId="{F2228449-006B-40FB-8A98-FEFB752C6C03}" destId="{6421E29D-BD37-4BFD-B71F-26E1120C8674}" srcOrd="0" destOrd="0" parTransId="{AA5DF270-EE4A-4C73-BC75-2E55209B35C7}" sibTransId="{FED8CBAC-8296-49CF-853E-8B1AD2AFFB89}"/>
    <dgm:cxn modelId="{8503177F-3EC3-4ADC-9D00-9F2A570D0612}" srcId="{6421E29D-BD37-4BFD-B71F-26E1120C8674}" destId="{F8F8AD7F-A97B-4588-B511-E1A13B8762AF}" srcOrd="0" destOrd="0" parTransId="{926225AA-82B9-4579-A91E-952B9DEB0BDA}" sibTransId="{9F7B2BEF-AC5A-48FB-BD04-FEA2FC71C858}"/>
    <dgm:cxn modelId="{7F46C38A-DBA7-4982-BAAC-A575678803AC}" type="presOf" srcId="{3F16203D-8DD0-4C24-BF3F-1EA21B67DCDE}" destId="{3A18B45D-3EBD-4F3A-B0BD-7DCDD41F7886}" srcOrd="0" destOrd="0" presId="urn:microsoft.com/office/officeart/2005/8/layout/hierarchy4"/>
    <dgm:cxn modelId="{40FC1E92-FF26-4038-96CF-CA2A0872F736}" srcId="{B01C4A02-DEE1-4B52-8CA9-71679ED039F3}" destId="{3F16203D-8DD0-4C24-BF3F-1EA21B67DCDE}" srcOrd="0" destOrd="0" parTransId="{9C879C26-9C00-478E-8864-62BDD6CDB980}" sibTransId="{5840D251-AD2B-4395-B356-2D9BFCA25E6B}"/>
    <dgm:cxn modelId="{2315D3A8-136E-4B79-B3FD-3F29BDC0AC48}" type="presOf" srcId="{018DD7E8-EBDF-405A-A4F3-AC42B4B068AD}" destId="{990A71A5-4581-4625-A163-CCC6A9018592}" srcOrd="0" destOrd="0" presId="urn:microsoft.com/office/officeart/2005/8/layout/hierarchy4"/>
    <dgm:cxn modelId="{7EE107B1-98E1-4374-9D8C-4B9651AFD1A5}" srcId="{3F16203D-8DD0-4C24-BF3F-1EA21B67DCDE}" destId="{F2228449-006B-40FB-8A98-FEFB752C6C03}" srcOrd="1" destOrd="0" parTransId="{E013D249-B0AF-4114-8C30-EF92DC06C480}" sibTransId="{57AFDFE1-B217-42F2-BB9D-000DFDAB6AAF}"/>
    <dgm:cxn modelId="{79207FB1-5EC8-4E79-8B00-40DA6DED3CDE}" srcId="{F1275ECB-23B9-4241-83F4-88D27AECAEAC}" destId="{7E727147-0B3F-4B13-9C22-B9B21DDF1B87}" srcOrd="0" destOrd="0" parTransId="{30989EAA-1DB2-496B-A680-E19E581D6770}" sibTransId="{338DC4B1-6EB7-4397-B333-556DCB8B17CB}"/>
    <dgm:cxn modelId="{3E4D3BB6-EA2D-4E01-8D18-856BDA0E8EC0}" type="presOf" srcId="{6421E29D-BD37-4BFD-B71F-26E1120C8674}" destId="{54F36A56-83B2-44F2-8DE8-AACFAC907187}" srcOrd="0" destOrd="0" presId="urn:microsoft.com/office/officeart/2005/8/layout/hierarchy4"/>
    <dgm:cxn modelId="{DC18E0BE-90CB-4624-9D3A-EB9D5EAC8196}" srcId="{3F16203D-8DD0-4C24-BF3F-1EA21B67DCDE}" destId="{03CDD273-66B4-4257-8FDB-8770E4889E0D}" srcOrd="0" destOrd="0" parTransId="{D43EDE9A-840C-40F8-BF09-C6132DFF97D2}" sibTransId="{C3A22504-B83D-42B7-851A-F9861B147BDB}"/>
    <dgm:cxn modelId="{444ADFC1-2A14-4B0D-8CCE-E24B75D55DC8}" srcId="{F8F8AD7F-A97B-4588-B511-E1A13B8762AF}" destId="{AC3048B4-9013-4186-AF7B-67CF78BC959F}" srcOrd="0" destOrd="0" parTransId="{BBA2DABC-B9F5-463A-8214-CEED072F7B23}" sibTransId="{24DD2076-53C5-4178-855A-2FF99DB94431}"/>
    <dgm:cxn modelId="{FA0BA4C9-2380-4624-87A3-74580F31A598}" srcId="{7E727147-0B3F-4B13-9C22-B9B21DDF1B87}" destId="{018DD7E8-EBDF-405A-A4F3-AC42B4B068AD}" srcOrd="0" destOrd="0" parTransId="{20B73A92-309B-4C57-9D22-D02249B7C88C}" sibTransId="{5A3D6A2E-0021-42CC-9F14-859675D07689}"/>
    <dgm:cxn modelId="{712843CD-0C0E-47D3-829F-D0DD098408A5}" type="presOf" srcId="{7E727147-0B3F-4B13-9C22-B9B21DDF1B87}" destId="{E4CF83E6-D7CC-4D37-83D9-0C9CB3FBEE8D}" srcOrd="0" destOrd="0" presId="urn:microsoft.com/office/officeart/2005/8/layout/hierarchy4"/>
    <dgm:cxn modelId="{597368F6-618A-4E7C-B1AC-372B7BDB02B4}" type="presOf" srcId="{F1275ECB-23B9-4241-83F4-88D27AECAEAC}" destId="{19A43A4E-C72C-4AFA-A76B-145707A5AEDE}" srcOrd="0" destOrd="0" presId="urn:microsoft.com/office/officeart/2005/8/layout/hierarchy4"/>
    <dgm:cxn modelId="{BCAD412E-0FA9-47ED-8D70-0EACABDF08E5}" type="presParOf" srcId="{33DB308C-1558-45A4-AACA-923064A496DF}" destId="{28FF134E-8E1C-40EF-AB9D-D7A3A7090FC5}" srcOrd="0" destOrd="0" presId="urn:microsoft.com/office/officeart/2005/8/layout/hierarchy4"/>
    <dgm:cxn modelId="{EFC7FB55-A7A0-4038-B969-D05BD627B0F8}" type="presParOf" srcId="{28FF134E-8E1C-40EF-AB9D-D7A3A7090FC5}" destId="{3A18B45D-3EBD-4F3A-B0BD-7DCDD41F7886}" srcOrd="0" destOrd="0" presId="urn:microsoft.com/office/officeart/2005/8/layout/hierarchy4"/>
    <dgm:cxn modelId="{B77F683F-CE90-48C6-AB7E-2C8AB89E5C13}" type="presParOf" srcId="{28FF134E-8E1C-40EF-AB9D-D7A3A7090FC5}" destId="{08A350F0-AF77-4EDF-A884-4C8C1CEE80DE}" srcOrd="1" destOrd="0" presId="urn:microsoft.com/office/officeart/2005/8/layout/hierarchy4"/>
    <dgm:cxn modelId="{095C616A-E3F8-4384-8D69-C77BEE0DEE7E}" type="presParOf" srcId="{28FF134E-8E1C-40EF-AB9D-D7A3A7090FC5}" destId="{7D9DEF39-109D-4ADB-8BA4-E3BEE7A8631D}" srcOrd="2" destOrd="0" presId="urn:microsoft.com/office/officeart/2005/8/layout/hierarchy4"/>
    <dgm:cxn modelId="{88D9C9F1-DE0E-4D78-99FD-465DB846FE97}" type="presParOf" srcId="{7D9DEF39-109D-4ADB-8BA4-E3BEE7A8631D}" destId="{63EA19E3-3199-43E3-80ED-2AB9E2B749B1}" srcOrd="0" destOrd="0" presId="urn:microsoft.com/office/officeart/2005/8/layout/hierarchy4"/>
    <dgm:cxn modelId="{75F4C074-E9CE-4DCC-88EA-22BDFCEFE6FB}" type="presParOf" srcId="{63EA19E3-3199-43E3-80ED-2AB9E2B749B1}" destId="{7A48068B-BFE9-47CB-BA5E-DD4A04844BD8}" srcOrd="0" destOrd="0" presId="urn:microsoft.com/office/officeart/2005/8/layout/hierarchy4"/>
    <dgm:cxn modelId="{68057318-08E2-442C-B5AF-12567AA232FC}" type="presParOf" srcId="{63EA19E3-3199-43E3-80ED-2AB9E2B749B1}" destId="{A39E8023-166C-4034-8556-5F9EA6A1EBDE}" srcOrd="1" destOrd="0" presId="urn:microsoft.com/office/officeart/2005/8/layout/hierarchy4"/>
    <dgm:cxn modelId="{D0C9BD14-2860-40EB-8190-6EC11928F5F7}" type="presParOf" srcId="{63EA19E3-3199-43E3-80ED-2AB9E2B749B1}" destId="{129F5549-2060-49A6-8F77-66D1A017EF8B}" srcOrd="2" destOrd="0" presId="urn:microsoft.com/office/officeart/2005/8/layout/hierarchy4"/>
    <dgm:cxn modelId="{1EF29B74-58A5-4220-AF5E-DE32CEBBA791}" type="presParOf" srcId="{129F5549-2060-49A6-8F77-66D1A017EF8B}" destId="{CA6FC82C-F416-4449-808D-691C4E87882F}" srcOrd="0" destOrd="0" presId="urn:microsoft.com/office/officeart/2005/8/layout/hierarchy4"/>
    <dgm:cxn modelId="{A2FB0176-F438-48A8-A778-5FFD7C5D1A85}" type="presParOf" srcId="{CA6FC82C-F416-4449-808D-691C4E87882F}" destId="{19A43A4E-C72C-4AFA-A76B-145707A5AEDE}" srcOrd="0" destOrd="0" presId="urn:microsoft.com/office/officeart/2005/8/layout/hierarchy4"/>
    <dgm:cxn modelId="{C13F0BFA-AB24-4B66-93E5-8373A2877293}" type="presParOf" srcId="{CA6FC82C-F416-4449-808D-691C4E87882F}" destId="{FDCCE574-2E55-4B17-9BFE-D386D7374CDB}" srcOrd="1" destOrd="0" presId="urn:microsoft.com/office/officeart/2005/8/layout/hierarchy4"/>
    <dgm:cxn modelId="{9DFED5C5-F388-4A70-B8CB-DEE8C3951EBC}" type="presParOf" srcId="{CA6FC82C-F416-4449-808D-691C4E87882F}" destId="{73354FEB-86D7-48BA-979F-7620B40FAA59}" srcOrd="2" destOrd="0" presId="urn:microsoft.com/office/officeart/2005/8/layout/hierarchy4"/>
    <dgm:cxn modelId="{E4052A68-9692-4368-B121-44292BD646F5}" type="presParOf" srcId="{73354FEB-86D7-48BA-979F-7620B40FAA59}" destId="{F96A26BC-EE28-4832-A70D-CD4201002E72}" srcOrd="0" destOrd="0" presId="urn:microsoft.com/office/officeart/2005/8/layout/hierarchy4"/>
    <dgm:cxn modelId="{F573BFAC-D896-40AD-B17E-DB338C94EF5D}" type="presParOf" srcId="{F96A26BC-EE28-4832-A70D-CD4201002E72}" destId="{E4CF83E6-D7CC-4D37-83D9-0C9CB3FBEE8D}" srcOrd="0" destOrd="0" presId="urn:microsoft.com/office/officeart/2005/8/layout/hierarchy4"/>
    <dgm:cxn modelId="{5595CA36-AF8F-47BC-95E9-62241B72C70C}" type="presParOf" srcId="{F96A26BC-EE28-4832-A70D-CD4201002E72}" destId="{8B21D656-83C6-4F46-A324-147E781B55D8}" srcOrd="1" destOrd="0" presId="urn:microsoft.com/office/officeart/2005/8/layout/hierarchy4"/>
    <dgm:cxn modelId="{7472BFE6-556F-44C5-ACEA-8A6F69C6202C}" type="presParOf" srcId="{F96A26BC-EE28-4832-A70D-CD4201002E72}" destId="{3611DD5A-4DE4-4DD4-A828-5EAF32C36140}" srcOrd="2" destOrd="0" presId="urn:microsoft.com/office/officeart/2005/8/layout/hierarchy4"/>
    <dgm:cxn modelId="{FBAE99DC-53BD-4BA1-8734-A02093A16AA1}" type="presParOf" srcId="{3611DD5A-4DE4-4DD4-A828-5EAF32C36140}" destId="{4BB08063-0C9A-40E7-AF05-5B08521A7A6A}" srcOrd="0" destOrd="0" presId="urn:microsoft.com/office/officeart/2005/8/layout/hierarchy4"/>
    <dgm:cxn modelId="{B69D2C7D-C217-4E3D-BF8B-1CF2EC9059FC}" type="presParOf" srcId="{4BB08063-0C9A-40E7-AF05-5B08521A7A6A}" destId="{990A71A5-4581-4625-A163-CCC6A9018592}" srcOrd="0" destOrd="0" presId="urn:microsoft.com/office/officeart/2005/8/layout/hierarchy4"/>
    <dgm:cxn modelId="{D8B34E1C-E120-4AA1-B280-1301E36B8625}" type="presParOf" srcId="{4BB08063-0C9A-40E7-AF05-5B08521A7A6A}" destId="{6D4DD9E3-A73E-44B7-B9D5-EA94891ABA9B}" srcOrd="1" destOrd="0" presId="urn:microsoft.com/office/officeart/2005/8/layout/hierarchy4"/>
    <dgm:cxn modelId="{D5626DD9-E94A-4AE6-8342-6CC33481BCA5}" type="presParOf" srcId="{7D9DEF39-109D-4ADB-8BA4-E3BEE7A8631D}" destId="{99A3222B-0068-4ADA-9A3E-73A9E86FC03F}" srcOrd="1" destOrd="0" presId="urn:microsoft.com/office/officeart/2005/8/layout/hierarchy4"/>
    <dgm:cxn modelId="{E81FF973-962F-497D-B92C-8DE47E5D008F}" type="presParOf" srcId="{7D9DEF39-109D-4ADB-8BA4-E3BEE7A8631D}" destId="{8A17A894-5B6F-4FB0-91B9-F87F28B47AB9}" srcOrd="2" destOrd="0" presId="urn:microsoft.com/office/officeart/2005/8/layout/hierarchy4"/>
    <dgm:cxn modelId="{A57BD554-3C48-4B96-9161-CBFB302A4B0B}" type="presParOf" srcId="{8A17A894-5B6F-4FB0-91B9-F87F28B47AB9}" destId="{70F5F528-F9F2-43B8-848C-DAAD76A4C95A}" srcOrd="0" destOrd="0" presId="urn:microsoft.com/office/officeart/2005/8/layout/hierarchy4"/>
    <dgm:cxn modelId="{5F407E62-783D-4A1F-8ADD-4777553F78C7}" type="presParOf" srcId="{8A17A894-5B6F-4FB0-91B9-F87F28B47AB9}" destId="{1F89372A-8775-4AC1-8443-B0083DEA89CB}" srcOrd="1" destOrd="0" presId="urn:microsoft.com/office/officeart/2005/8/layout/hierarchy4"/>
    <dgm:cxn modelId="{45F2530E-1CF2-4457-8B58-7D1FB5897141}" type="presParOf" srcId="{8A17A894-5B6F-4FB0-91B9-F87F28B47AB9}" destId="{0EA36E9E-E236-4BB1-8B4D-8BFFDEDF72E9}" srcOrd="2" destOrd="0" presId="urn:microsoft.com/office/officeart/2005/8/layout/hierarchy4"/>
    <dgm:cxn modelId="{F481D9C3-D1C8-4C93-B520-B73AFD188F27}" type="presParOf" srcId="{0EA36E9E-E236-4BB1-8B4D-8BFFDEDF72E9}" destId="{3BA25C4C-9625-49EF-BB50-B2E827284A5C}" srcOrd="0" destOrd="0" presId="urn:microsoft.com/office/officeart/2005/8/layout/hierarchy4"/>
    <dgm:cxn modelId="{6266FDE0-D818-419E-8968-7E90916B1AFE}" type="presParOf" srcId="{3BA25C4C-9625-49EF-BB50-B2E827284A5C}" destId="{54F36A56-83B2-44F2-8DE8-AACFAC907187}" srcOrd="0" destOrd="0" presId="urn:microsoft.com/office/officeart/2005/8/layout/hierarchy4"/>
    <dgm:cxn modelId="{26412187-8BAF-4354-B0D0-2DA6A93BDD7A}" type="presParOf" srcId="{3BA25C4C-9625-49EF-BB50-B2E827284A5C}" destId="{5CFBC5D2-693A-454C-A2E7-616A0E5C4FFF}" srcOrd="1" destOrd="0" presId="urn:microsoft.com/office/officeart/2005/8/layout/hierarchy4"/>
    <dgm:cxn modelId="{D84933B1-BB7B-42B0-8097-9AEECF6591B7}" type="presParOf" srcId="{3BA25C4C-9625-49EF-BB50-B2E827284A5C}" destId="{F39C9766-BD30-44C5-B5EB-0647BF71AD85}" srcOrd="2" destOrd="0" presId="urn:microsoft.com/office/officeart/2005/8/layout/hierarchy4"/>
    <dgm:cxn modelId="{2A3CE9CF-FDD0-4972-9723-897E6C8E5707}" type="presParOf" srcId="{F39C9766-BD30-44C5-B5EB-0647BF71AD85}" destId="{C8754804-7685-4495-9982-5D664A07A96B}" srcOrd="0" destOrd="0" presId="urn:microsoft.com/office/officeart/2005/8/layout/hierarchy4"/>
    <dgm:cxn modelId="{790B22FB-AE9E-4C01-B974-43363ABF0128}" type="presParOf" srcId="{C8754804-7685-4495-9982-5D664A07A96B}" destId="{48DAE339-3481-4093-8FA6-241ACA066317}" srcOrd="0" destOrd="0" presId="urn:microsoft.com/office/officeart/2005/8/layout/hierarchy4"/>
    <dgm:cxn modelId="{1A406ECD-1CA4-4F1F-897B-FDAC7ABC3F65}" type="presParOf" srcId="{C8754804-7685-4495-9982-5D664A07A96B}" destId="{7C1FD3AE-C279-46A0-B07E-BF71A7C34336}" srcOrd="1" destOrd="0" presId="urn:microsoft.com/office/officeart/2005/8/layout/hierarchy4"/>
    <dgm:cxn modelId="{0C511601-0D74-4883-A872-7EE401A5F900}" type="presParOf" srcId="{C8754804-7685-4495-9982-5D664A07A96B}" destId="{D769EC6C-C7F9-42D9-AF4A-847184D10E86}" srcOrd="2" destOrd="0" presId="urn:microsoft.com/office/officeart/2005/8/layout/hierarchy4"/>
    <dgm:cxn modelId="{D2B04C24-4EB1-443C-A303-2F6462253EB3}" type="presParOf" srcId="{D769EC6C-C7F9-42D9-AF4A-847184D10E86}" destId="{465D12AB-A911-4F48-838E-EEFB358146CC}" srcOrd="0" destOrd="0" presId="urn:microsoft.com/office/officeart/2005/8/layout/hierarchy4"/>
    <dgm:cxn modelId="{2C7A0412-9E89-4739-B969-49CB4F404EB5}" type="presParOf" srcId="{465D12AB-A911-4F48-838E-EEFB358146CC}" destId="{575200DC-CF3A-4F3B-9487-4FAC950A21B3}" srcOrd="0" destOrd="0" presId="urn:microsoft.com/office/officeart/2005/8/layout/hierarchy4"/>
    <dgm:cxn modelId="{2DB71742-FE00-47C5-9E77-9D387D628A66}" type="presParOf" srcId="{465D12AB-A911-4F48-838E-EEFB358146CC}" destId="{4D72B986-B6E6-4580-BCB3-762B94B894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3F6D9-480D-4AFD-AD0A-5FF99AA014D0}" type="doc">
      <dgm:prSet loTypeId="urn:microsoft.com/office/officeart/2005/8/layout/hProcess3" loCatId="process" qsTypeId="urn:microsoft.com/office/officeart/2005/8/quickstyle/simple1" qsCatId="simple" csTypeId="urn:microsoft.com/office/officeart/2005/8/colors/colorful5" csCatId="colorful" phldr="1"/>
      <dgm:spPr/>
    </dgm:pt>
    <dgm:pt modelId="{5A4B10E2-241D-498A-A7A2-DC856ABEA22F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Wybrane naczelne zasady procesowe</a:t>
          </a:r>
        </a:p>
      </dgm:t>
    </dgm:pt>
    <dgm:pt modelId="{8111695B-009A-4C28-9AA7-2443A151DE24}" type="parTrans" cxnId="{E44B4FF5-810B-4D27-ADF2-D9B13BE3A472}">
      <dgm:prSet/>
      <dgm:spPr/>
      <dgm:t>
        <a:bodyPr/>
        <a:lstStyle/>
        <a:p>
          <a:endParaRPr lang="pl-PL"/>
        </a:p>
      </dgm:t>
    </dgm:pt>
    <dgm:pt modelId="{092018A2-7B64-4A18-9668-F802316A15DE}" type="sibTrans" cxnId="{E44B4FF5-810B-4D27-ADF2-D9B13BE3A472}">
      <dgm:prSet/>
      <dgm:spPr/>
      <dgm:t>
        <a:bodyPr/>
        <a:lstStyle/>
        <a:p>
          <a:endParaRPr lang="pl-PL"/>
        </a:p>
      </dgm:t>
    </dgm:pt>
    <dgm:pt modelId="{51596733-7FB1-4306-BA36-7F00CF30EEF0}" type="pres">
      <dgm:prSet presAssocID="{F5C3F6D9-480D-4AFD-AD0A-5FF99AA014D0}" presName="Name0" presStyleCnt="0">
        <dgm:presLayoutVars>
          <dgm:dir/>
          <dgm:animLvl val="lvl"/>
          <dgm:resizeHandles val="exact"/>
        </dgm:presLayoutVars>
      </dgm:prSet>
      <dgm:spPr/>
    </dgm:pt>
    <dgm:pt modelId="{07EF863E-A7C9-49E9-A625-A0E8D6104A5E}" type="pres">
      <dgm:prSet presAssocID="{F5C3F6D9-480D-4AFD-AD0A-5FF99AA014D0}" presName="dummy" presStyleCnt="0"/>
      <dgm:spPr/>
    </dgm:pt>
    <dgm:pt modelId="{8363A67C-F239-49E4-B614-4958B5B8DC56}" type="pres">
      <dgm:prSet presAssocID="{F5C3F6D9-480D-4AFD-AD0A-5FF99AA014D0}" presName="linH" presStyleCnt="0"/>
      <dgm:spPr/>
    </dgm:pt>
    <dgm:pt modelId="{672B810C-6C23-4709-AFC8-E426CB915863}" type="pres">
      <dgm:prSet presAssocID="{F5C3F6D9-480D-4AFD-AD0A-5FF99AA014D0}" presName="padding1" presStyleCnt="0"/>
      <dgm:spPr/>
    </dgm:pt>
    <dgm:pt modelId="{863D4C59-E763-463E-9325-A41DFC378012}" type="pres">
      <dgm:prSet presAssocID="{5A4B10E2-241D-498A-A7A2-DC856ABEA22F}" presName="linV" presStyleCnt="0"/>
      <dgm:spPr/>
    </dgm:pt>
    <dgm:pt modelId="{21D465CD-A073-4B9C-98FD-357E31C00C31}" type="pres">
      <dgm:prSet presAssocID="{5A4B10E2-241D-498A-A7A2-DC856ABEA22F}" presName="spVertical1" presStyleCnt="0"/>
      <dgm:spPr/>
    </dgm:pt>
    <dgm:pt modelId="{CF5A352F-6E82-477B-97FB-C73D9C871C68}" type="pres">
      <dgm:prSet presAssocID="{5A4B10E2-241D-498A-A7A2-DC856ABEA22F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B9B4F05-CF4B-4407-8DCA-A14E0BE442DB}" type="pres">
      <dgm:prSet presAssocID="{5A4B10E2-241D-498A-A7A2-DC856ABEA22F}" presName="spVertical2" presStyleCnt="0"/>
      <dgm:spPr/>
    </dgm:pt>
    <dgm:pt modelId="{5AAE19EB-8E33-49BC-B4BC-F8641CF54205}" type="pres">
      <dgm:prSet presAssocID="{5A4B10E2-241D-498A-A7A2-DC856ABEA22F}" presName="spVertical3" presStyleCnt="0"/>
      <dgm:spPr/>
    </dgm:pt>
    <dgm:pt modelId="{C6172267-D126-4AD7-99F9-C188C778079D}" type="pres">
      <dgm:prSet presAssocID="{F5C3F6D9-480D-4AFD-AD0A-5FF99AA014D0}" presName="padding2" presStyleCnt="0"/>
      <dgm:spPr/>
    </dgm:pt>
    <dgm:pt modelId="{0BD63E86-E505-4B75-81DF-74787B97583A}" type="pres">
      <dgm:prSet presAssocID="{F5C3F6D9-480D-4AFD-AD0A-5FF99AA014D0}" presName="negArrow" presStyleCnt="0"/>
      <dgm:spPr/>
    </dgm:pt>
    <dgm:pt modelId="{F8AB7F8D-41C7-40CD-8670-F469E63638A5}" type="pres">
      <dgm:prSet presAssocID="{F5C3F6D9-480D-4AFD-AD0A-5FF99AA014D0}" presName="backgroundArrow" presStyleLbl="node1" presStyleIdx="0" presStyleCnt="1"/>
      <dgm:spPr/>
    </dgm:pt>
  </dgm:ptLst>
  <dgm:cxnLst>
    <dgm:cxn modelId="{8FD1170B-2716-4AD4-9900-47D5274B278F}" type="presOf" srcId="{5A4B10E2-241D-498A-A7A2-DC856ABEA22F}" destId="{CF5A352F-6E82-477B-97FB-C73D9C871C68}" srcOrd="0" destOrd="0" presId="urn:microsoft.com/office/officeart/2005/8/layout/hProcess3"/>
    <dgm:cxn modelId="{5815D954-6AAA-46F7-B2D5-6D6C474415B9}" type="presOf" srcId="{F5C3F6D9-480D-4AFD-AD0A-5FF99AA014D0}" destId="{51596733-7FB1-4306-BA36-7F00CF30EEF0}" srcOrd="0" destOrd="0" presId="urn:microsoft.com/office/officeart/2005/8/layout/hProcess3"/>
    <dgm:cxn modelId="{E44B4FF5-810B-4D27-ADF2-D9B13BE3A472}" srcId="{F5C3F6D9-480D-4AFD-AD0A-5FF99AA014D0}" destId="{5A4B10E2-241D-498A-A7A2-DC856ABEA22F}" srcOrd="0" destOrd="0" parTransId="{8111695B-009A-4C28-9AA7-2443A151DE24}" sibTransId="{092018A2-7B64-4A18-9668-F802316A15DE}"/>
    <dgm:cxn modelId="{9834ADE7-036E-45CE-BBEE-4EE5651A3550}" type="presParOf" srcId="{51596733-7FB1-4306-BA36-7F00CF30EEF0}" destId="{07EF863E-A7C9-49E9-A625-A0E8D6104A5E}" srcOrd="0" destOrd="0" presId="urn:microsoft.com/office/officeart/2005/8/layout/hProcess3"/>
    <dgm:cxn modelId="{14C66493-911F-4D0B-90F1-AF7B5E2952CE}" type="presParOf" srcId="{51596733-7FB1-4306-BA36-7F00CF30EEF0}" destId="{8363A67C-F239-49E4-B614-4958B5B8DC56}" srcOrd="1" destOrd="0" presId="urn:microsoft.com/office/officeart/2005/8/layout/hProcess3"/>
    <dgm:cxn modelId="{3EC84A9B-61D1-4FCB-A917-AA175804D966}" type="presParOf" srcId="{8363A67C-F239-49E4-B614-4958B5B8DC56}" destId="{672B810C-6C23-4709-AFC8-E426CB915863}" srcOrd="0" destOrd="0" presId="urn:microsoft.com/office/officeart/2005/8/layout/hProcess3"/>
    <dgm:cxn modelId="{F3A7EA8D-BE8A-4A4A-AD28-9C6964451D4B}" type="presParOf" srcId="{8363A67C-F239-49E4-B614-4958B5B8DC56}" destId="{863D4C59-E763-463E-9325-A41DFC378012}" srcOrd="1" destOrd="0" presId="urn:microsoft.com/office/officeart/2005/8/layout/hProcess3"/>
    <dgm:cxn modelId="{4E95327C-04B8-4DA7-BAE4-DA8E5971B18C}" type="presParOf" srcId="{863D4C59-E763-463E-9325-A41DFC378012}" destId="{21D465CD-A073-4B9C-98FD-357E31C00C31}" srcOrd="0" destOrd="0" presId="urn:microsoft.com/office/officeart/2005/8/layout/hProcess3"/>
    <dgm:cxn modelId="{BB998F7E-FB0E-43E0-9464-2FEB40E2007B}" type="presParOf" srcId="{863D4C59-E763-463E-9325-A41DFC378012}" destId="{CF5A352F-6E82-477B-97FB-C73D9C871C68}" srcOrd="1" destOrd="0" presId="urn:microsoft.com/office/officeart/2005/8/layout/hProcess3"/>
    <dgm:cxn modelId="{4D9FB0D2-E6ED-4F1F-B40B-FABC666E9F9A}" type="presParOf" srcId="{863D4C59-E763-463E-9325-A41DFC378012}" destId="{1B9B4F05-CF4B-4407-8DCA-A14E0BE442DB}" srcOrd="2" destOrd="0" presId="urn:microsoft.com/office/officeart/2005/8/layout/hProcess3"/>
    <dgm:cxn modelId="{3C690DAB-88FD-45FB-AB3C-D027547D9247}" type="presParOf" srcId="{863D4C59-E763-463E-9325-A41DFC378012}" destId="{5AAE19EB-8E33-49BC-B4BC-F8641CF54205}" srcOrd="3" destOrd="0" presId="urn:microsoft.com/office/officeart/2005/8/layout/hProcess3"/>
    <dgm:cxn modelId="{C2C432CB-0E88-4EF3-8800-E5B572346890}" type="presParOf" srcId="{8363A67C-F239-49E4-B614-4958B5B8DC56}" destId="{C6172267-D126-4AD7-99F9-C188C778079D}" srcOrd="2" destOrd="0" presId="urn:microsoft.com/office/officeart/2005/8/layout/hProcess3"/>
    <dgm:cxn modelId="{67CA8616-FD0B-4460-A6AC-3B3E49ACC258}" type="presParOf" srcId="{8363A67C-F239-49E4-B614-4958B5B8DC56}" destId="{0BD63E86-E505-4B75-81DF-74787B97583A}" srcOrd="3" destOrd="0" presId="urn:microsoft.com/office/officeart/2005/8/layout/hProcess3"/>
    <dgm:cxn modelId="{86D90243-886B-44AD-8E1E-FF7513D1A630}" type="presParOf" srcId="{8363A67C-F239-49E4-B614-4958B5B8DC56}" destId="{F8AB7F8D-41C7-40CD-8670-F469E63638A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F95611-6C42-495E-BAFB-11913597042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7279E5-5E94-48B5-9FA0-FC4C048BC1BB}">
      <dgm:prSet phldrT="[Tekst]"/>
      <dgm:spPr/>
      <dgm:t>
        <a:bodyPr/>
        <a:lstStyle/>
        <a:p>
          <a:r>
            <a:rPr lang="pl-PL" dirty="0"/>
            <a:t>logika</a:t>
          </a:r>
        </a:p>
      </dgm:t>
    </dgm:pt>
    <dgm:pt modelId="{7AC8652B-E54B-4448-9FB1-A8A46E89C1AC}" type="parTrans" cxnId="{CF558B78-5128-4311-99E6-A601D90E06B5}">
      <dgm:prSet/>
      <dgm:spPr/>
      <dgm:t>
        <a:bodyPr/>
        <a:lstStyle/>
        <a:p>
          <a:endParaRPr lang="pl-PL"/>
        </a:p>
      </dgm:t>
    </dgm:pt>
    <dgm:pt modelId="{228CFDA8-E39D-48BC-B4AC-71DCE2F0A36E}" type="sibTrans" cxnId="{CF558B78-5128-4311-99E6-A601D90E06B5}">
      <dgm:prSet/>
      <dgm:spPr/>
      <dgm:t>
        <a:bodyPr/>
        <a:lstStyle/>
        <a:p>
          <a:endParaRPr lang="pl-PL"/>
        </a:p>
      </dgm:t>
    </dgm:pt>
    <dgm:pt modelId="{AEE83496-2187-465E-886F-BA77D8BF5A1A}">
      <dgm:prSet phldrT="[Tekst]"/>
      <dgm:spPr/>
      <dgm:t>
        <a:bodyPr/>
        <a:lstStyle/>
        <a:p>
          <a:r>
            <a:rPr lang="pl-PL" dirty="0"/>
            <a:t>wskazania wiedzy</a:t>
          </a:r>
        </a:p>
      </dgm:t>
    </dgm:pt>
    <dgm:pt modelId="{7142B2BD-D179-402D-82C9-57939136A5F1}" type="parTrans" cxnId="{ED55F19A-64BF-4359-8E87-8E11F26B2670}">
      <dgm:prSet/>
      <dgm:spPr/>
      <dgm:t>
        <a:bodyPr/>
        <a:lstStyle/>
        <a:p>
          <a:endParaRPr lang="pl-PL"/>
        </a:p>
      </dgm:t>
    </dgm:pt>
    <dgm:pt modelId="{1ED11EB1-C8AB-482C-8F0C-7DD8E5089A1C}" type="sibTrans" cxnId="{ED55F19A-64BF-4359-8E87-8E11F26B2670}">
      <dgm:prSet/>
      <dgm:spPr/>
      <dgm:t>
        <a:bodyPr/>
        <a:lstStyle/>
        <a:p>
          <a:endParaRPr lang="pl-PL"/>
        </a:p>
      </dgm:t>
    </dgm:pt>
    <dgm:pt modelId="{A9F0AD9A-0B61-49F2-AE8F-D106F1B14D92}">
      <dgm:prSet phldrT="[Tekst]"/>
      <dgm:spPr/>
      <dgm:t>
        <a:bodyPr/>
        <a:lstStyle/>
        <a:p>
          <a:r>
            <a:rPr lang="pl-PL" dirty="0"/>
            <a:t>doświadczenie życiowe</a:t>
          </a:r>
        </a:p>
      </dgm:t>
    </dgm:pt>
    <dgm:pt modelId="{2B316377-CC12-400B-9903-F9B3228A5575}" type="parTrans" cxnId="{A6EAA58B-01EA-41D0-9766-339367D9ECF5}">
      <dgm:prSet/>
      <dgm:spPr/>
      <dgm:t>
        <a:bodyPr/>
        <a:lstStyle/>
        <a:p>
          <a:endParaRPr lang="pl-PL"/>
        </a:p>
      </dgm:t>
    </dgm:pt>
    <dgm:pt modelId="{6EEB9F9D-B77A-46ED-BC02-274378990D72}" type="sibTrans" cxnId="{A6EAA58B-01EA-41D0-9766-339367D9ECF5}">
      <dgm:prSet/>
      <dgm:spPr/>
      <dgm:t>
        <a:bodyPr/>
        <a:lstStyle/>
        <a:p>
          <a:endParaRPr lang="pl-PL"/>
        </a:p>
      </dgm:t>
    </dgm:pt>
    <dgm:pt modelId="{96E693F7-95AE-48EF-8E32-5651714E2A38}" type="pres">
      <dgm:prSet presAssocID="{61F95611-6C42-495E-BAFB-119135970425}" presName="CompostProcess" presStyleCnt="0">
        <dgm:presLayoutVars>
          <dgm:dir/>
          <dgm:resizeHandles val="exact"/>
        </dgm:presLayoutVars>
      </dgm:prSet>
      <dgm:spPr/>
    </dgm:pt>
    <dgm:pt modelId="{5F50E0E5-6D0F-4A94-8943-0300D8CAC3A3}" type="pres">
      <dgm:prSet presAssocID="{61F95611-6C42-495E-BAFB-119135970425}" presName="arrow" presStyleLbl="bgShp" presStyleIdx="0" presStyleCnt="1" custScaleX="117647" custLinFactNeighborX="2169" custLinFactNeighborY="14580"/>
      <dgm:spPr/>
    </dgm:pt>
    <dgm:pt modelId="{311F4922-709F-4716-AF39-97FA0800AA85}" type="pres">
      <dgm:prSet presAssocID="{61F95611-6C42-495E-BAFB-119135970425}" presName="linearProcess" presStyleCnt="0"/>
      <dgm:spPr/>
    </dgm:pt>
    <dgm:pt modelId="{A740455D-876E-42D0-838D-66202CFC9A93}" type="pres">
      <dgm:prSet presAssocID="{C87279E5-5E94-48B5-9FA0-FC4C048BC1BB}" presName="textNode" presStyleLbl="node1" presStyleIdx="0" presStyleCnt="3">
        <dgm:presLayoutVars>
          <dgm:bulletEnabled val="1"/>
        </dgm:presLayoutVars>
      </dgm:prSet>
      <dgm:spPr/>
    </dgm:pt>
    <dgm:pt modelId="{2A510E98-7BDD-4B56-8001-6EB853A800A3}" type="pres">
      <dgm:prSet presAssocID="{228CFDA8-E39D-48BC-B4AC-71DCE2F0A36E}" presName="sibTrans" presStyleCnt="0"/>
      <dgm:spPr/>
    </dgm:pt>
    <dgm:pt modelId="{C72DB056-DA4C-42A7-B805-99D8313ACBF3}" type="pres">
      <dgm:prSet presAssocID="{AEE83496-2187-465E-886F-BA77D8BF5A1A}" presName="textNode" presStyleLbl="node1" presStyleIdx="1" presStyleCnt="3">
        <dgm:presLayoutVars>
          <dgm:bulletEnabled val="1"/>
        </dgm:presLayoutVars>
      </dgm:prSet>
      <dgm:spPr/>
    </dgm:pt>
    <dgm:pt modelId="{C4A22C33-D7F0-4A44-934B-4004C8DB6E46}" type="pres">
      <dgm:prSet presAssocID="{1ED11EB1-C8AB-482C-8F0C-7DD8E5089A1C}" presName="sibTrans" presStyleCnt="0"/>
      <dgm:spPr/>
    </dgm:pt>
    <dgm:pt modelId="{95B10E7D-B1F5-4807-A9EB-BA47BFCA315F}" type="pres">
      <dgm:prSet presAssocID="{A9F0AD9A-0B61-49F2-AE8F-D106F1B14D9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D4F946C-F1A0-4B00-AC62-9C264021CF78}" type="presOf" srcId="{C87279E5-5E94-48B5-9FA0-FC4C048BC1BB}" destId="{A740455D-876E-42D0-838D-66202CFC9A93}" srcOrd="0" destOrd="0" presId="urn:microsoft.com/office/officeart/2005/8/layout/hProcess9"/>
    <dgm:cxn modelId="{7D36154D-5D33-4B0E-BE5E-128F721851D4}" type="presOf" srcId="{61F95611-6C42-495E-BAFB-119135970425}" destId="{96E693F7-95AE-48EF-8E32-5651714E2A38}" srcOrd="0" destOrd="0" presId="urn:microsoft.com/office/officeart/2005/8/layout/hProcess9"/>
    <dgm:cxn modelId="{CF558B78-5128-4311-99E6-A601D90E06B5}" srcId="{61F95611-6C42-495E-BAFB-119135970425}" destId="{C87279E5-5E94-48B5-9FA0-FC4C048BC1BB}" srcOrd="0" destOrd="0" parTransId="{7AC8652B-E54B-4448-9FB1-A8A46E89C1AC}" sibTransId="{228CFDA8-E39D-48BC-B4AC-71DCE2F0A36E}"/>
    <dgm:cxn modelId="{A6EAA58B-01EA-41D0-9766-339367D9ECF5}" srcId="{61F95611-6C42-495E-BAFB-119135970425}" destId="{A9F0AD9A-0B61-49F2-AE8F-D106F1B14D92}" srcOrd="2" destOrd="0" parTransId="{2B316377-CC12-400B-9903-F9B3228A5575}" sibTransId="{6EEB9F9D-B77A-46ED-BC02-274378990D72}"/>
    <dgm:cxn modelId="{ED55F19A-64BF-4359-8E87-8E11F26B2670}" srcId="{61F95611-6C42-495E-BAFB-119135970425}" destId="{AEE83496-2187-465E-886F-BA77D8BF5A1A}" srcOrd="1" destOrd="0" parTransId="{7142B2BD-D179-402D-82C9-57939136A5F1}" sibTransId="{1ED11EB1-C8AB-482C-8F0C-7DD8E5089A1C}"/>
    <dgm:cxn modelId="{4D5BADE3-7851-4D1E-AC93-7CBEF34E73AD}" type="presOf" srcId="{A9F0AD9A-0B61-49F2-AE8F-D106F1B14D92}" destId="{95B10E7D-B1F5-4807-A9EB-BA47BFCA315F}" srcOrd="0" destOrd="0" presId="urn:microsoft.com/office/officeart/2005/8/layout/hProcess9"/>
    <dgm:cxn modelId="{8147C7EE-FED8-4E13-AFC4-01CBCF725097}" type="presOf" srcId="{AEE83496-2187-465E-886F-BA77D8BF5A1A}" destId="{C72DB056-DA4C-42A7-B805-99D8313ACBF3}" srcOrd="0" destOrd="0" presId="urn:microsoft.com/office/officeart/2005/8/layout/hProcess9"/>
    <dgm:cxn modelId="{AB85A143-E2F7-4714-980C-21DD45876C13}" type="presParOf" srcId="{96E693F7-95AE-48EF-8E32-5651714E2A38}" destId="{5F50E0E5-6D0F-4A94-8943-0300D8CAC3A3}" srcOrd="0" destOrd="0" presId="urn:microsoft.com/office/officeart/2005/8/layout/hProcess9"/>
    <dgm:cxn modelId="{7142BF34-B0E7-4659-B8C1-10DB528E3FA5}" type="presParOf" srcId="{96E693F7-95AE-48EF-8E32-5651714E2A38}" destId="{311F4922-709F-4716-AF39-97FA0800AA85}" srcOrd="1" destOrd="0" presId="urn:microsoft.com/office/officeart/2005/8/layout/hProcess9"/>
    <dgm:cxn modelId="{9FBC6F0D-708F-4E13-B7B0-E3AA67FDEEB6}" type="presParOf" srcId="{311F4922-709F-4716-AF39-97FA0800AA85}" destId="{A740455D-876E-42D0-838D-66202CFC9A93}" srcOrd="0" destOrd="0" presId="urn:microsoft.com/office/officeart/2005/8/layout/hProcess9"/>
    <dgm:cxn modelId="{DDFA07BD-9076-461F-927F-F4A88B5BD784}" type="presParOf" srcId="{311F4922-709F-4716-AF39-97FA0800AA85}" destId="{2A510E98-7BDD-4B56-8001-6EB853A800A3}" srcOrd="1" destOrd="0" presId="urn:microsoft.com/office/officeart/2005/8/layout/hProcess9"/>
    <dgm:cxn modelId="{5BA8591D-6197-4563-94C0-094DEBDFF3F2}" type="presParOf" srcId="{311F4922-709F-4716-AF39-97FA0800AA85}" destId="{C72DB056-DA4C-42A7-B805-99D8313ACBF3}" srcOrd="2" destOrd="0" presId="urn:microsoft.com/office/officeart/2005/8/layout/hProcess9"/>
    <dgm:cxn modelId="{7DC1B6CE-46BA-4FF5-8994-F9A79883C370}" type="presParOf" srcId="{311F4922-709F-4716-AF39-97FA0800AA85}" destId="{C4A22C33-D7F0-4A44-934B-4004C8DB6E46}" srcOrd="3" destOrd="0" presId="urn:microsoft.com/office/officeart/2005/8/layout/hProcess9"/>
    <dgm:cxn modelId="{527CFF59-946B-4DBC-8207-80D55AFA8390}" type="presParOf" srcId="{311F4922-709F-4716-AF39-97FA0800AA85}" destId="{95B10E7D-B1F5-4807-A9EB-BA47BFCA315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9298B7-5D3E-42EE-A7E0-A8ACC57521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3A8C8E5-7019-4CB0-9C85-44AF6A251B19}">
      <dgm:prSet phldrT="[Tekst]" custT="1"/>
      <dgm:spPr/>
      <dgm:t>
        <a:bodyPr/>
        <a:lstStyle/>
        <a:p>
          <a:r>
            <a:rPr lang="pl-PL" sz="6600" dirty="0"/>
            <a:t>       Dziękuję za uwagę</a:t>
          </a:r>
        </a:p>
      </dgm:t>
    </dgm:pt>
    <dgm:pt modelId="{7517BBF7-5AAF-48F9-822B-53C8F4792E13}" type="parTrans" cxnId="{62D77C5C-1EBE-4969-8F88-6CE045FBF229}">
      <dgm:prSet/>
      <dgm:spPr/>
      <dgm:t>
        <a:bodyPr/>
        <a:lstStyle/>
        <a:p>
          <a:endParaRPr lang="pl-PL"/>
        </a:p>
      </dgm:t>
    </dgm:pt>
    <dgm:pt modelId="{8CC3D9C2-3678-40D1-B869-940B83EB090F}" type="sibTrans" cxnId="{62D77C5C-1EBE-4969-8F88-6CE045FBF229}">
      <dgm:prSet/>
      <dgm:spPr/>
      <dgm:t>
        <a:bodyPr/>
        <a:lstStyle/>
        <a:p>
          <a:endParaRPr lang="pl-PL"/>
        </a:p>
      </dgm:t>
    </dgm:pt>
    <dgm:pt modelId="{38E8BCAE-BDC0-4E6C-A095-9E63A008BBC5}" type="pres">
      <dgm:prSet presAssocID="{BE9298B7-5D3E-42EE-A7E0-A8ACC5752116}" presName="diagram" presStyleCnt="0">
        <dgm:presLayoutVars>
          <dgm:dir/>
          <dgm:resizeHandles val="exact"/>
        </dgm:presLayoutVars>
      </dgm:prSet>
      <dgm:spPr/>
    </dgm:pt>
    <dgm:pt modelId="{EF5CB604-E4A8-4138-854B-87C8326BBDE7}" type="pres">
      <dgm:prSet presAssocID="{73A8C8E5-7019-4CB0-9C85-44AF6A251B19}" presName="node" presStyleLbl="node1" presStyleIdx="0" presStyleCnt="1" custScaleY="44653" custLinFactNeighborX="-46806" custLinFactNeighborY="-45507">
        <dgm:presLayoutVars>
          <dgm:bulletEnabled val="1"/>
        </dgm:presLayoutVars>
      </dgm:prSet>
      <dgm:spPr/>
    </dgm:pt>
  </dgm:ptLst>
  <dgm:cxnLst>
    <dgm:cxn modelId="{83DC4118-CAD1-434C-AAC0-3BE18B7C2470}" type="presOf" srcId="{BE9298B7-5D3E-42EE-A7E0-A8ACC5752116}" destId="{38E8BCAE-BDC0-4E6C-A095-9E63A008BBC5}" srcOrd="0" destOrd="0" presId="urn:microsoft.com/office/officeart/2005/8/layout/default"/>
    <dgm:cxn modelId="{62D77C5C-1EBE-4969-8F88-6CE045FBF229}" srcId="{BE9298B7-5D3E-42EE-A7E0-A8ACC5752116}" destId="{73A8C8E5-7019-4CB0-9C85-44AF6A251B19}" srcOrd="0" destOrd="0" parTransId="{7517BBF7-5AAF-48F9-822B-53C8F4792E13}" sibTransId="{8CC3D9C2-3678-40D1-B869-940B83EB090F}"/>
    <dgm:cxn modelId="{2A7F62E4-2087-4A0C-BAA3-93D6B21801A8}" type="presOf" srcId="{73A8C8E5-7019-4CB0-9C85-44AF6A251B19}" destId="{EF5CB604-E4A8-4138-854B-87C8326BBDE7}" srcOrd="0" destOrd="0" presId="urn:microsoft.com/office/officeart/2005/8/layout/default"/>
    <dgm:cxn modelId="{F06B0906-6578-48E2-B042-6934F55BCC0B}" type="presParOf" srcId="{38E8BCAE-BDC0-4E6C-A095-9E63A008BBC5}" destId="{EF5CB604-E4A8-4138-854B-87C8326BBDE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590D7-8F40-4A2D-9B62-AC0B041197AD}">
      <dsp:nvSpPr>
        <dsp:cNvPr id="0" name=""/>
        <dsp:cNvSpPr/>
      </dsp:nvSpPr>
      <dsp:spPr>
        <a:xfrm>
          <a:off x="159976" y="1733"/>
          <a:ext cx="3132170" cy="18793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Zawierają treść ideologiczną     i społeczną</a:t>
          </a:r>
        </a:p>
      </dsp:txBody>
      <dsp:txXfrm>
        <a:off x="159976" y="1733"/>
        <a:ext cx="3132170" cy="1879302"/>
      </dsp:txXfrm>
    </dsp:sp>
    <dsp:sp modelId="{355F11FD-22B5-4EAA-85C5-BFFAEC194451}">
      <dsp:nvSpPr>
        <dsp:cNvPr id="0" name=""/>
        <dsp:cNvSpPr/>
      </dsp:nvSpPr>
      <dsp:spPr>
        <a:xfrm>
          <a:off x="3605364" y="1733"/>
          <a:ext cx="3132170" cy="1879302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spc="-120" baseline="0" dirty="0"/>
            <a:t>Mają węzłowe znaczenie dla procesu karnego</a:t>
          </a:r>
        </a:p>
      </dsp:txBody>
      <dsp:txXfrm>
        <a:off x="3605364" y="1733"/>
        <a:ext cx="3132170" cy="1879302"/>
      </dsp:txXfrm>
    </dsp:sp>
    <dsp:sp modelId="{AB7CB59E-F92C-461B-B5A9-26AECC4F71DB}">
      <dsp:nvSpPr>
        <dsp:cNvPr id="0" name=""/>
        <dsp:cNvSpPr/>
      </dsp:nvSpPr>
      <dsp:spPr>
        <a:xfrm>
          <a:off x="159976" y="2194252"/>
          <a:ext cx="3132170" cy="1879302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spc="-120" baseline="0" dirty="0"/>
            <a:t>Dotyczą bezpośrednio procesu karnego</a:t>
          </a:r>
          <a:endParaRPr lang="pl-PL" sz="3600" kern="1200" dirty="0"/>
        </a:p>
      </dsp:txBody>
      <dsp:txXfrm>
        <a:off x="159976" y="2194252"/>
        <a:ext cx="3132170" cy="1879302"/>
      </dsp:txXfrm>
    </dsp:sp>
    <dsp:sp modelId="{F8884BCC-21F6-4BFC-AE8C-CD4E2B27123D}">
      <dsp:nvSpPr>
        <dsp:cNvPr id="0" name=""/>
        <dsp:cNvSpPr/>
      </dsp:nvSpPr>
      <dsp:spPr>
        <a:xfrm>
          <a:off x="3605364" y="2194252"/>
          <a:ext cx="3132170" cy="187930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Mają dyrektywalny charakter</a:t>
          </a:r>
        </a:p>
      </dsp:txBody>
      <dsp:txXfrm>
        <a:off x="3605364" y="2194252"/>
        <a:ext cx="3132170" cy="1879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57B43-C847-4824-B9E5-66F70D7EC61A}">
      <dsp:nvSpPr>
        <dsp:cNvPr id="0" name=""/>
        <dsp:cNvSpPr/>
      </dsp:nvSpPr>
      <dsp:spPr>
        <a:xfrm>
          <a:off x="0" y="5895"/>
          <a:ext cx="10515600" cy="1398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Społecznie ważne ogólne dyrektywy regulujące najbardziej istotne i kluczowe kwestie w procesie karnym (S. Waltoś).</a:t>
          </a:r>
        </a:p>
      </dsp:txBody>
      <dsp:txXfrm>
        <a:off x="68270" y="74165"/>
        <a:ext cx="10379060" cy="1261975"/>
      </dsp:txXfrm>
    </dsp:sp>
    <dsp:sp modelId="{8B5CC4F0-4580-4415-8044-5BE051461ABB}">
      <dsp:nvSpPr>
        <dsp:cNvPr id="0" name=""/>
        <dsp:cNvSpPr/>
      </dsp:nvSpPr>
      <dsp:spPr>
        <a:xfrm>
          <a:off x="0" y="1476411"/>
          <a:ext cx="10515600" cy="139851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SzPct val="142000"/>
            <a:buNone/>
          </a:pPr>
          <a:r>
            <a:rPr lang="pl-PL" sz="2500" kern="1200" dirty="0"/>
            <a:t>Założenia podstawowe, odzwierciedlające ogólne - nadrzędne idee, akceptowane przez ustawodawcę w toku kształtowania określonego modelu postępowania karnego (R. Kmiecik).</a:t>
          </a:r>
        </a:p>
      </dsp:txBody>
      <dsp:txXfrm>
        <a:off x="68270" y="1544681"/>
        <a:ext cx="10379060" cy="1261975"/>
      </dsp:txXfrm>
    </dsp:sp>
    <dsp:sp modelId="{2D775A7F-AAE1-454C-9F76-DE9695F554DF}">
      <dsp:nvSpPr>
        <dsp:cNvPr id="0" name=""/>
        <dsp:cNvSpPr/>
      </dsp:nvSpPr>
      <dsp:spPr>
        <a:xfrm>
          <a:off x="0" y="2946926"/>
          <a:ext cx="10515600" cy="139851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Zasady prawa sformułowane w tekście aktu prawnego bądź przyjęte przez doktrynę dla wyrażenia określonej wartości i kierunkowego rozwiązania jakiejś kwestii w procesie karnym (J. Skorupka). </a:t>
          </a:r>
        </a:p>
      </dsp:txBody>
      <dsp:txXfrm>
        <a:off x="68270" y="3015196"/>
        <a:ext cx="10379060" cy="1261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8B45D-3EBD-4F3A-B0BD-7DCDD41F7886}">
      <dsp:nvSpPr>
        <dsp:cNvPr id="0" name=""/>
        <dsp:cNvSpPr/>
      </dsp:nvSpPr>
      <dsp:spPr>
        <a:xfrm>
          <a:off x="3783" y="0"/>
          <a:ext cx="10242744" cy="99880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 dirty="0"/>
            <a:t>Klasyfikacja naczelnych zasad procesu karnego</a:t>
          </a:r>
        </a:p>
      </dsp:txBody>
      <dsp:txXfrm>
        <a:off x="33037" y="29254"/>
        <a:ext cx="10184236" cy="940294"/>
      </dsp:txXfrm>
    </dsp:sp>
    <dsp:sp modelId="{7A48068B-BFE9-47CB-BA5E-DD4A04844BD8}">
      <dsp:nvSpPr>
        <dsp:cNvPr id="0" name=""/>
        <dsp:cNvSpPr/>
      </dsp:nvSpPr>
      <dsp:spPr>
        <a:xfrm>
          <a:off x="3783" y="1105323"/>
          <a:ext cx="4914944" cy="998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 dirty="0"/>
            <a:t>abstrakcyjne</a:t>
          </a:r>
        </a:p>
      </dsp:txBody>
      <dsp:txXfrm>
        <a:off x="33037" y="1134577"/>
        <a:ext cx="4856436" cy="940294"/>
      </dsp:txXfrm>
    </dsp:sp>
    <dsp:sp modelId="{19A43A4E-C72C-4AFA-A76B-145707A5AEDE}">
      <dsp:nvSpPr>
        <dsp:cNvPr id="0" name=""/>
        <dsp:cNvSpPr/>
      </dsp:nvSpPr>
      <dsp:spPr>
        <a:xfrm>
          <a:off x="3783" y="2209932"/>
          <a:ext cx="4914944" cy="998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prawnie zdefiniowane</a:t>
          </a:r>
        </a:p>
      </dsp:txBody>
      <dsp:txXfrm>
        <a:off x="33037" y="2239186"/>
        <a:ext cx="4856436" cy="940294"/>
      </dsp:txXfrm>
    </dsp:sp>
    <dsp:sp modelId="{E4CF83E6-D7CC-4D37-83D9-0C9CB3FBEE8D}">
      <dsp:nvSpPr>
        <dsp:cNvPr id="0" name=""/>
        <dsp:cNvSpPr/>
      </dsp:nvSpPr>
      <dsp:spPr>
        <a:xfrm>
          <a:off x="3783" y="3314541"/>
          <a:ext cx="4914944" cy="9988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konstytucyjne</a:t>
          </a:r>
        </a:p>
      </dsp:txBody>
      <dsp:txXfrm>
        <a:off x="33037" y="3343795"/>
        <a:ext cx="4856436" cy="940294"/>
      </dsp:txXfrm>
    </dsp:sp>
    <dsp:sp modelId="{990A71A5-4581-4625-A163-CCC6A9018592}">
      <dsp:nvSpPr>
        <dsp:cNvPr id="0" name=""/>
        <dsp:cNvSpPr/>
      </dsp:nvSpPr>
      <dsp:spPr>
        <a:xfrm>
          <a:off x="3783" y="4419149"/>
          <a:ext cx="4914944" cy="99880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zasady-dyrektywy</a:t>
          </a:r>
        </a:p>
      </dsp:txBody>
      <dsp:txXfrm>
        <a:off x="33037" y="4448403"/>
        <a:ext cx="4856436" cy="940294"/>
      </dsp:txXfrm>
    </dsp:sp>
    <dsp:sp modelId="{70F5F528-F9F2-43B8-848C-DAAD76A4C95A}">
      <dsp:nvSpPr>
        <dsp:cNvPr id="0" name=""/>
        <dsp:cNvSpPr/>
      </dsp:nvSpPr>
      <dsp:spPr>
        <a:xfrm>
          <a:off x="5331583" y="1105323"/>
          <a:ext cx="4914944" cy="998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 dirty="0"/>
            <a:t>konkretne</a:t>
          </a:r>
        </a:p>
      </dsp:txBody>
      <dsp:txXfrm>
        <a:off x="5360837" y="1134577"/>
        <a:ext cx="4856436" cy="940294"/>
      </dsp:txXfrm>
    </dsp:sp>
    <dsp:sp modelId="{54F36A56-83B2-44F2-8DE8-AACFAC907187}">
      <dsp:nvSpPr>
        <dsp:cNvPr id="0" name=""/>
        <dsp:cNvSpPr/>
      </dsp:nvSpPr>
      <dsp:spPr>
        <a:xfrm>
          <a:off x="5331583" y="2209932"/>
          <a:ext cx="4914944" cy="998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prawnie niezdefiniowane</a:t>
          </a:r>
        </a:p>
      </dsp:txBody>
      <dsp:txXfrm>
        <a:off x="5360837" y="2239186"/>
        <a:ext cx="4856436" cy="940294"/>
      </dsp:txXfrm>
    </dsp:sp>
    <dsp:sp modelId="{48DAE339-3481-4093-8FA6-241ACA066317}">
      <dsp:nvSpPr>
        <dsp:cNvPr id="0" name=""/>
        <dsp:cNvSpPr/>
      </dsp:nvSpPr>
      <dsp:spPr>
        <a:xfrm>
          <a:off x="5331583" y="3314541"/>
          <a:ext cx="4914944" cy="9988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pozakonstytucyjne</a:t>
          </a:r>
        </a:p>
      </dsp:txBody>
      <dsp:txXfrm>
        <a:off x="5360837" y="3343795"/>
        <a:ext cx="4856436" cy="940294"/>
      </dsp:txXfrm>
    </dsp:sp>
    <dsp:sp modelId="{575200DC-CF3A-4F3B-9487-4FAC950A21B3}">
      <dsp:nvSpPr>
        <dsp:cNvPr id="0" name=""/>
        <dsp:cNvSpPr/>
      </dsp:nvSpPr>
      <dsp:spPr>
        <a:xfrm>
          <a:off x="5331583" y="4419149"/>
          <a:ext cx="4914944" cy="99880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zasady-reguły</a:t>
          </a:r>
        </a:p>
      </dsp:txBody>
      <dsp:txXfrm>
        <a:off x="5360837" y="4448403"/>
        <a:ext cx="4856436" cy="940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B7F8D-41C7-40CD-8670-F469E63638A5}">
      <dsp:nvSpPr>
        <dsp:cNvPr id="0" name=""/>
        <dsp:cNvSpPr/>
      </dsp:nvSpPr>
      <dsp:spPr>
        <a:xfrm>
          <a:off x="0" y="1485333"/>
          <a:ext cx="8128000" cy="2448000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A352F-6E82-477B-97FB-C73D9C871C68}">
      <dsp:nvSpPr>
        <dsp:cNvPr id="0" name=""/>
        <dsp:cNvSpPr/>
      </dsp:nvSpPr>
      <dsp:spPr>
        <a:xfrm>
          <a:off x="655637" y="2097333"/>
          <a:ext cx="6659562" cy="12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bg1"/>
              </a:solidFill>
            </a:rPr>
            <a:t>Wybrane naczelne zasady procesowe</a:t>
          </a:r>
        </a:p>
      </dsp:txBody>
      <dsp:txXfrm>
        <a:off x="655637" y="2097333"/>
        <a:ext cx="6659562" cy="122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E0E5-6D0F-4A94-8943-0300D8CAC3A3}">
      <dsp:nvSpPr>
        <dsp:cNvPr id="0" name=""/>
        <dsp:cNvSpPr/>
      </dsp:nvSpPr>
      <dsp:spPr>
        <a:xfrm>
          <a:off x="2" y="0"/>
          <a:ext cx="4754877" cy="167185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0455D-876E-42D0-838D-66202CFC9A93}">
      <dsp:nvSpPr>
        <dsp:cNvPr id="0" name=""/>
        <dsp:cNvSpPr/>
      </dsp:nvSpPr>
      <dsp:spPr>
        <a:xfrm>
          <a:off x="135356" y="501557"/>
          <a:ext cx="1426464" cy="6687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logika</a:t>
          </a:r>
        </a:p>
      </dsp:txBody>
      <dsp:txXfrm>
        <a:off x="168001" y="534202"/>
        <a:ext cx="1361174" cy="603453"/>
      </dsp:txXfrm>
    </dsp:sp>
    <dsp:sp modelId="{C72DB056-DA4C-42A7-B805-99D8313ACBF3}">
      <dsp:nvSpPr>
        <dsp:cNvPr id="0" name=""/>
        <dsp:cNvSpPr/>
      </dsp:nvSpPr>
      <dsp:spPr>
        <a:xfrm>
          <a:off x="1664208" y="501557"/>
          <a:ext cx="1426464" cy="668743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wskazania wiedzy</a:t>
          </a:r>
        </a:p>
      </dsp:txBody>
      <dsp:txXfrm>
        <a:off x="1696853" y="534202"/>
        <a:ext cx="1361174" cy="603453"/>
      </dsp:txXfrm>
    </dsp:sp>
    <dsp:sp modelId="{95B10E7D-B1F5-4807-A9EB-BA47BFCA315F}">
      <dsp:nvSpPr>
        <dsp:cNvPr id="0" name=""/>
        <dsp:cNvSpPr/>
      </dsp:nvSpPr>
      <dsp:spPr>
        <a:xfrm>
          <a:off x="3193059" y="501557"/>
          <a:ext cx="1426464" cy="66874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doświadczenie życiowe</a:t>
          </a:r>
        </a:p>
      </dsp:txBody>
      <dsp:txXfrm>
        <a:off x="3225704" y="534202"/>
        <a:ext cx="1361174" cy="603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CB604-E4A8-4138-854B-87C8326BBDE7}">
      <dsp:nvSpPr>
        <dsp:cNvPr id="0" name=""/>
        <dsp:cNvSpPr/>
      </dsp:nvSpPr>
      <dsp:spPr>
        <a:xfrm>
          <a:off x="0" y="0"/>
          <a:ext cx="8128000" cy="2177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600" kern="1200" dirty="0"/>
            <a:t>       Dziękuję za uwagę</a:t>
          </a:r>
        </a:p>
      </dsp:txBody>
      <dsp:txXfrm>
        <a:off x="0" y="0"/>
        <a:ext cx="8128000" cy="2177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2D485-CC12-40E1-9AF8-C61B0CAF9346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9B2E3-FB76-4511-9064-394DA7D2CC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60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57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83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30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60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72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01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36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67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36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D440-B675-41B8-A9E1-678889785311}" type="datetimeFigureOut">
              <a:rPr lang="pl-PL" smtClean="0"/>
              <a:t>08.10.2022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778A-EC41-4F96-9F0A-9D8AB1FCF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6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 strzał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61" y="2337328"/>
            <a:ext cx="4921879" cy="40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857955" y="1673851"/>
            <a:ext cx="8421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latin typeface="Calibri Light" panose="020F0302020204030204" pitchFamily="34" charset="0"/>
              </a:rPr>
              <a:t>Naczelne zasady</a:t>
            </a:r>
          </a:p>
          <a:p>
            <a:r>
              <a:rPr lang="pl-PL" sz="6000" dirty="0">
                <a:latin typeface="Calibri Light" panose="020F0302020204030204" pitchFamily="34" charset="0"/>
              </a:rPr>
              <a:t>procesu karnego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57955" y="5488257"/>
            <a:ext cx="3905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mgr Artur Kowalczyk</a:t>
            </a:r>
          </a:p>
          <a:p>
            <a:r>
              <a:rPr lang="pl-PL" sz="2000" dirty="0">
                <a:latin typeface="+mj-lt"/>
              </a:rPr>
              <a:t>Katedra Postępowania Karnego UWr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49" y="282223"/>
            <a:ext cx="3441539" cy="14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11327"/>
            <a:ext cx="10515600" cy="1325563"/>
          </a:xfrm>
        </p:spPr>
        <p:txBody>
          <a:bodyPr/>
          <a:lstStyle/>
          <a:p>
            <a:r>
              <a:rPr lang="pl-PL" dirty="0"/>
              <a:t>Koncepcja R. </a:t>
            </a:r>
            <a:r>
              <a:rPr lang="pl-PL" dirty="0" err="1"/>
              <a:t>Dworkina</a:t>
            </a:r>
            <a:r>
              <a:rPr lang="pl-PL" dirty="0"/>
              <a:t> i R. </a:t>
            </a:r>
            <a:r>
              <a:rPr lang="pl-PL" dirty="0" err="1"/>
              <a:t>Alexy’ego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79498"/>
            <a:ext cx="7086600" cy="4583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Podział na zasady-reguły i zasady-dyrektywy,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Zasady-reguły są dyrektywami bezwzględnymi. Można je zrealizować w pełni albo wcale,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Zasady-dyrektywy mają charakter optymalizacyjny. Mogą być urzeczywistniane w większym lub mniejszym stopniu. Wskazują stan, do jakiego należy dążyć,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Ograniczona przydatność koncepcji dla polskiego systemu prawnego.</a:t>
            </a:r>
          </a:p>
        </p:txBody>
      </p:sp>
      <p:pic>
        <p:nvPicPr>
          <p:cNvPr id="3074" name="Picture 2" descr="Znalezione obrazy dla zapytania robert alex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8"/>
          <a:stretch/>
        </p:blipFill>
        <p:spPr bwMode="auto">
          <a:xfrm>
            <a:off x="8675155" y="4205288"/>
            <a:ext cx="245286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nalezione obrazy dla zapytania ronald dwork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1566" r="28901" b="-1566"/>
          <a:stretch/>
        </p:blipFill>
        <p:spPr bwMode="auto">
          <a:xfrm>
            <a:off x="8675155" y="1779498"/>
            <a:ext cx="245286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: zakrzywiony 4">
            <a:extLst>
              <a:ext uri="{FF2B5EF4-FFF2-40B4-BE49-F238E27FC236}">
                <a16:creationId xmlns:a16="http://schemas.microsoft.com/office/drawing/2014/main" id="{E3C96B7A-DCD6-4122-95E4-4EC74756D874}"/>
              </a:ext>
            </a:extLst>
          </p:cNvPr>
          <p:cNvCxnSpPr>
            <a:cxnSpLocks/>
          </p:cNvCxnSpPr>
          <p:nvPr/>
        </p:nvCxnSpPr>
        <p:spPr>
          <a:xfrm>
            <a:off x="4862146" y="1257300"/>
            <a:ext cx="3719146" cy="159521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Łącznik: zakrzywiony 21">
            <a:extLst>
              <a:ext uri="{FF2B5EF4-FFF2-40B4-BE49-F238E27FC236}">
                <a16:creationId xmlns:a16="http://schemas.microsoft.com/office/drawing/2014/main" id="{15FC7876-A7B5-4D80-8AC2-E9C441AE84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43466" y="2803072"/>
            <a:ext cx="4879997" cy="1896204"/>
          </a:xfrm>
          <a:prstGeom prst="curvedConnector3">
            <a:avLst>
              <a:gd name="adj1" fmla="val 10603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76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68281"/>
              </p:ext>
            </p:extLst>
          </p:nvPr>
        </p:nvGraphicFramePr>
        <p:xfrm>
          <a:off x="0" y="1767629"/>
          <a:ext cx="12192000" cy="52732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78573">
                  <a:extLst>
                    <a:ext uri="{9D8B030D-6E8A-4147-A177-3AD203B41FA5}">
                      <a16:colId xmlns:a16="http://schemas.microsoft.com/office/drawing/2014/main" val="1435936141"/>
                    </a:ext>
                  </a:extLst>
                </a:gridCol>
                <a:gridCol w="3730739">
                  <a:extLst>
                    <a:ext uri="{9D8B030D-6E8A-4147-A177-3AD203B41FA5}">
                      <a16:colId xmlns:a16="http://schemas.microsoft.com/office/drawing/2014/main" val="4189918727"/>
                    </a:ext>
                  </a:extLst>
                </a:gridCol>
                <a:gridCol w="2952913">
                  <a:extLst>
                    <a:ext uri="{9D8B030D-6E8A-4147-A177-3AD203B41FA5}">
                      <a16:colId xmlns:a16="http://schemas.microsoft.com/office/drawing/2014/main" val="1359943158"/>
                    </a:ext>
                  </a:extLst>
                </a:gridCol>
                <a:gridCol w="2629775">
                  <a:extLst>
                    <a:ext uri="{9D8B030D-6E8A-4147-A177-3AD203B41FA5}">
                      <a16:colId xmlns:a16="http://schemas.microsoft.com/office/drawing/2014/main" val="1456075106"/>
                    </a:ext>
                  </a:extLst>
                </a:gridCol>
              </a:tblGrid>
              <a:tr h="91644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Zasady</a:t>
                      </a:r>
                      <a:r>
                        <a:rPr lang="pl-PL" sz="2400" baseline="0" dirty="0"/>
                        <a:t> wszczęcia procesu karnego</a:t>
                      </a:r>
                      <a:endParaRPr lang="pl-PL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Zasady prowadzenia procesu karnego</a:t>
                      </a:r>
                      <a:endParaRPr lang="pl-PL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Zasady</a:t>
                      </a:r>
                      <a:r>
                        <a:rPr lang="pl-PL" sz="2400" baseline="0" dirty="0"/>
                        <a:t> postępowania dowodowego</a:t>
                      </a:r>
                      <a:endParaRPr lang="pl-PL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Zasady </a:t>
                      </a:r>
                    </a:p>
                    <a:p>
                      <a:pPr algn="ctr"/>
                      <a:r>
                        <a:rPr lang="pl-PL" sz="2400" dirty="0"/>
                        <a:t>gwarancyjne oskarżonego</a:t>
                      </a:r>
                      <a:endParaRPr lang="pl-PL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2769"/>
                  </a:ext>
                </a:extLst>
              </a:tr>
              <a:tr h="40845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legalizmu,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oportunizmu,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dirty="0"/>
                        <a:t>ścigania z urzędu,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skargowości.</a:t>
                      </a:r>
                      <a:endParaRPr lang="pl-P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/>
                        <a:t>udziału czynnika społecznego  w procesie karnym,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/>
                        <a:t>samodzielności jurysdykcyjnej sądu karnego,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/>
                        <a:t>obiektywizmu,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/>
                        <a:t>szybkości,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/>
                        <a:t>kontradyktoryjności              oraz inkwizycyjności,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/>
                        <a:t>jawności i tajności,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/>
                        <a:t>ustności i pisemności,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/>
                        <a:t>instancyjności.</a:t>
                      </a:r>
                      <a:endParaRPr lang="pl-PL" sz="20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baseline="0" dirty="0"/>
                        <a:t>prawdy materialnej,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baseline="0" dirty="0"/>
                        <a:t>bezpośredniości,</a:t>
                      </a:r>
                      <a:endParaRPr lang="pl-PL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swobodnej</a:t>
                      </a:r>
                      <a:r>
                        <a:rPr lang="pl-PL" sz="2000" baseline="0" dirty="0"/>
                        <a:t> oceny dowodów.</a:t>
                      </a:r>
                      <a:endParaRPr lang="pl-PL" sz="20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domniemania</a:t>
                      </a:r>
                      <a:r>
                        <a:rPr lang="pl-PL" sz="2000" baseline="0" dirty="0"/>
                        <a:t> niewinności,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i="1" baseline="0" dirty="0"/>
                        <a:t>in dubio pro </a:t>
                      </a:r>
                      <a:r>
                        <a:rPr lang="pl-PL" sz="2000" i="1" baseline="0" dirty="0" err="1"/>
                        <a:t>reo</a:t>
                      </a:r>
                      <a:r>
                        <a:rPr lang="pl-PL" sz="2000" baseline="0" dirty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/>
                        <a:t>prawa do obrony.</a:t>
                      </a:r>
                      <a:endParaRPr lang="pl-PL" sz="2000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4053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Klasyfikacja naczelnych zasad procesowych</a:t>
            </a:r>
          </a:p>
        </p:txBody>
      </p:sp>
    </p:spTree>
    <p:extLst>
      <p:ext uri="{BB962C8B-B14F-4D97-AF65-F5344CB8AC3E}">
        <p14:creationId xmlns:p14="http://schemas.microsoft.com/office/powerpoint/2010/main" val="55642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5288315"/>
              </p:ext>
            </p:extLst>
          </p:nvPr>
        </p:nvGraphicFramePr>
        <p:xfrm>
          <a:off x="4064000" y="8438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85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prawdy materialnej (I)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2711"/>
            <a:ext cx="8671560" cy="4583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Zgodnie z tą zasadą podstawę rozstrzygnięcia powinny stanowić prawdziwe ustalenia faktyczne.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Prawnie zdefiniowana – art. 2 § 2 k.p.k.,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Brak oparcia w Konstytucji RP* - sporne,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Klasyczna definicja prawdy Arystotelesa: zgodność z rzeczywistością (ujęcie korespondencyjne),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Istnieją inne ujęcia np. koherencyjne, konsensualne,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Prawda materialna a prawda formalna (sądowa) – prawdą jest to, zostało uznane za prawdę w drodze konsensusu stron, domniemań, fikcji prawnych.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25689" y="6096000"/>
            <a:ext cx="1072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* zob. Ł. Chojniak, </a:t>
            </a:r>
            <a:r>
              <a:rPr lang="pl-PL" sz="1600" i="1" dirty="0"/>
              <a:t>O zasadzie prawdy materialnej w procesie karnym w świetle Konstytucji RP</a:t>
            </a:r>
            <a:r>
              <a:rPr lang="pl-PL" sz="1600" dirty="0"/>
              <a:t>, PiP 2013, z. 9; odmiennie:</a:t>
            </a:r>
          </a:p>
          <a:p>
            <a:r>
              <a:rPr lang="pl-PL" sz="1600" dirty="0"/>
              <a:t>A. Światłowski, B. Nita, </a:t>
            </a:r>
            <a:r>
              <a:rPr lang="pl-PL" sz="1600" i="1" dirty="0"/>
              <a:t>Kontradyktoryjny proces karny (między prawdą materialną a szybkością postępowania)</a:t>
            </a:r>
            <a:r>
              <a:rPr lang="pl-PL" sz="1600" dirty="0"/>
              <a:t>, PiP 2012, z. 1.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119052" y="3694176"/>
            <a:ext cx="2341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Powiedzieć, że istnieje, o czymś, czego nie ma, jest fałszem. Powiedzieć o tym, co jest, że jest, a o tym, czego nie ma, że go nie ma, jest prawdą.</a:t>
            </a:r>
          </a:p>
        </p:txBody>
      </p:sp>
      <p:pic>
        <p:nvPicPr>
          <p:cNvPr id="7172" name="Picture 4" descr="Znalezione obrazy dla zapytania aristo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090" y="694944"/>
            <a:ext cx="2128710" cy="291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8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77567"/>
            <a:ext cx="10366248" cy="40942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Niekiedy uznawana za zasadę nadrzędną w stosunku do pozostałych; dążenie do jej realizacji miałoby uzasadniać możliwie jak najszerszy zakres uprawnień organów ścigania,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Pojawia się też pogląd, że stanowi cel procesu karnego; w rzeczywistości jest środkiem do osiągnięcia celu,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Zasada prawdy materialnej nakłada na organy procesowe obowiązek dążenia do dokonania prawdziwych ustaleń faktycznych, a zatem ustaleń odpowiadających rzeczywistemu stanowi rzeczy w zakresie, w jakim jest to faktycznie i prawnie możliwe.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450469"/>
            <a:ext cx="10515600" cy="1325563"/>
          </a:xfrm>
        </p:spPr>
        <p:txBody>
          <a:bodyPr/>
          <a:lstStyle/>
          <a:p>
            <a:r>
              <a:rPr lang="pl-PL" dirty="0"/>
              <a:t>Zasada prawdy materialnej (II)</a:t>
            </a:r>
          </a:p>
        </p:txBody>
      </p:sp>
    </p:spTree>
    <p:extLst>
      <p:ext uri="{BB962C8B-B14F-4D97-AF65-F5344CB8AC3E}">
        <p14:creationId xmlns:p14="http://schemas.microsoft.com/office/powerpoint/2010/main" val="35855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Gwarancje realizacji zasady prawdy materialnej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14866"/>
            <a:ext cx="10515600" cy="4868156"/>
          </a:xfrm>
        </p:spPr>
        <p:txBody>
          <a:bodyPr>
            <a:normAutofit/>
          </a:bodyPr>
          <a:lstStyle/>
          <a:p>
            <a:pPr marL="561975" indent="-457200" algn="just">
              <a:buSzPct val="100000"/>
              <a:buFont typeface="Wingdings" panose="05000000000000000000" pitchFamily="2" charset="2"/>
              <a:buChar char="§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Inicjatywa dowodowa stron i organów procesowych,</a:t>
            </a:r>
          </a:p>
          <a:p>
            <a:pPr marL="561975" indent="-457200" algn="just">
              <a:buSzPct val="100000"/>
              <a:buFont typeface="Wingdings" panose="05000000000000000000" pitchFamily="2" charset="2"/>
              <a:buChar char="§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Kontradyktoryjność rozprawy i jej elementy w postępowaniu przygotowawczym,</a:t>
            </a:r>
          </a:p>
          <a:p>
            <a:pPr marL="561975" indent="-457200" algn="just">
              <a:buSzPct val="100000"/>
              <a:buFont typeface="Wingdings" panose="05000000000000000000" pitchFamily="2" charset="2"/>
              <a:buChar char="§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>
                <a:cs typeface="Times New Roman" panose="02020603050405020304" pitchFamily="18" charset="0"/>
              </a:rPr>
              <a:t>System środków odwoławczych,</a:t>
            </a:r>
          </a:p>
          <a:p>
            <a:pPr marL="561975" indent="-457200" algn="just">
              <a:buSzPct val="100000"/>
              <a:buFont typeface="Wingdings" panose="05000000000000000000" pitchFamily="2" charset="2"/>
              <a:buChar char="§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Sądowa kontrola postępowania przygotowawczego,</a:t>
            </a:r>
          </a:p>
          <a:p>
            <a:pPr marL="561975" indent="-457200" algn="just">
              <a:buSzPct val="100000"/>
              <a:buFont typeface="Wingdings" panose="05000000000000000000" pitchFamily="2" charset="2"/>
              <a:buChar char="§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Koncentracja czasowa i miejscowa procesu w czasie rozprawy sądowej oraz wskazanie ustawowych okresów postępowania przygotowawczego,</a:t>
            </a:r>
          </a:p>
          <a:p>
            <a:pPr marL="561975" indent="-457200" algn="just">
              <a:buSzPct val="100000"/>
              <a:buFont typeface="Wingdings" panose="05000000000000000000" pitchFamily="2" charset="2"/>
              <a:buChar char="§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Zasada bezpośredniości,</a:t>
            </a:r>
          </a:p>
          <a:p>
            <a:pPr marL="561975" indent="-457200" algn="just">
              <a:buSzPct val="100000"/>
              <a:buFont typeface="Wingdings" panose="05000000000000000000" pitchFamily="2" charset="2"/>
              <a:buChar char="§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Celowość form czynności procesowych.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449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zasady prawdy materialnej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03047"/>
            <a:ext cx="10515600" cy="418006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Poznanie procesowe ze swojej istoty ma charakter probabilistyczny,</a:t>
            </a:r>
          </a:p>
          <a:p>
            <a:r>
              <a:rPr lang="pl-PL" dirty="0"/>
              <a:t>Prawomocność orzeczenia,</a:t>
            </a:r>
          </a:p>
          <a:p>
            <a:r>
              <a:rPr lang="pl-PL" dirty="0"/>
              <a:t>Humanitaryzm procesu,</a:t>
            </a:r>
          </a:p>
          <a:p>
            <a:r>
              <a:rPr lang="pl-PL" dirty="0"/>
              <a:t>Zakazy dowodowe, </a:t>
            </a:r>
          </a:p>
          <a:p>
            <a:r>
              <a:rPr lang="pl-PL" dirty="0"/>
              <a:t>Immunitety procesowe,</a:t>
            </a:r>
          </a:p>
          <a:p>
            <a:r>
              <a:rPr lang="pl-PL" dirty="0"/>
              <a:t>Zakaz </a:t>
            </a:r>
            <a:r>
              <a:rPr lang="pl-PL" i="1" dirty="0" err="1"/>
              <a:t>reformationis</a:t>
            </a:r>
            <a:r>
              <a:rPr lang="pl-PL" i="1" dirty="0"/>
              <a:t> in </a:t>
            </a:r>
            <a:r>
              <a:rPr lang="pl-PL" i="1" dirty="0" err="1"/>
              <a:t>peius</a:t>
            </a:r>
            <a:r>
              <a:rPr lang="pl-PL" dirty="0"/>
              <a:t>,</a:t>
            </a:r>
          </a:p>
          <a:p>
            <a:r>
              <a:rPr lang="pl-PL" dirty="0"/>
              <a:t>Obowiązek zakończenia postępowania w rozsądnym terminie (element rzetelnego procesu karnego – art. 6 </a:t>
            </a:r>
            <a:r>
              <a:rPr lang="pl-PL" dirty="0" err="1"/>
              <a:t>EKPCz</a:t>
            </a:r>
            <a:r>
              <a:rPr lang="pl-PL" dirty="0"/>
              <a:t>),</a:t>
            </a:r>
          </a:p>
          <a:p>
            <a:r>
              <a:rPr lang="pl-PL" dirty="0"/>
              <a:t>Ograniczenia faktyczne.</a:t>
            </a:r>
          </a:p>
        </p:txBody>
      </p:sp>
    </p:spTree>
    <p:extLst>
      <p:ext uri="{BB962C8B-B14F-4D97-AF65-F5344CB8AC3E}">
        <p14:creationId xmlns:p14="http://schemas.microsoft.com/office/powerpoint/2010/main" val="183546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8821"/>
            <a:ext cx="10515600" cy="1325563"/>
          </a:xfrm>
        </p:spPr>
        <p:txBody>
          <a:bodyPr/>
          <a:lstStyle/>
          <a:p>
            <a:r>
              <a:rPr lang="pl-PL" dirty="0"/>
              <a:t>Zasada obiektywizmu</a:t>
            </a:r>
          </a:p>
        </p:txBody>
      </p:sp>
      <p:pic>
        <p:nvPicPr>
          <p:cNvPr id="7" name="Picture 4" descr="Znalezione obrazy dla zapytania strzałki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0302" y="1976261"/>
            <a:ext cx="52387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5229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Zasada ta nakazuje organom procesowym badać oraz uwzględniać okoliczności przemawiające zarówno na korzyść, jak i na niekorzyść oskarżonego. Ponadto nakazuje podejście do uczestników procesu oraz samej sprawy bez uprzedzeń oraz uprzedniego nastawienia.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Prawnie zdefiniowana – art. 4 § 1 k.p.k. (+ inne przepisy),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Ma podstawę w art. 45 ust. 1 Konstytucji RP i art. 6 ust. 1 </a:t>
            </a:r>
            <a:r>
              <a:rPr lang="pl-PL" dirty="0" err="1"/>
              <a:t>EKPCz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Obiektywizm a bezstronność,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Adresatami zasady są nie tylko sąd, ale również inni uczestnicy postępowania, których działalność powinna budzić zaufanie stron: biegli, tłumacze, specjaliści, stenografowie, protokolanci,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Problem obiektywizmu prokuratora, występującego raz w roli organu, a raz w roli strony.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127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Gwarancje realizacji zasady obiektywizmu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35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Gwarancje instytucjonalne</a:t>
            </a:r>
            <a:r>
              <a:rPr lang="pl-PL" dirty="0"/>
              <a:t>: niezawisłość sędziowska i niezależność sądów (oraz prokuratury),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Szczególne warunki, jakie muszą spełnić osoby wykonujące te zawody określone w aktach ustrojowych (ustawa – Prawo o ustroju sądów powszechnych, ustawa o prokuraturze),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Gwarancje procesowe </a:t>
            </a:r>
            <a:r>
              <a:rPr lang="pl-PL" dirty="0"/>
              <a:t>to: instytucja wyłączenia </a:t>
            </a:r>
            <a:r>
              <a:rPr lang="pl-PL" sz="2000" dirty="0"/>
              <a:t>(art. 40 § 1 i art. 41 § 1 k.p.k.)</a:t>
            </a:r>
            <a:r>
              <a:rPr lang="pl-PL" dirty="0"/>
              <a:t>, kolegialność orzekania, zasady wyznaczania składów orzekających, ustawowo określona właściwość, obowiązek uzasadniania orzeczeń, kontrola instancyjna.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Bezstronność sądu: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aspekt subiektywny,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aspekt obiektywny,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aspekt zewnętrzny.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047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swobodnej oceny dowodów (I)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4517"/>
            <a:ext cx="10515600" cy="5010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Zasada ta stanowi dyrektywę ukształtowania przez organy postępowania swego przekonania na podstawie wszystkich przeprowadzonych dowodów, ocenianych swobodnie z uwzględnieniem zasad prawidłowego rozumowania oraz wskazań wiedzy i doświadczenia życiowego.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Prawnie zdefiniowana – art. 7 k.p.k.,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Brak oparcia w Konstytucji RP,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</a:rPr>
              <a:t>Przeciwieństwem legalna teoria dowodowa (aspekt pozytywny i negatywny),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Swoboda </a:t>
            </a:r>
            <a:r>
              <a:rPr lang="pl-PL" dirty="0">
                <a:latin typeface="Calibri" panose="020F0502020204030204" pitchFamily="34" charset="0"/>
              </a:rPr>
              <a:t>≠ dowolność,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</a:rPr>
              <a:t>Kontrolowana swobodna ocena dowodów.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4752700"/>
              </p:ext>
            </p:extLst>
          </p:nvPr>
        </p:nvGraphicFramePr>
        <p:xfrm>
          <a:off x="6684264" y="3068341"/>
          <a:ext cx="4754880" cy="167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18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44147"/>
            <a:ext cx="10515600" cy="1325563"/>
          </a:xfrm>
        </p:spPr>
        <p:txBody>
          <a:bodyPr/>
          <a:lstStyle/>
          <a:p>
            <a:r>
              <a:rPr lang="pl-PL" dirty="0"/>
              <a:t>Zasady prawa – wprowadzenie (I)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34243"/>
            <a:ext cx="10382956" cy="48455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Zasady prawa to normy prawne o szczególnym znaczeniu w systemie prawa, określane też jako normy zasadnicze (Z. Pulka),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Zasady prawa są normami prawnymi nakazującymi (zakazującymi) realizowanie określonej wartości. Przedmiotem obowiązku jest więc spełnienie danej wartości, w przeciwieństwie do zwykłych norm (reguł), gdzie przedmiotem obowiązku jest określone zachowanie adresata tej normy,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Od typowych norm prawnych odróżnia je </a:t>
            </a:r>
            <a:r>
              <a:rPr lang="pl-PL" b="1" dirty="0"/>
              <a:t>optymalizacyjny charakter </a:t>
            </a:r>
            <a:r>
              <a:rPr lang="pl-PL" dirty="0"/>
              <a:t>i</a:t>
            </a:r>
            <a:r>
              <a:rPr lang="pl-PL" b="1" dirty="0"/>
              <a:t> otwarta tekstowość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Istnieją zasady wspólne dla całego systemu prawa i zasady specyficzne dla danej gałęzi prawa.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924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swobodnej oceny dowodów (II)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85245"/>
            <a:ext cx="10515600" cy="4244622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Ocena aprioryczna i aposterioryczna,</a:t>
            </a:r>
          </a:p>
          <a:p>
            <a:r>
              <a:rPr lang="pl-PL" dirty="0">
                <a:latin typeface="Calibri" panose="020F0502020204030204" pitchFamily="34" charset="0"/>
              </a:rPr>
              <a:t>Dwa sposoby naruszenia: błąd dowolności, błąd braku.</a:t>
            </a:r>
          </a:p>
          <a:p>
            <a:r>
              <a:rPr lang="pl-PL" dirty="0">
                <a:latin typeface="Calibri" panose="020F0502020204030204" pitchFamily="34" charset="0"/>
              </a:rPr>
              <a:t>Judykatura niekiedy wypowiada się na temat określonych środków dowodowych, kreując podwyższone wymagania co do ich oceny (np. kryteria oceny dowodu z pomówienia, kryteria oceny poszlak),</a:t>
            </a:r>
            <a:endParaRPr lang="pl-PL" dirty="0"/>
          </a:p>
          <a:p>
            <a:r>
              <a:rPr lang="pl-PL" dirty="0"/>
              <a:t>Problem oceny opinii biegłego: biegły nie może wyręczać sądu - sąd samodzielnie dokonuje oceny prawnej; opinia musi być sporządzona w taki sposób, aby można ją było poddać kontroli; w razie wątpliwości konieczność powołania innego biegłego.</a:t>
            </a:r>
          </a:p>
        </p:txBody>
      </p:sp>
    </p:spTree>
    <p:extLst>
      <p:ext uri="{BB962C8B-B14F-4D97-AF65-F5344CB8AC3E}">
        <p14:creationId xmlns:p14="http://schemas.microsoft.com/office/powerpoint/2010/main" val="3872140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bezpośredniości</a:t>
            </a:r>
          </a:p>
        </p:txBody>
      </p:sp>
      <p:pic>
        <p:nvPicPr>
          <p:cNvPr id="8196" name="Picture 4" descr="Znalezione obrazy dla zapytania ogniwa łańcuch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29851" b="34130"/>
          <a:stretch/>
        </p:blipFill>
        <p:spPr bwMode="auto">
          <a:xfrm>
            <a:off x="6096000" y="3777295"/>
            <a:ext cx="5437632" cy="7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3299" y="1471171"/>
            <a:ext cx="10710333" cy="5046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Zasada ta nakazuje orzekać na podstawie dowodów bezpośrednio przeprowadzonych na rozprawie głównej, a gdy jest to faktycznie niemożliwe, orzekać w oparciu o jak najmniejszą liczbę ogniw pośrednich w postępowaniu dowodowym.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Prawnie niezdefiniowana </a:t>
            </a:r>
            <a:r>
              <a:rPr lang="pl-PL" sz="1900" dirty="0"/>
              <a:t>(ale można wywieść m.in. z art. 92 i art. 410 k.p.k.),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Nie ma oparcia w Konstytucji RP,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Wiąże organy procesowe,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Dwie dyrektywy: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200" dirty="0"/>
              <a:t>obowiązek przeprowadzenia dowodu bezpośrednio przed organem procesowy, (osobiste zetknięcie się ze źródłem dowodowym),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200" dirty="0"/>
              <a:t>obowiązek dokonywania ustaleń faktycznych na podstawie dowodu pierwotnego, (opieranie się na dowodach pierwotnych, a wyjątkowo na pochodnych),</a:t>
            </a:r>
          </a:p>
        </p:txBody>
      </p:sp>
    </p:spTree>
    <p:extLst>
      <p:ext uri="{BB962C8B-B14F-4D97-AF65-F5344CB8AC3E}">
        <p14:creationId xmlns:p14="http://schemas.microsoft.com/office/powerpoint/2010/main" val="573775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592"/>
            <a:ext cx="10515600" cy="1325563"/>
          </a:xfrm>
        </p:spPr>
        <p:txBody>
          <a:bodyPr/>
          <a:lstStyle/>
          <a:p>
            <a:r>
              <a:rPr lang="pl-PL" dirty="0"/>
              <a:t>Odstępstwa od zasady bezpośredniości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6155"/>
            <a:ext cx="10315222" cy="4696178"/>
          </a:xfrm>
        </p:spPr>
        <p:txBody>
          <a:bodyPr>
            <a:normAutofit lnSpcReduction="10000"/>
          </a:bodyPr>
          <a:lstStyle/>
          <a:p>
            <a:pPr marL="428625" indent="-323850" algn="just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dirty="0"/>
              <a:t>Możliwość odczytywania protokołów na rozprawie w ograniczonym zakresie, a nawet uznania dowodów za ujawnione bez ich odczytania </a:t>
            </a:r>
            <a:r>
              <a:rPr lang="pl-PL" sz="2200" dirty="0"/>
              <a:t>(zob. art. 389 § 1, art. 391 § 1, art. 392, art. 393 § 1, 3 i 4, art. 394 § 1    i 2, a zwłaszcza art. 405 § 2 k.p.k.)</a:t>
            </a:r>
            <a:r>
              <a:rPr lang="pl-PL" sz="2600" dirty="0"/>
              <a:t>, </a:t>
            </a:r>
            <a:endParaRPr lang="pl-PL" altLang="pl-PL" dirty="0"/>
          </a:p>
          <a:p>
            <a:pPr marL="428625" indent="-323850" algn="just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Gdy dowód pierwotny nie jest dostępny albo w celu skontrolowania dowodu pierwotnego</a:t>
            </a:r>
          </a:p>
          <a:p>
            <a:pPr marL="428625" indent="-323850" algn="just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Niektóre dowody ze swej istoty są zawsze dowodami pochodnymi – np. opinia biegłego</a:t>
            </a:r>
          </a:p>
          <a:p>
            <a:pPr marL="428625" indent="-323850" algn="just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Pomoc sądowa (art. 396 § 1 k.p.k.) ,</a:t>
            </a:r>
          </a:p>
          <a:p>
            <a:pPr marL="428625" indent="-323850" algn="just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Postępowanie odwoławcze,</a:t>
            </a:r>
          </a:p>
          <a:p>
            <a:pPr marL="428625" indent="-323850" algn="just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/>
              <a:t>Skazanie w trybie art. 335 § 1 i 2 k.p.k.</a:t>
            </a:r>
          </a:p>
          <a:p>
            <a:pPr marL="428625" indent="-323850" algn="just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pl-PL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391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89EE9A-2D0E-4653-BD3A-97540FD3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jawności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FC4924-FEF1-4487-B92E-9D7F8C7A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031"/>
            <a:ext cx="10515600" cy="4927844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Zasada została uregulowana w art. 45 ust. 1 Konstytucji RP, a także              w rozdziale 45 k.p.k.</a:t>
            </a:r>
          </a:p>
          <a:p>
            <a:pPr lvl="0"/>
            <a:r>
              <a:rPr lang="pl-PL" dirty="0"/>
              <a:t>Zasada ta realizowana jest przede wszystkim w postępowaniu sądowym (zwł. rozprawy), a jedynie w bardzo ograniczonym stopniu dotyczy postępowania przygotowawczego,</a:t>
            </a:r>
          </a:p>
          <a:p>
            <a:pPr lvl="0"/>
            <a:r>
              <a:rPr lang="pl-PL" dirty="0"/>
              <a:t>Można wyróżnić dwa aspekty tej zasady: </a:t>
            </a:r>
            <a:r>
              <a:rPr lang="pl-PL" b="1" dirty="0"/>
              <a:t>wewnętrzny i zewnętrzny</a:t>
            </a:r>
            <a:r>
              <a:rPr lang="pl-PL" dirty="0"/>
              <a:t>.  Aspekt wewnętrzny dotyczy stron postępowania i ich przedstawicieli, natomiast zewnętrzny – całego społeczeństwa,</a:t>
            </a:r>
          </a:p>
          <a:p>
            <a:pPr lvl="0"/>
            <a:r>
              <a:rPr lang="pl-PL" dirty="0"/>
              <a:t>Przejawem zasady jest m.in. zapewnienie stronom dostępu do akt postępowania (aspekt wewnętrzny) i prawo udziału w rozprawie w charakterze publiczności, z którego co do zasady może korzystać każdy pełnoletni, nieuzbrojony obywatel,</a:t>
            </a:r>
          </a:p>
          <a:p>
            <a:pPr lvl="0"/>
            <a:r>
              <a:rPr lang="pl-PL" dirty="0"/>
              <a:t>Od zasady przewidziane są niekiedy odstępstwa, umotywowane potrzebą ochrony dobrych obyczajów, tajemnicy państwowej lub ważnego interesu prywatnego.</a:t>
            </a:r>
          </a:p>
        </p:txBody>
      </p:sp>
    </p:spTree>
    <p:extLst>
      <p:ext uri="{BB962C8B-B14F-4D97-AF65-F5344CB8AC3E}">
        <p14:creationId xmlns:p14="http://schemas.microsoft.com/office/powerpoint/2010/main" val="2220934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skargowości (I)</a:t>
            </a:r>
          </a:p>
        </p:txBody>
      </p:sp>
      <p:pic>
        <p:nvPicPr>
          <p:cNvPr id="7" name="Picture 4" descr="Znalezione obrazy dla zapytania strzałki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02" y="1976261"/>
            <a:ext cx="52387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Zgodnie z tą zasadą wszczęcie postępowania następuje na wniosek oskarżyciela lub innego uprawnionego podmiotu.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Prawnie zdefiniowana – art. 14 § 1 k.p.k.,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Niewyrażona w Konstytucji RP,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Wywodzi się z historycznie wcześniejszego modelu skargowego procesu, który rozwinął się już w starożytności,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Brak skargi powoduje konieczność odmowy wszczęcia postępowania lub umorzenie już wszczętego (art. 17 § 1 pkt 9 k.p.k.),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Obowiązuje w postępowaniu jurysdykcyjnym, nie obowiązuje co do zasady w postępowaniu przygotowawczym.</a:t>
            </a:r>
          </a:p>
        </p:txBody>
      </p:sp>
      <p:sp>
        <p:nvSpPr>
          <p:cNvPr id="5" name="Prostokąt 4"/>
          <p:cNvSpPr/>
          <p:nvPr/>
        </p:nvSpPr>
        <p:spPr>
          <a:xfrm>
            <a:off x="6693763" y="735903"/>
            <a:ext cx="4660037" cy="5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solidFill>
                  <a:srgbClr val="A78059"/>
                </a:solidFill>
                <a:latin typeface="Felix Titling" panose="04060505060202020A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NEMO IUDEX SINE ACTORE</a:t>
            </a:r>
            <a:endParaRPr lang="pl-PL" sz="1600" dirty="0">
              <a:effectLst/>
              <a:latin typeface="Felix Titling" panose="04060505060202020A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39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skarg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64617"/>
              </p:ext>
            </p:extLst>
          </p:nvPr>
        </p:nvGraphicFramePr>
        <p:xfrm>
          <a:off x="1" y="1690688"/>
          <a:ext cx="12191999" cy="443653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6222">
                  <a:extLst>
                    <a:ext uri="{9D8B030D-6E8A-4147-A177-3AD203B41FA5}">
                      <a16:colId xmlns:a16="http://schemas.microsoft.com/office/drawing/2014/main" val="2620233236"/>
                    </a:ext>
                  </a:extLst>
                </a:gridCol>
                <a:gridCol w="2615259">
                  <a:extLst>
                    <a:ext uri="{9D8B030D-6E8A-4147-A177-3AD203B41FA5}">
                      <a16:colId xmlns:a16="http://schemas.microsoft.com/office/drawing/2014/main" val="1481213072"/>
                    </a:ext>
                  </a:extLst>
                </a:gridCol>
                <a:gridCol w="2615259">
                  <a:extLst>
                    <a:ext uri="{9D8B030D-6E8A-4147-A177-3AD203B41FA5}">
                      <a16:colId xmlns:a16="http://schemas.microsoft.com/office/drawing/2014/main" val="859946443"/>
                    </a:ext>
                  </a:extLst>
                </a:gridCol>
                <a:gridCol w="2615259">
                  <a:extLst>
                    <a:ext uri="{9D8B030D-6E8A-4147-A177-3AD203B41FA5}">
                      <a16:colId xmlns:a16="http://schemas.microsoft.com/office/drawing/2014/main" val="1582569583"/>
                    </a:ext>
                  </a:extLst>
                </a:gridCol>
              </a:tblGrid>
              <a:tr h="87236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Zasadnicze</a:t>
                      </a:r>
                      <a:endParaRPr lang="pl-PL" sz="24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Instrumentalne</a:t>
                      </a:r>
                      <a:endParaRPr lang="pl-PL" sz="2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20023"/>
                  </a:ext>
                </a:extLst>
              </a:tr>
              <a:tr h="763115">
                <a:tc rowSpan="2"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/>
                        <a:t>akt oskarżenia,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2000" dirty="0"/>
                        <a:t>wniosek o warunkowe umorzenie postępowania,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2000" dirty="0"/>
                        <a:t>wniosek o skazanie w trybie art. 335 § 1 k.p.k.,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/>
                        <a:t>wniosek o umorzenie postępowania i zastosowanie środków zabezpieczających,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/>
                        <a:t>wniosek o rozpoznanie sprawy w postępowaniu przyspieszonym,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/>
                        <a:t>wniosek o orzeczenie przepadku.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2000" baseline="0" dirty="0"/>
                        <a:t>etapowe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2000" baseline="0" dirty="0"/>
                        <a:t>warunkujące kontrolę nadzwyczajną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2000" baseline="0" dirty="0"/>
                        <a:t>incydentalne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617899"/>
                  </a:ext>
                </a:extLst>
              </a:tr>
              <a:tr h="280105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2000" baseline="0" dirty="0"/>
                        <a:t>np. apelacja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2000" baseline="0" dirty="0"/>
                        <a:t>np. kasacja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2000" baseline="0" dirty="0"/>
                        <a:t>np. zażalenie na środek zapobiegawczy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78013"/>
            <a:ext cx="8429978" cy="1325563"/>
          </a:xfrm>
        </p:spPr>
        <p:txBody>
          <a:bodyPr/>
          <a:lstStyle/>
          <a:p>
            <a:r>
              <a:rPr lang="pl-PL" dirty="0"/>
              <a:t>Odstępstwa od zasady skargowości w postępowaniu sądowym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3357"/>
            <a:ext cx="10168467" cy="4733219"/>
          </a:xfrm>
        </p:spPr>
        <p:txBody>
          <a:bodyPr>
            <a:normAutofit fontScale="92500"/>
          </a:bodyPr>
          <a:lstStyle/>
          <a:p>
            <a:pPr marL="561975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>
                <a:solidFill>
                  <a:srgbClr val="000080"/>
                </a:solidFill>
              </a:rPr>
              <a:t>uprawnienie do wszczęcia postępowania sądowego z urzędu</a:t>
            </a:r>
            <a:r>
              <a:rPr lang="pl-PL" altLang="pl-PL" dirty="0"/>
              <a:t> (wznowienie postępowania, wydanie wyroku łącznego, podjęcie postępowania warunkowo umorzonego, postępowanie renowacyjne, zasądzenie z urzędu odszkodowania w wyroku skazującym),</a:t>
            </a:r>
          </a:p>
          <a:p>
            <a:pPr marL="561975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>
                <a:solidFill>
                  <a:srgbClr val="000080"/>
                </a:solidFill>
              </a:rPr>
              <a:t>uprawnienie do kontynuowania procesu</a:t>
            </a:r>
            <a:r>
              <a:rPr lang="pl-PL" altLang="pl-PL" dirty="0"/>
              <a:t> mimo cofnięcia skargi oskarżyciela, jeśli oskarżony nie wyrazi zgody na umorzenie, i kontynuowanie postępowania odwoławczego, z powodu niedopuszczalności cofnięcia środka odwoławczego wniesionego na korzyść oskarżonego,</a:t>
            </a:r>
          </a:p>
          <a:p>
            <a:pPr marL="561975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pl-PL" altLang="pl-PL" dirty="0">
                <a:solidFill>
                  <a:srgbClr val="000080"/>
                </a:solidFill>
              </a:rPr>
              <a:t>uprawnienie do przekroczenia granic skargi</a:t>
            </a:r>
            <a:r>
              <a:rPr lang="pl-PL" altLang="pl-PL" dirty="0"/>
              <a:t> przez sąd odwoławczy lub SN – art. 439, art. 440, art. 455 k.p.k.; tylko sąd odwoławczy: art. 435 k.p.k.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5388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pl-PL" dirty="0"/>
              <a:t>Zasada ścigania (działania) z urzędu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5870"/>
            <a:ext cx="10515600" cy="5051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Zasada ta nakazuje organom procesowym dokonywać czynności z urzędu, niezależnie od czyjejkolwiek skargi (żądania, wniosku).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Prawnie zdefiniowana – art. 9 § 1 k.p.k.,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Niewyrażona w Konstytucji RP,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Opiera się na niej postępowanie przygotowawcze,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Doznaje ograniczenia w wypadku, gdy ustawa uzależnia prowadzenie postępowania albo dokonanie czynności od wniosku określonej osoby, instytucji lub organu albo od zezwolenia władzy,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Obowiązek dokonania czynności z urzędu nie stoi na przeszkodzie, by strona lub osoba bezpośrednio zainteresowana złożyła wniosek o jej dokonanie (art. 9 § 2 k.p.k.), wniosek taki stanowi dla organu impuls do podjęcia czynności.</a:t>
            </a:r>
          </a:p>
        </p:txBody>
      </p:sp>
    </p:spTree>
    <p:extLst>
      <p:ext uri="{BB962C8B-B14F-4D97-AF65-F5344CB8AC3E}">
        <p14:creationId xmlns:p14="http://schemas.microsoft.com/office/powerpoint/2010/main" val="1299419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71F404-76DA-413F-92B3-4D4884BB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legalizmu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97AE8F-823B-43BC-BF55-D9D40F6A1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10 § 1 i 2 k.p.k.,</a:t>
            </a:r>
          </a:p>
          <a:p>
            <a:r>
              <a:rPr lang="pl-PL" dirty="0"/>
              <a:t>Art. 7 Konstytucji RP,</a:t>
            </a:r>
          </a:p>
          <a:p>
            <a:r>
              <a:rPr lang="pl-PL" dirty="0"/>
              <a:t>Ustanawia obowiązek ścigania i wnoszenia oskarżenia do sądu w przypadku przestępstw publicznoskargowych,</a:t>
            </a:r>
          </a:p>
          <a:p>
            <a:r>
              <a:rPr lang="pl-PL" dirty="0"/>
              <a:t>Organ powołany do ścigania ma bezwzględny obowiązek wszczęcia i kontynuowania ścigania przestępstwa, jeżeli jego ściganie jest prawnie dopuszczalne i faktycznie zasadne,</a:t>
            </a:r>
          </a:p>
          <a:p>
            <a:r>
              <a:rPr lang="pl-PL" dirty="0"/>
              <a:t>Celem zapewnienie równości wobec prawa, każdy ma być traktowany na tych samych zasadach.</a:t>
            </a:r>
          </a:p>
        </p:txBody>
      </p:sp>
    </p:spTree>
    <p:extLst>
      <p:ext uri="{BB962C8B-B14F-4D97-AF65-F5344CB8AC3E}">
        <p14:creationId xmlns:p14="http://schemas.microsoft.com/office/powerpoint/2010/main" val="2172137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4FBB16-691F-4749-B216-D4327B53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oportunizmu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F26688-9A17-4D24-A5FE-096542BF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54"/>
            <a:ext cx="10515600" cy="4809392"/>
          </a:xfrm>
        </p:spPr>
        <p:txBody>
          <a:bodyPr>
            <a:normAutofit/>
          </a:bodyPr>
          <a:lstStyle/>
          <a:p>
            <a:r>
              <a:rPr lang="pl-PL" dirty="0"/>
              <a:t>Zasada przeciwstawna do zasady legalizmu; pozwala organom dokonywać oceny celowości ścigania i uzależnienia od niej wszczęcia lub prowadzenia postępowania karnego,</a:t>
            </a:r>
          </a:p>
          <a:p>
            <a:r>
              <a:rPr lang="pl-PL" dirty="0"/>
              <a:t>Celem zasady jest nieangażowanie organów ścigania i wymiaru sprawiedliwości wówczas, gdy jest to nieproporcjonalne do wagi czynu lub ekonomicznie nieopłacalne,</a:t>
            </a:r>
          </a:p>
          <a:p>
            <a:r>
              <a:rPr lang="pl-PL" dirty="0"/>
              <a:t>W polskim procesie karnym słabo zakorzeniona – zamiast oceny celowości ścigania dokonuje się selekcji na płaszczyźnie materialnoprawnej – społeczna szkodliwość czynu*,</a:t>
            </a:r>
          </a:p>
          <a:p>
            <a:r>
              <a:rPr lang="pl-PL" dirty="0"/>
              <a:t>Jednym z nielicznych przejawów jest art. 11 k.p.k. wprowadzający instytucję tzw. umorzenia absorpcyjnego.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01363D7-DDDC-4499-9FFB-040987B359C2}"/>
              </a:ext>
            </a:extLst>
          </p:cNvPr>
          <p:cNvSpPr txBox="1"/>
          <p:nvPr/>
        </p:nvSpPr>
        <p:spPr>
          <a:xfrm>
            <a:off x="838200" y="6233746"/>
            <a:ext cx="1072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* zob. K. Oleksy, </a:t>
            </a:r>
            <a:r>
              <a:rPr lang="pl-PL" sz="1600" i="1" dirty="0"/>
              <a:t>Materialna treść przestępstwa a oportunizm procesowy</a:t>
            </a:r>
            <a:r>
              <a:rPr lang="pl-PL" sz="1600" dirty="0"/>
              <a:t>, Internetowy Przegląd Prawniczy TBSP UJ 2015, nr 2.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75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prawa – wprowadzenie (II)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122" y="1600377"/>
            <a:ext cx="10687756" cy="4868156"/>
          </a:xfrm>
        </p:spPr>
        <p:txBody>
          <a:bodyPr>
            <a:normAutofit/>
          </a:bodyPr>
          <a:lstStyle/>
          <a:p>
            <a:r>
              <a:rPr lang="pl-PL" dirty="0"/>
              <a:t>Zasady prawa mają silne uzasadnienie aksjologiczne, ukształtowały się w toku historycznych przemian procesu karnego inspirowanych dążeniami wolnościowymi,</a:t>
            </a:r>
          </a:p>
          <a:p>
            <a:r>
              <a:rPr lang="pl-PL" dirty="0"/>
              <a:t>Wzrost znaczenia zasad prawa w II. połowie XX wieku związany z poszukiwaniem alternatywy dla pozytywizmu prawniczego,</a:t>
            </a:r>
          </a:p>
          <a:p>
            <a:r>
              <a:rPr lang="pl-PL" dirty="0"/>
              <a:t>Pozwalają określić model danego systemu np. model procesu karnego,</a:t>
            </a:r>
          </a:p>
          <a:p>
            <a:r>
              <a:rPr lang="pl-PL" dirty="0"/>
              <a:t>Zasada prawa </a:t>
            </a:r>
            <a:r>
              <a:rPr lang="pl-PL" b="1" dirty="0"/>
              <a:t>w ujęciu opisowym</a:t>
            </a:r>
            <a:r>
              <a:rPr lang="pl-PL" dirty="0"/>
              <a:t>: wzorzec ukształtowania danej instytucji prawnej,</a:t>
            </a:r>
          </a:p>
          <a:p>
            <a:r>
              <a:rPr lang="pl-PL" dirty="0"/>
              <a:t>Zasada prawa </a:t>
            </a:r>
            <a:r>
              <a:rPr lang="pl-PL" b="1" dirty="0"/>
              <a:t>w ujęciu </a:t>
            </a:r>
            <a:r>
              <a:rPr lang="pl-PL" b="1" dirty="0" err="1"/>
              <a:t>dyrektywalnym</a:t>
            </a:r>
            <a:r>
              <a:rPr lang="pl-PL" dirty="0"/>
              <a:t>: wypowiedź językowa uznana za szczególnie doniosłą i wskazująca wzorce </a:t>
            </a:r>
            <a:r>
              <a:rPr lang="pl-PL" dirty="0" err="1"/>
              <a:t>powinnych</a:t>
            </a:r>
            <a:r>
              <a:rPr lang="pl-PL" dirty="0"/>
              <a:t> </a:t>
            </a:r>
            <a:r>
              <a:rPr lang="pl-PL" dirty="0" err="1"/>
              <a:t>zachowań</a:t>
            </a:r>
            <a:r>
              <a:rPr lang="pl-PL" dirty="0"/>
              <a:t> lub stanów rzeczy.</a:t>
            </a:r>
          </a:p>
        </p:txBody>
      </p:sp>
    </p:spTree>
    <p:extLst>
      <p:ext uri="{BB962C8B-B14F-4D97-AF65-F5344CB8AC3E}">
        <p14:creationId xmlns:p14="http://schemas.microsoft.com/office/powerpoint/2010/main" val="922028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domniemania niewinności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315222" cy="49784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Zgodnie z tą zasadą nikt nie może być uznany za winnego, dopóki jego wina nie zostanie stwierdzona prawomocnym wyrokiem sądu.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Prawnie zdefiniowana – art. 5 § 2 k.p.k.,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Wyrażona w art. 42 ust. 3 Konstytucji RP i art. 6 ust. 2 </a:t>
            </a:r>
            <a:r>
              <a:rPr lang="pl-PL" dirty="0" err="1"/>
              <a:t>EKPCz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Prawomocny wyrok skazujący lub warunkowo umarzający postępowanie karne jedynym sposobem obalenia domniemania,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Zasada-reguła,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Ciężar dowodu spoczywa na oskarżycielu, oskarżony nie ma obowiązku dowodzenia swojej niewinności,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Zasada wiążąca przede wszystkim organy procesu i pozostałe organy państwa, ale dotyczy także środków masowego przekazu (tzw. aspekt pozaprocesowy – zob. art. 13 ust. 2 ustawy – Prawo prasowe),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Domniemanie niewinności a środki zapobiegawcze.</a:t>
            </a:r>
          </a:p>
        </p:txBody>
      </p:sp>
    </p:spTree>
    <p:extLst>
      <p:ext uri="{BB962C8B-B14F-4D97-AF65-F5344CB8AC3E}">
        <p14:creationId xmlns:p14="http://schemas.microsoft.com/office/powerpoint/2010/main" val="3715419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nalezione obrazy dla zapytania strzałki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0302" y="1976261"/>
            <a:ext cx="52387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50469"/>
            <a:ext cx="10515600" cy="1325563"/>
          </a:xfrm>
        </p:spPr>
        <p:txBody>
          <a:bodyPr/>
          <a:lstStyle/>
          <a:p>
            <a:r>
              <a:rPr lang="pl-PL" dirty="0"/>
              <a:t>Zasada </a:t>
            </a:r>
            <a:r>
              <a:rPr lang="pl-PL" i="1" dirty="0"/>
              <a:t>in dubio pro </a:t>
            </a:r>
            <a:r>
              <a:rPr lang="pl-PL" i="1" dirty="0" err="1"/>
              <a:t>reo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Zasada ta nakazuje rozstrzygać nie dające się usunąć wątpliwości na korzyść oskarżonego.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Konsekwencja zasady domniemania niewinności,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Prawnie zdefiniowana – art. 5 § 2 k.p.k.,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Niewyrażona w Konstytucji RP,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Dotyczy zarówno wątpliwości natury faktycznej, jak i natury prawnej*,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Zasada-reguła,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 okresie od 1.7.2015 r. do 15.4.2016 r. „wątpliwości, których nie usunięto”, obecnie „nie dające się usunąć”.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25689" y="6096000"/>
            <a:ext cx="1072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* zob. A. Jezusek, </a:t>
            </a:r>
            <a:r>
              <a:rPr lang="pl-PL" sz="1600" i="1" dirty="0"/>
              <a:t>Zastosowanie reguły in dubio pro </a:t>
            </a:r>
            <a:r>
              <a:rPr lang="pl-PL" sz="1600" i="1" dirty="0" err="1"/>
              <a:t>reo</a:t>
            </a:r>
            <a:r>
              <a:rPr lang="pl-PL" sz="1600" i="1" dirty="0"/>
              <a:t> przy rozstrzyganiu zagadnień prawnych</a:t>
            </a:r>
            <a:r>
              <a:rPr lang="pl-PL" sz="1600" dirty="0"/>
              <a:t>, PiP 2012, z. 6.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1883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444804"/>
            <a:ext cx="10515600" cy="1813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Korzystałem z:</a:t>
            </a:r>
          </a:p>
          <a:p>
            <a:pPr marL="514350" indent="-514350">
              <a:buAutoNum type="arabicPeriod"/>
            </a:pPr>
            <a:r>
              <a:rPr lang="pl-PL" sz="2000" dirty="0"/>
              <a:t>J. Skorupka (red.), </a:t>
            </a:r>
            <a:r>
              <a:rPr lang="pl-PL" sz="2000" i="1" dirty="0"/>
              <a:t>Proces karny</a:t>
            </a:r>
            <a:r>
              <a:rPr lang="pl-PL" sz="2000" dirty="0"/>
              <a:t>, wyd. 4, Warszawa 2022,</a:t>
            </a:r>
          </a:p>
          <a:p>
            <a:pPr marL="514350" indent="-514350">
              <a:buAutoNum type="arabicPeriod"/>
            </a:pPr>
            <a:r>
              <a:rPr lang="pl-PL" sz="2000" dirty="0"/>
              <a:t>S. Waltoś, P. Hofmański, </a:t>
            </a:r>
            <a:r>
              <a:rPr lang="pl-PL" sz="2000" i="1" dirty="0"/>
              <a:t>Proces karny. Zarys systemu</a:t>
            </a:r>
            <a:r>
              <a:rPr lang="pl-PL" sz="2000" dirty="0"/>
              <a:t>, wyd. 12, Warszawa 2016,</a:t>
            </a:r>
          </a:p>
          <a:p>
            <a:pPr marL="514350" indent="-514350">
              <a:buAutoNum type="arabicPeriod"/>
            </a:pPr>
            <a:r>
              <a:rPr lang="pl-PL" sz="2000" dirty="0"/>
              <a:t>P. Wiliński (red.), Polski proces karny, Warszawa 2020.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38200" y="5258250"/>
            <a:ext cx="10515600" cy="1060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/>
              <a:t>Dla zainteresowanych: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dirty="0"/>
              <a:t>M. Żbikowska, </a:t>
            </a:r>
            <a:r>
              <a:rPr lang="pl-PL" sz="2000" i="1" dirty="0"/>
              <a:t>Rola zasad procesu karnego we </a:t>
            </a:r>
            <a:r>
              <a:rPr lang="pl-PL" sz="2000" i="1" dirty="0" err="1"/>
              <a:t>wnioskowaniach</a:t>
            </a:r>
            <a:r>
              <a:rPr lang="pl-PL" sz="2000" i="1" dirty="0"/>
              <a:t> prawniczych</a:t>
            </a:r>
            <a:r>
              <a:rPr lang="pl-PL" sz="2000" dirty="0"/>
              <a:t>, </a:t>
            </a:r>
            <a:r>
              <a:rPr lang="pl-PL" sz="2000" dirty="0" err="1"/>
              <a:t>PiP</a:t>
            </a:r>
            <a:r>
              <a:rPr lang="pl-PL" sz="2000" dirty="0"/>
              <a:t> 2019, z. 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2096993"/>
              </p:ext>
            </p:extLst>
          </p:nvPr>
        </p:nvGraphicFramePr>
        <p:xfrm>
          <a:off x="3225800" y="9002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90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nalezione obrazy dla zapytania strzałki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410302" y="1976261"/>
            <a:ext cx="52387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zasad w systemie prawnym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9678"/>
            <a:ext cx="10382955" cy="442789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pl-PL" dirty="0"/>
              <a:t>Wyznaczają kierunek </a:t>
            </a:r>
            <a:r>
              <a:rPr lang="pl-PL" b="1" dirty="0"/>
              <a:t>tworzenia </a:t>
            </a:r>
            <a:r>
              <a:rPr lang="pl-PL" dirty="0"/>
              <a:t>prawa wskazując, jakie stany rzeczy prawodawca powinien osiągać przez tworzenie prawa oraz jakich wartości w procesie prawodawczym nie powinien naruszać, a także wskazując pewne sposoby ukształtowania określonych instytucji prawnych,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/>
              <a:t>Ukierunkowują proces </a:t>
            </a:r>
            <a:r>
              <a:rPr lang="pl-PL" b="1" dirty="0"/>
              <a:t>interpretacji</a:t>
            </a:r>
            <a:r>
              <a:rPr lang="pl-PL" dirty="0"/>
              <a:t> przepisów prawa*,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/>
              <a:t>Wskazują kierunki </a:t>
            </a:r>
            <a:r>
              <a:rPr lang="pl-PL" b="1" dirty="0"/>
              <a:t>stosowania</a:t>
            </a:r>
            <a:r>
              <a:rPr lang="pl-PL" dirty="0"/>
              <a:t> prawa, a zwłaszcza sposoby czynienia użytku z tzw. luzów decyzyjnych,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/>
              <a:t>Ukierunkowują sposób </a:t>
            </a:r>
            <a:r>
              <a:rPr lang="pl-PL" b="1" dirty="0"/>
              <a:t>czynienia użytku </a:t>
            </a:r>
            <a:r>
              <a:rPr lang="pl-PL" dirty="0"/>
              <a:t>z różnych praw, przysługujących określonym podmiotom.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200" y="603249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* Więcej na ten temat: M. Zieliński, A. </a:t>
            </a:r>
            <a:r>
              <a:rPr lang="pl-PL" sz="1400" dirty="0" err="1"/>
              <a:t>Municzewski</a:t>
            </a:r>
            <a:r>
              <a:rPr lang="pl-PL" sz="1400" dirty="0"/>
              <a:t>, </a:t>
            </a:r>
            <a:r>
              <a:rPr lang="pl-PL" sz="1400" i="1" dirty="0"/>
              <a:t>Interpretacyjna rola zasad prawa</a:t>
            </a:r>
            <a:r>
              <a:rPr lang="pl-PL" sz="1400" dirty="0"/>
              <a:t>, (w:) J. Czapska, A. </a:t>
            </a:r>
            <a:r>
              <a:rPr lang="pl-PL" sz="1400" dirty="0" err="1"/>
              <a:t>Gaberle</a:t>
            </a:r>
            <a:r>
              <a:rPr lang="pl-PL" sz="1400" dirty="0"/>
              <a:t>, A. Światłowski, A. Zoll (red.), </a:t>
            </a:r>
            <a:r>
              <a:rPr lang="pl-PL" sz="1400" i="1" dirty="0"/>
              <a:t>Zasady procesu karnego wobec wyzwań współczesności. Księga ku czci Profesora Stanisława Waltosia</a:t>
            </a:r>
            <a:r>
              <a:rPr lang="pl-PL" sz="1400" dirty="0"/>
              <a:t>, Warszawa 2000.</a:t>
            </a:r>
          </a:p>
        </p:txBody>
      </p:sp>
    </p:spTree>
    <p:extLst>
      <p:ext uri="{BB962C8B-B14F-4D97-AF65-F5344CB8AC3E}">
        <p14:creationId xmlns:p14="http://schemas.microsoft.com/office/powerpoint/2010/main" val="94707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90903"/>
            <a:ext cx="10515600" cy="1325563"/>
          </a:xfrm>
        </p:spPr>
        <p:txBody>
          <a:bodyPr/>
          <a:lstStyle/>
          <a:p>
            <a:r>
              <a:rPr lang="pl-PL" dirty="0"/>
              <a:t>Kryteria wyodrębnienia naczelnych zasad procesowych w ujęciu S. Waltosia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7529703"/>
              </p:ext>
            </p:extLst>
          </p:nvPr>
        </p:nvGraphicFramePr>
        <p:xfrm>
          <a:off x="1298223" y="2235201"/>
          <a:ext cx="6897511" cy="407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Nawias klamrowy zamykający 8"/>
          <p:cNvSpPr/>
          <p:nvPr/>
        </p:nvSpPr>
        <p:spPr>
          <a:xfrm>
            <a:off x="8195734" y="2235201"/>
            <a:ext cx="677333" cy="4075288"/>
          </a:xfrm>
          <a:prstGeom prst="rightBrace">
            <a:avLst>
              <a:gd name="adj1" fmla="val 43333"/>
              <a:gd name="adj2" fmla="val 5027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9084733" y="3672680"/>
            <a:ext cx="226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wszystkie elementy muszą wystąpić łącznie</a:t>
            </a:r>
          </a:p>
        </p:txBody>
      </p:sp>
    </p:spTree>
    <p:extLst>
      <p:ext uri="{BB962C8B-B14F-4D97-AF65-F5344CB8AC3E}">
        <p14:creationId xmlns:p14="http://schemas.microsoft.com/office/powerpoint/2010/main" val="10135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41502"/>
            <a:ext cx="10515600" cy="1325563"/>
          </a:xfrm>
        </p:spPr>
        <p:txBody>
          <a:bodyPr/>
          <a:lstStyle/>
          <a:p>
            <a:r>
              <a:rPr lang="pl-PL" dirty="0"/>
              <a:t>Definicja naczelnych zasad procesu karnego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003024"/>
              </p:ext>
            </p:extLst>
          </p:nvPr>
        </p:nvGraphicFramePr>
        <p:xfrm>
          <a:off x="838200" y="182950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72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93465316"/>
              </p:ext>
            </p:extLst>
          </p:nvPr>
        </p:nvGraphicFramePr>
        <p:xfrm>
          <a:off x="948266" y="753533"/>
          <a:ext cx="102503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49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Ujęcie abstrakcyjne i konkretne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838200" y="1543931"/>
            <a:ext cx="4914944" cy="4743979"/>
            <a:chOff x="3783" y="1105323"/>
            <a:chExt cx="4914944" cy="998802"/>
          </a:xfrm>
        </p:grpSpPr>
        <p:sp>
          <p:nvSpPr>
            <p:cNvPr id="7" name="Prostokąt: zaokrąglone rogi 6"/>
            <p:cNvSpPr/>
            <p:nvPr/>
          </p:nvSpPr>
          <p:spPr>
            <a:xfrm>
              <a:off x="3783" y="1105323"/>
              <a:ext cx="4914944" cy="998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: zaokrąglone rogi 4"/>
            <p:cNvSpPr txBox="1"/>
            <p:nvPr/>
          </p:nvSpPr>
          <p:spPr>
            <a:xfrm>
              <a:off x="33037" y="1134577"/>
              <a:ext cx="4856436" cy="940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800" kern="1200" dirty="0"/>
                <a:t>Zasadą w ujęciu abstrakcyjnym jest ogólna idea rozstrzygnięcia danej kwestii w procesie karnym bez związku z konkretnym systemem prawa. Mówimy np.: „zasada skargowości polega na tym, że postępowanie toczy się na skutek skargi określonego podmiotu”.  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6166000" y="1543932"/>
            <a:ext cx="4914944" cy="4743978"/>
            <a:chOff x="5331583" y="1105323"/>
            <a:chExt cx="4914944" cy="998802"/>
          </a:xfrm>
        </p:grpSpPr>
        <p:sp>
          <p:nvSpPr>
            <p:cNvPr id="5" name="Prostokąt: zaokrąglone rogi 4"/>
            <p:cNvSpPr/>
            <p:nvPr/>
          </p:nvSpPr>
          <p:spPr>
            <a:xfrm>
              <a:off x="5331583" y="1105323"/>
              <a:ext cx="4914944" cy="998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6"/>
            <p:cNvSpPr txBox="1"/>
            <p:nvPr/>
          </p:nvSpPr>
          <p:spPr>
            <a:xfrm>
              <a:off x="5360837" y="1134577"/>
              <a:ext cx="4856436" cy="940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Zasada w ujęciu konkretnym odnosi się do danego systemu prawnego. </a:t>
              </a:r>
              <a:r>
                <a:rPr lang="pl-PL" sz="2800" dirty="0"/>
                <a:t>Mówimy np.:        „w polskim procesie karnym postępowanie jurysdykcyjne opiera się na zasadzie skargowości”. W tym ujęciu zasady mogą mieć </a:t>
              </a:r>
              <a:r>
                <a:rPr lang="pl-PL" sz="2800" b="1" dirty="0"/>
                <a:t>wyjątki</a:t>
              </a:r>
              <a:r>
                <a:rPr lang="pl-PL" sz="2800" dirty="0"/>
                <a:t>, odwrotnie niż w ujęciu abstrakcyjnym.</a:t>
              </a:r>
              <a:endParaRPr lang="pl-PL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34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40947"/>
            <a:ext cx="10515600" cy="1325563"/>
          </a:xfrm>
        </p:spPr>
        <p:txBody>
          <a:bodyPr/>
          <a:lstStyle/>
          <a:p>
            <a:r>
              <a:rPr lang="pl-PL" dirty="0"/>
              <a:t>Przeciwstawność i kolizje zasad procesowych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26444"/>
            <a:ext cx="10515600" cy="5531556"/>
          </a:xfrm>
        </p:spPr>
        <p:txBody>
          <a:bodyPr>
            <a:normAutofit fontScale="92500"/>
          </a:bodyPr>
          <a:lstStyle/>
          <a:p>
            <a:r>
              <a:rPr lang="pl-PL" dirty="0"/>
              <a:t>Zasady występują niekiedy w postaci wariantowych rozwiązań, spośród których każde – w jakimś stopniu – jest w procesie realizowane,</a:t>
            </a:r>
          </a:p>
          <a:p>
            <a:r>
              <a:rPr lang="pl-PL" dirty="0"/>
              <a:t>Możliwe jest obowiązywanie zasady i jednocześnie występowania wyjątków od niej; zwłaszcza w kolejnych fazach procesu mogą dominować przeciwstawne zasady np. zasada kontradyktoryjności w postępowaniu sądowym i zasada inkwizycyjności w postępowaniu przygotowawczym,</a:t>
            </a:r>
          </a:p>
          <a:p>
            <a:r>
              <a:rPr lang="pl-PL" dirty="0"/>
              <a:t>Niektóre zasady nie mają jednak alternatywy np. trudno wyobrazić sobie zasadę domniemania winy czy zasadę opieszałości,</a:t>
            </a:r>
          </a:p>
          <a:p>
            <a:r>
              <a:rPr lang="pl-PL" dirty="0"/>
              <a:t>W przypadku kolizji norm jedna musi ustąpić drugiej (stosuje się reguły kolizyjne np. lex </a:t>
            </a:r>
            <a:r>
              <a:rPr lang="pl-PL" dirty="0" err="1"/>
              <a:t>specialis</a:t>
            </a:r>
            <a:r>
              <a:rPr lang="pl-PL" dirty="0"/>
              <a:t> derogat legi </a:t>
            </a:r>
            <a:r>
              <a:rPr lang="pl-PL" dirty="0" err="1"/>
              <a:t>generali</a:t>
            </a:r>
            <a:r>
              <a:rPr lang="pl-PL" dirty="0"/>
              <a:t>). Kolizja zasad pociąga za sobą konieczność zważenia racji, wyboru preferowanego rozwiązania,</a:t>
            </a:r>
          </a:p>
          <a:p>
            <a:r>
              <a:rPr lang="pl-PL" dirty="0"/>
              <a:t>W przypadku kolizji normy z zasadą, należy w drodze wykładni ustalić takie znaczenie normy, aby nie było sprzeczne z zasadą.</a:t>
            </a:r>
          </a:p>
        </p:txBody>
      </p:sp>
    </p:spTree>
    <p:extLst>
      <p:ext uri="{BB962C8B-B14F-4D97-AF65-F5344CB8AC3E}">
        <p14:creationId xmlns:p14="http://schemas.microsoft.com/office/powerpoint/2010/main" val="6247896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2845</Words>
  <Application>Microsoft Office PowerPoint</Application>
  <PresentationFormat>Panoramiczny</PresentationFormat>
  <Paragraphs>235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Felix Titling</vt:lpstr>
      <vt:lpstr>Wingdings</vt:lpstr>
      <vt:lpstr>Motyw pakietu Office</vt:lpstr>
      <vt:lpstr>Prezentacja programu PowerPoint</vt:lpstr>
      <vt:lpstr>Zasady prawa – wprowadzenie (I)</vt:lpstr>
      <vt:lpstr>Zasady prawa – wprowadzenie (II)</vt:lpstr>
      <vt:lpstr>Funkcje zasad w systemie prawnym</vt:lpstr>
      <vt:lpstr>Kryteria wyodrębnienia naczelnych zasad procesowych w ujęciu S. Waltosia</vt:lpstr>
      <vt:lpstr>Definicja naczelnych zasad procesu karnego</vt:lpstr>
      <vt:lpstr>Prezentacja programu PowerPoint</vt:lpstr>
      <vt:lpstr>Ujęcie abstrakcyjne i konkretne</vt:lpstr>
      <vt:lpstr>Przeciwstawność i kolizje zasad procesowych</vt:lpstr>
      <vt:lpstr>Koncepcja R. Dworkina i R. Alexy’ego</vt:lpstr>
      <vt:lpstr>Klasyfikacja naczelnych zasad procesowych</vt:lpstr>
      <vt:lpstr>Prezentacja programu PowerPoint</vt:lpstr>
      <vt:lpstr>Zasada prawdy materialnej (I)</vt:lpstr>
      <vt:lpstr>Zasada prawdy materialnej (II)</vt:lpstr>
      <vt:lpstr>Gwarancje realizacji zasady prawdy materialnej </vt:lpstr>
      <vt:lpstr>Ograniczenia zasady prawdy materialnej</vt:lpstr>
      <vt:lpstr>Zasada obiektywizmu</vt:lpstr>
      <vt:lpstr>Gwarancje realizacji zasady obiektywizmu</vt:lpstr>
      <vt:lpstr>Zasada swobodnej oceny dowodów (I)</vt:lpstr>
      <vt:lpstr>Zasada swobodnej oceny dowodów (II)</vt:lpstr>
      <vt:lpstr>Zasada bezpośredniości</vt:lpstr>
      <vt:lpstr>Odstępstwa od zasady bezpośredniości</vt:lpstr>
      <vt:lpstr>Zasada jawności</vt:lpstr>
      <vt:lpstr>Zasada skargowości (I)</vt:lpstr>
      <vt:lpstr>Rodzaje skarg</vt:lpstr>
      <vt:lpstr>Odstępstwa od zasady skargowości w postępowaniu sądowym</vt:lpstr>
      <vt:lpstr>Zasada ścigania (działania) z urzędu</vt:lpstr>
      <vt:lpstr>Zasada legalizmu</vt:lpstr>
      <vt:lpstr>Zasada oportunizmu</vt:lpstr>
      <vt:lpstr>Zasada domniemania niewinności</vt:lpstr>
      <vt:lpstr>Zasada in dubio pro reo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Kowalczyk</dc:creator>
  <cp:lastModifiedBy>Artur Kowalczyk</cp:lastModifiedBy>
  <cp:revision>79</cp:revision>
  <dcterms:created xsi:type="dcterms:W3CDTF">2016-10-25T18:41:30Z</dcterms:created>
  <dcterms:modified xsi:type="dcterms:W3CDTF">2022-10-08T14:55:59Z</dcterms:modified>
</cp:coreProperties>
</file>