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Arkusz1!$D$8:$F$8</c:f>
              <c:strCache>
                <c:ptCount val="1"/>
                <c:pt idx="0">
                  <c:v>stopa referencyjna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Arkusz1!$G$7:$W$7</c:f>
              <c:strCach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styczeń </c:v>
                </c:pt>
                <c:pt idx="16">
                  <c:v>lipiec</c:v>
                </c:pt>
              </c:strCache>
            </c:strRef>
          </c:cat>
          <c:val>
            <c:numRef>
              <c:f>Arkusz1!$G$8:$W$8</c:f>
              <c:numCache>
                <c:formatCode>General</c:formatCode>
                <c:ptCount val="17"/>
                <c:pt idx="0">
                  <c:v>24</c:v>
                </c:pt>
                <c:pt idx="1">
                  <c:v>13</c:v>
                </c:pt>
                <c:pt idx="2">
                  <c:v>17.5</c:v>
                </c:pt>
                <c:pt idx="3">
                  <c:v>18</c:v>
                </c:pt>
                <c:pt idx="4">
                  <c:v>10</c:v>
                </c:pt>
                <c:pt idx="5">
                  <c:v>6.5</c:v>
                </c:pt>
                <c:pt idx="6">
                  <c:v>5.75</c:v>
                </c:pt>
                <c:pt idx="7">
                  <c:v>6</c:v>
                </c:pt>
                <c:pt idx="8">
                  <c:v>4.25</c:v>
                </c:pt>
                <c:pt idx="9">
                  <c:v>4.25</c:v>
                </c:pt>
                <c:pt idx="10">
                  <c:v>5.25</c:v>
                </c:pt>
                <c:pt idx="11">
                  <c:v>4.25</c:v>
                </c:pt>
                <c:pt idx="12">
                  <c:v>3.5</c:v>
                </c:pt>
                <c:pt idx="13">
                  <c:v>3.75</c:v>
                </c:pt>
                <c:pt idx="14">
                  <c:v>4.75</c:v>
                </c:pt>
                <c:pt idx="15">
                  <c:v>4</c:v>
                </c:pt>
                <c:pt idx="16">
                  <c:v>2.5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Arkusz1!$D$9:$F$9</c:f>
              <c:strCache>
                <c:ptCount val="1"/>
                <c:pt idx="0">
                  <c:v>stopa lombardowa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Arkusz1!$G$7:$W$7</c:f>
              <c:strCach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styczeń </c:v>
                </c:pt>
                <c:pt idx="16">
                  <c:v>lipiec</c:v>
                </c:pt>
              </c:strCache>
            </c:strRef>
          </c:cat>
          <c:val>
            <c:numRef>
              <c:f>Arkusz1!$G$9:$W$9</c:f>
              <c:numCache>
                <c:formatCode>General</c:formatCode>
                <c:ptCount val="17"/>
                <c:pt idx="0">
                  <c:v>27</c:v>
                </c:pt>
                <c:pt idx="1">
                  <c:v>17</c:v>
                </c:pt>
                <c:pt idx="2">
                  <c:v>21.5</c:v>
                </c:pt>
                <c:pt idx="3">
                  <c:v>22</c:v>
                </c:pt>
                <c:pt idx="4">
                  <c:v>13.5</c:v>
                </c:pt>
                <c:pt idx="5">
                  <c:v>8.5</c:v>
                </c:pt>
                <c:pt idx="6">
                  <c:v>7.25</c:v>
                </c:pt>
                <c:pt idx="7">
                  <c:v>7.5</c:v>
                </c:pt>
                <c:pt idx="8">
                  <c:v>5.75</c:v>
                </c:pt>
                <c:pt idx="9">
                  <c:v>5.75</c:v>
                </c:pt>
                <c:pt idx="10">
                  <c:v>6.75</c:v>
                </c:pt>
                <c:pt idx="11">
                  <c:v>5.75</c:v>
                </c:pt>
                <c:pt idx="12">
                  <c:v>5</c:v>
                </c:pt>
                <c:pt idx="13">
                  <c:v>5.25</c:v>
                </c:pt>
                <c:pt idx="14">
                  <c:v>6.25</c:v>
                </c:pt>
                <c:pt idx="15">
                  <c:v>5.5</c:v>
                </c:pt>
                <c:pt idx="16">
                  <c:v>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Arkusz1!$D$10:$F$10</c:f>
              <c:strCache>
                <c:ptCount val="1"/>
                <c:pt idx="0">
                  <c:v>redyskonto weksli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Arkusz1!$G$7:$W$7</c:f>
              <c:strCach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styczeń </c:v>
                </c:pt>
                <c:pt idx="16">
                  <c:v>lipiec</c:v>
                </c:pt>
              </c:strCache>
            </c:strRef>
          </c:cat>
          <c:val>
            <c:numRef>
              <c:f>Arkusz1!$G$10:$W$10</c:f>
              <c:numCache>
                <c:formatCode>General</c:formatCode>
                <c:ptCount val="17"/>
                <c:pt idx="0">
                  <c:v>24.5</c:v>
                </c:pt>
                <c:pt idx="1">
                  <c:v>15.5</c:v>
                </c:pt>
                <c:pt idx="2">
                  <c:v>20</c:v>
                </c:pt>
                <c:pt idx="3">
                  <c:v>20.5</c:v>
                </c:pt>
                <c:pt idx="4">
                  <c:v>12</c:v>
                </c:pt>
                <c:pt idx="5">
                  <c:v>7.25</c:v>
                </c:pt>
                <c:pt idx="6">
                  <c:v>6.25</c:v>
                </c:pt>
                <c:pt idx="7">
                  <c:v>6.5</c:v>
                </c:pt>
                <c:pt idx="8">
                  <c:v>4.5</c:v>
                </c:pt>
                <c:pt idx="9">
                  <c:v>4.5</c:v>
                </c:pt>
                <c:pt idx="10">
                  <c:v>5.5</c:v>
                </c:pt>
                <c:pt idx="11">
                  <c:v>4.5</c:v>
                </c:pt>
                <c:pt idx="12">
                  <c:v>3.75</c:v>
                </c:pt>
                <c:pt idx="13">
                  <c:v>4</c:v>
                </c:pt>
                <c:pt idx="14">
                  <c:v>5</c:v>
                </c:pt>
                <c:pt idx="15">
                  <c:v>4.25</c:v>
                </c:pt>
                <c:pt idx="16">
                  <c:v>2.75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Arkusz1!$D$11:$F$11</c:f>
              <c:strCache>
                <c:ptCount val="1"/>
                <c:pt idx="0">
                  <c:v>depozytowa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Arkusz1!$G$7:$W$7</c:f>
              <c:strCach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styczeń </c:v>
                </c:pt>
                <c:pt idx="16">
                  <c:v>lipiec</c:v>
                </c:pt>
              </c:strCache>
            </c:strRef>
          </c:cat>
          <c:val>
            <c:numRef>
              <c:f>Arkusz1!$G$11:$W$11</c:f>
              <c:numCache>
                <c:formatCode>General</c:formatCode>
                <c:ptCount val="17"/>
                <c:pt idx="4">
                  <c:v>6.5</c:v>
                </c:pt>
                <c:pt idx="5">
                  <c:v>4.5</c:v>
                </c:pt>
                <c:pt idx="6">
                  <c:v>4.5</c:v>
                </c:pt>
                <c:pt idx="7">
                  <c:v>4.5</c:v>
                </c:pt>
                <c:pt idx="8">
                  <c:v>2.75</c:v>
                </c:pt>
                <c:pt idx="9">
                  <c:v>2.75</c:v>
                </c:pt>
                <c:pt idx="10">
                  <c:v>3.75</c:v>
                </c:pt>
                <c:pt idx="11">
                  <c:v>2.75</c:v>
                </c:pt>
                <c:pt idx="12">
                  <c:v>2</c:v>
                </c:pt>
                <c:pt idx="13">
                  <c:v>2.25</c:v>
                </c:pt>
                <c:pt idx="14">
                  <c:v>3.25</c:v>
                </c:pt>
                <c:pt idx="15">
                  <c:v>2.5</c:v>
                </c:pt>
                <c:pt idx="16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205760"/>
        <c:axId val="85207296"/>
      </c:lineChart>
      <c:catAx>
        <c:axId val="85205760"/>
        <c:scaling>
          <c:orientation val="minMax"/>
        </c:scaling>
        <c:delete val="0"/>
        <c:axPos val="b"/>
        <c:majorTickMark val="none"/>
        <c:minorTickMark val="none"/>
        <c:tickLblPos val="nextTo"/>
        <c:crossAx val="85207296"/>
        <c:crosses val="autoZero"/>
        <c:auto val="1"/>
        <c:lblAlgn val="ctr"/>
        <c:lblOffset val="100"/>
        <c:noMultiLvlLbl val="0"/>
      </c:catAx>
      <c:valAx>
        <c:axId val="85207296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852057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solidFill>
      <a:srgbClr val="FFFFFF"/>
    </a:solidFill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5B54AAD9-6B6F-4FC8-866C-F6A7A16F2260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9D0CF096-1924-45CC-8445-686592604EFE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Urszula Banaszczak - Soroka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Narodowy Bank Polski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245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Bank Polski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( 1828 – 1886)</a:t>
            </a:r>
          </a:p>
          <a:p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Polska Krajowa Kasa Pożyczkowa  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(1918 – 1924 tymczasowo pełniła rolę banku emisyjnego)</a:t>
            </a:r>
          </a:p>
          <a:p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Bank Polski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(1924 – 1945)</a:t>
            </a:r>
          </a:p>
          <a:p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Narodowy Bank Polski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(od 1945 – 1989 bank depozytowo – kredytowy a od 1989 bank centralny)</a:t>
            </a:r>
          </a:p>
          <a:p>
            <a:pPr marL="342900" indent="-342900">
              <a:buAutoNum type="arabicPeriod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Historia banku centralnego w Polsce</a:t>
            </a:r>
            <a:br>
              <a:rPr lang="pl-PL" dirty="0" smtClean="0"/>
            </a:br>
            <a:r>
              <a:rPr lang="pl-PL" sz="2200" dirty="0" smtClean="0"/>
              <a:t>C. Leszczyńska, Zarys historii polskiej bankowości centralnej , NBP, Warszawa 2010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01620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„Centralnym bankiem państwa jest Narodowy Bank Polski. Przysługuje mu wyłączne prawo emisji pieniądza oraz ustalania i realizowania polityki pieniężnej. NBP odpowiada za wartość polskiego pieniądz”</a:t>
            </a:r>
          </a:p>
          <a:p>
            <a:r>
              <a:rPr lang="pl-PL" dirty="0" smtClean="0"/>
              <a:t>(art. 227 Konstytucji RP)   </a:t>
            </a:r>
          </a:p>
          <a:p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„Podstawowym celem działalności NBP jest utrzymanie stabilnego poziomu cen, przy jednoczesnym wspieraniu polityk gospodarczej rządu o ile nie ogranicza to podstawowego celu NBP”</a:t>
            </a:r>
          </a:p>
          <a:p>
            <a:r>
              <a:rPr lang="pl-PL" dirty="0" smtClean="0"/>
              <a:t>(art. 3 ustawy o NBP)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Rola NBP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30924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Organizowanie rozliczeń pieniężnych</a:t>
            </a: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Prowadzenie gospodarki rezerwami dewizowymi</a:t>
            </a: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Prowadzenie działalności dewizowej w granicach ustalonych ustawami</a:t>
            </a: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Prowadzenie bankowej obsługi budżetu</a:t>
            </a:r>
          </a:p>
          <a:p>
            <a:r>
              <a:rPr lang="pl-PL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Regulowanie płynności banków oraz ich refinansowanie</a:t>
            </a:r>
          </a:p>
          <a:p>
            <a:r>
              <a:rPr lang="pl-PL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Kształtowanie warunków niezbędnych dla rozwoju systemu bankowego</a:t>
            </a: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Działanie na rzecz stabilności krajowego systemu finansowego w ramach Komitetu Stabilności Finansowej  </a:t>
            </a: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Opracowywanie statystyki pieniężnej i bankowej, bilansu płatniczego oraz międzynarodowej pozycji inwestycyjnej</a:t>
            </a: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Wykonywanie innych zadań określonych ustawami </a:t>
            </a:r>
          </a:p>
          <a:p>
            <a:r>
              <a:rPr lang="pl-PL" dirty="0" smtClean="0"/>
              <a:t>(art. 3 ust. 2 ustawy o NBP)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Podstawowe zadania NBP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131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3200" dirty="0" smtClean="0"/>
              <a:t>Bezpośrednie</a:t>
            </a:r>
          </a:p>
          <a:p>
            <a:r>
              <a:rPr lang="pl-PL" sz="3200" dirty="0" smtClean="0"/>
              <a:t>Pośrednie </a:t>
            </a:r>
            <a:r>
              <a:rPr lang="pl-PL" sz="2000" dirty="0" smtClean="0"/>
              <a:t>(rezerwy obowiązkowe, operacje  depozytowo – kredytowa, polityka otwartego rynku) </a:t>
            </a:r>
          </a:p>
          <a:p>
            <a:r>
              <a:rPr lang="pl-PL" sz="3200" dirty="0" smtClean="0"/>
              <a:t>Perswazyjne</a:t>
            </a:r>
          </a:p>
          <a:p>
            <a:r>
              <a:rPr lang="pl-PL" sz="3200" dirty="0" smtClean="0"/>
              <a:t>Inne</a:t>
            </a:r>
            <a:endParaRPr lang="pl-PL" sz="3200" dirty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Instrumenty polityki pieniężnej </a:t>
            </a:r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6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Stopy NBP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02947730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930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128</TotalTime>
  <Words>229</Words>
  <Application>Microsoft Office PowerPoint</Application>
  <PresentationFormat>Pokaz na ekranie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Mylar</vt:lpstr>
      <vt:lpstr>Narodowy Bank Polski </vt:lpstr>
      <vt:lpstr>Historia banku centralnego w Polsce C. Leszczyńska, Zarys historii polskiej bankowości centralnej , NBP, Warszawa 2010</vt:lpstr>
      <vt:lpstr>Rola NBP</vt:lpstr>
      <vt:lpstr>Podstawowe zadania NBP</vt:lpstr>
      <vt:lpstr>Instrumenty polityki pieniężnej </vt:lpstr>
      <vt:lpstr>Stopy NBP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Narodowy Bank Polski</dc:title>
  <dc:creator>Józef</dc:creator>
  <cp:lastModifiedBy>Józef</cp:lastModifiedBy>
  <cp:revision>9</cp:revision>
  <dcterms:created xsi:type="dcterms:W3CDTF">2013-10-14T07:22:46Z</dcterms:created>
  <dcterms:modified xsi:type="dcterms:W3CDTF">2013-10-15T10:09:05Z</dcterms:modified>
</cp:coreProperties>
</file>