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0" r:id="rId4"/>
    <p:sldId id="258" r:id="rId5"/>
    <p:sldId id="265" r:id="rId6"/>
    <p:sldId id="261" r:id="rId7"/>
    <p:sldId id="262" r:id="rId8"/>
    <p:sldId id="263" r:id="rId9"/>
    <p:sldId id="266" r:id="rId10"/>
    <p:sldId id="271" r:id="rId11"/>
    <p:sldId id="268" r:id="rId12"/>
    <p:sldId id="269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60"/>
  </p:normalViewPr>
  <p:slideViewPr>
    <p:cSldViewPr>
      <p:cViewPr>
        <p:scale>
          <a:sx n="66" d="100"/>
          <a:sy n="66" d="100"/>
        </p:scale>
        <p:origin x="-1440" y="-156"/>
      </p:cViewPr>
      <p:guideLst>
        <p:guide orient="horz" pos="2160"/>
        <p:guide pos="2880"/>
      </p:guideLst>
    </p:cSldViewPr>
  </p:slideViewPr>
  <p:notesTextViewPr>
    <p:cViewPr>
      <p:scale>
        <a:sx n="33" d="100"/>
        <a:sy n="33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861B50C-6C72-48B7-9F9C-950FE3EA5CD2}" type="datetimeFigureOut">
              <a:rPr lang="pl-PL"/>
              <a:pPr>
                <a:defRPr/>
              </a:pPr>
              <a:t>2015-02-26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EA20C4F-F4DE-4E53-A32D-261AD932DE6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0917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E0CAC-037D-418B-BA64-49E7BA647A80}" type="datetimeFigureOut">
              <a:rPr lang="pl-PL"/>
              <a:pPr>
                <a:defRPr/>
              </a:pPr>
              <a:t>2015-02-26</a:t>
            </a:fld>
            <a:endParaRPr lang="pl-PL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99F4D-AA5E-465A-8272-8F2001BB03D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CE06B-B29C-4565-BAB8-F5FA49373A7F}" type="datetimeFigureOut">
              <a:rPr lang="pl-PL"/>
              <a:pPr>
                <a:defRPr/>
              </a:pPr>
              <a:t>2015-02-26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E99EB-5263-40D9-B750-030B3AC237F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7D2C8-2695-4995-A68C-55BFF658BBFC}" type="datetimeFigureOut">
              <a:rPr lang="pl-PL"/>
              <a:pPr>
                <a:defRPr/>
              </a:pPr>
              <a:t>2015-02-26</a:t>
            </a:fld>
            <a:endParaRPr lang="pl-PL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BE707-E968-4E8A-934D-AE68C409212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C1C8F-2B64-4C8E-AE6A-FD6A53AB7879}" type="datetimeFigureOut">
              <a:rPr lang="pl-PL"/>
              <a:pPr>
                <a:defRPr/>
              </a:pPr>
              <a:t>2015-02-26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477AF-2908-4555-8F65-6B380A4DBDE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9BD71-F838-488F-A5D8-36C06E54320B}" type="datetimeFigureOut">
              <a:rPr lang="pl-PL"/>
              <a:pPr>
                <a:defRPr/>
              </a:pPr>
              <a:t>2015-02-26</a:t>
            </a:fld>
            <a:endParaRPr lang="pl-PL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07FD6-0BAB-4E17-B3E9-184377D0992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7CD8-4763-4D83-97D0-3695C38F731C}" type="datetimeFigureOut">
              <a:rPr lang="pl-PL"/>
              <a:pPr>
                <a:defRPr/>
              </a:pPr>
              <a:t>2015-02-26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22A6C-06B5-48FE-AC1C-5F626601428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59BFB-C41B-407F-9C4F-2AED6C95634A}" type="datetimeFigureOut">
              <a:rPr lang="pl-PL"/>
              <a:pPr>
                <a:defRPr/>
              </a:pPr>
              <a:t>2015-02-26</a:t>
            </a:fld>
            <a:endParaRPr lang="pl-P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A2AC7-24E3-4AD1-AEDF-4FA0BC35F94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0C19F-7C65-466B-8264-3810A8CB58DF}" type="datetimeFigureOut">
              <a:rPr lang="pl-PL"/>
              <a:pPr>
                <a:defRPr/>
              </a:pPr>
              <a:t>2015-02-26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2073B-F198-4FC4-810E-AFDAD405F2A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6BA49-2F14-482B-A4C3-64A4508E27EA}" type="datetimeFigureOut">
              <a:rPr lang="pl-PL"/>
              <a:pPr>
                <a:defRPr/>
              </a:pPr>
              <a:t>2015-02-26</a:t>
            </a:fld>
            <a:endParaRPr lang="pl-PL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15983-4622-4742-88EA-A0D8A87E9CA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CD0B4-0F5E-4804-A000-8EBFA1247511}" type="datetimeFigureOut">
              <a:rPr lang="pl-PL"/>
              <a:pPr>
                <a:defRPr/>
              </a:pPr>
              <a:t>2015-02-26</a:t>
            </a:fld>
            <a:endParaRPr lang="pl-PL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68783-0970-4E5D-B35E-3544BFF9583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6360B-6AD9-40C6-BF16-6A71B683A854}" type="datetimeFigureOut">
              <a:rPr lang="pl-PL"/>
              <a:pPr>
                <a:defRPr/>
              </a:pPr>
              <a:t>2015-02-26</a:t>
            </a:fld>
            <a:endParaRPr lang="pl-PL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02324-FE8F-4A3A-A55C-9A7EA3F1D2E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A1441A67-2C7A-4125-AA9A-D68BF2F07B55}" type="datetimeFigureOut">
              <a:rPr lang="pl-PL"/>
              <a:pPr>
                <a:defRPr/>
              </a:pPr>
              <a:t>2015-02-26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77798C2-CCCE-4E76-B74E-3BBCF036CB6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awo.uni.wroc.pl/" TargetMode="External"/><Relationship Id="rId2" Type="http://schemas.openxmlformats.org/officeDocument/2006/relationships/hyperlink" Target="mailto:paulina.ilnicka@prawo.uni.wroc.p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/>
          <a:lstStyle/>
          <a:p>
            <a:r>
              <a:rPr lang="pl-PL" dirty="0" smtClean="0">
                <a:latin typeface="Arial" charset="0"/>
              </a:rPr>
              <a:t>NAUKA ADMINISTRACJI</a:t>
            </a:r>
            <a:endParaRPr lang="pl-PL" dirty="0" smtClean="0"/>
          </a:p>
        </p:txBody>
      </p:sp>
      <p:sp>
        <p:nvSpPr>
          <p:cNvPr id="14338" name="Podtytuł 2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1473200"/>
          </a:xfrm>
        </p:spPr>
        <p:txBody>
          <a:bodyPr/>
          <a:lstStyle/>
          <a:p>
            <a:r>
              <a:rPr lang="pl-PL" sz="4000" dirty="0" smtClean="0">
                <a:solidFill>
                  <a:srgbClr val="002060"/>
                </a:solidFill>
              </a:rPr>
              <a:t>ĆWICZENIA </a:t>
            </a:r>
            <a:r>
              <a:rPr lang="pl-PL" sz="4000" dirty="0">
                <a:solidFill>
                  <a:srgbClr val="002060"/>
                </a:solidFill>
              </a:rPr>
              <a:t>I</a:t>
            </a:r>
            <a:endParaRPr lang="pl-PL" sz="4000" dirty="0" smtClean="0">
              <a:solidFill>
                <a:srgbClr val="002060"/>
              </a:solidFill>
            </a:endParaRPr>
          </a:p>
          <a:p>
            <a:pPr algn="r"/>
            <a:r>
              <a:rPr lang="pl-PL" dirty="0" smtClean="0">
                <a:solidFill>
                  <a:srgbClr val="002060"/>
                </a:solidFill>
              </a:rPr>
              <a:t>mgr Paulina Ilnicka-Jordan</a:t>
            </a:r>
          </a:p>
          <a:p>
            <a:endParaRPr lang="pl-PL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871538" y="2060848"/>
            <a:ext cx="7408862" cy="4065315"/>
          </a:xfrm>
        </p:spPr>
        <p:txBody>
          <a:bodyPr/>
          <a:lstStyle/>
          <a:p>
            <a:pPr marL="457200" indent="-457200" algn="just">
              <a:buFont typeface="+mj-lt"/>
              <a:buAutoNum type="arabicPeriod" startAt="5"/>
            </a:pPr>
            <a:r>
              <a:rPr lang="pl-PL" dirty="0"/>
              <a:t>Ustawa z dnia 17 maja 1990r. o podziale zadań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kompetencji określonych w ustawach szczególnych pomiędzy organy gminy a organy administracji </a:t>
            </a:r>
            <a:r>
              <a:rPr lang="pl-PL" dirty="0" smtClean="0"/>
              <a:t>rządowej oraz o zmianie niektórych ustaw (Dz. U. 1990 nr 34, poz. 198) </a:t>
            </a:r>
          </a:p>
          <a:p>
            <a:pPr marL="457200" indent="-457200" algn="just">
              <a:buFont typeface="+mj-lt"/>
              <a:buAutoNum type="arabicPeriod" startAt="5"/>
            </a:pPr>
            <a:r>
              <a:rPr lang="pl-PL" dirty="0" smtClean="0"/>
              <a:t>Ustawa z dnia 23 stycznia 2009r. o wojewodzie </a:t>
            </a:r>
            <a:br>
              <a:rPr lang="pl-PL" dirty="0" smtClean="0"/>
            </a:br>
            <a:r>
              <a:rPr lang="pl-PL" dirty="0" smtClean="0"/>
              <a:t>i administracji rządowej w województwie (Dz. U. 2009 nr 31, poz. 206)</a:t>
            </a:r>
          </a:p>
          <a:p>
            <a:pPr marL="457200" indent="-457200" algn="just">
              <a:buFont typeface="+mj-lt"/>
              <a:buAutoNum type="arabicPeriod" startAt="5"/>
            </a:pPr>
            <a:r>
              <a:rPr lang="pl-PL" dirty="0" smtClean="0"/>
              <a:t>Ustawa z dnia 16 września 1982 o pracownikach urzędów państwowych ( Dz. U. 1982, nr 31, poz.214)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Nauka administracji</a:t>
            </a:r>
          </a:p>
        </p:txBody>
      </p:sp>
    </p:spTree>
    <p:extLst>
      <p:ext uri="{BB962C8B-B14F-4D97-AF65-F5344CB8AC3E}">
        <p14:creationId xmlns:p14="http://schemas.microsoft.com/office/powerpoint/2010/main" val="395964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871538" y="1700808"/>
            <a:ext cx="7408862" cy="4425355"/>
          </a:xfrm>
        </p:spPr>
        <p:txBody>
          <a:bodyPr/>
          <a:lstStyle/>
          <a:p>
            <a:pPr marL="457200" indent="-457200" algn="just">
              <a:buFont typeface="+mj-lt"/>
              <a:buAutoNum type="arabicPeriod" startAt="8"/>
            </a:pPr>
            <a:r>
              <a:rPr lang="pl-PL" dirty="0" smtClean="0"/>
              <a:t>Ustawa z 21 listopada 2008r. o pracownikach samorządowych (Dz. U. 2008 nr 223, poz. 1458)</a:t>
            </a:r>
          </a:p>
          <a:p>
            <a:pPr marL="457200" indent="-457200" algn="just">
              <a:buFont typeface="+mj-lt"/>
              <a:buAutoNum type="arabicPeriod" startAt="8"/>
            </a:pPr>
            <a:r>
              <a:rPr lang="pl-PL" dirty="0" smtClean="0"/>
              <a:t>Ustawa z 21 listopada o służbie cywilnej (Dz. U. 2008 nr 227, poz. 1505)</a:t>
            </a:r>
          </a:p>
          <a:p>
            <a:pPr marL="457200" indent="-457200" algn="just">
              <a:buFont typeface="+mj-lt"/>
              <a:buAutoNum type="arabicPeriod" startAt="8"/>
            </a:pPr>
            <a:r>
              <a:rPr lang="pl-PL" dirty="0" smtClean="0"/>
              <a:t>Ustawa z 15 lipca 2011r. o kontroli w administracji rządowej (Dz. U. 2011 nr 185, poz. 1092)</a:t>
            </a:r>
          </a:p>
          <a:p>
            <a:pPr marL="457200" indent="-457200" algn="just">
              <a:buFont typeface="+mj-lt"/>
              <a:buAutoNum type="arabicPeriod" startAt="8"/>
            </a:pPr>
            <a:r>
              <a:rPr lang="pl-PL" dirty="0" smtClean="0"/>
              <a:t>Ustawa z 20 stycznia 2011r. o odpowiedzialności majątkowej funkcjonariuszy publicznych za rażące naruszenie prawa (Dz. U. 2011 nr 34, poz. 173)</a:t>
            </a:r>
          </a:p>
          <a:p>
            <a:pPr marL="457200" indent="-457200" algn="just">
              <a:buFont typeface="+mj-lt"/>
              <a:buAutoNum type="arabicPeriod" startAt="8"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Nauka administracji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173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871538" y="1844824"/>
            <a:ext cx="7408862" cy="4281339"/>
          </a:xfrm>
        </p:spPr>
        <p:txBody>
          <a:bodyPr/>
          <a:lstStyle/>
          <a:p>
            <a:pPr marL="0" indent="0">
              <a:buNone/>
            </a:pPr>
            <a:r>
              <a:rPr lang="pl-PL" b="1" dirty="0" smtClean="0"/>
              <a:t>Przedmiotem ćwiczeń z Nauki administracji będzie:</a:t>
            </a:r>
          </a:p>
          <a:p>
            <a:pPr marL="457200" indent="-457200" algn="just">
              <a:buAutoNum type="arabicPeriod"/>
            </a:pPr>
            <a:r>
              <a:rPr lang="pl-PL" dirty="0" smtClean="0"/>
              <a:t>Pojęcie administracji publicznej; administracja </a:t>
            </a:r>
            <a:r>
              <a:rPr lang="pl-PL" dirty="0"/>
              <a:t>publiczna w </a:t>
            </a:r>
            <a:r>
              <a:rPr lang="pl-PL" dirty="0" smtClean="0"/>
              <a:t>Polsce; </a:t>
            </a:r>
            <a:r>
              <a:rPr lang="pl-PL" dirty="0"/>
              <a:t>k</a:t>
            </a:r>
            <a:r>
              <a:rPr lang="pl-PL" dirty="0" smtClean="0"/>
              <a:t>onstytucyjne </a:t>
            </a:r>
            <a:r>
              <a:rPr lang="pl-PL" dirty="0"/>
              <a:t>i ustrojowe podstawy i zasady funkcjonowania administracji </a:t>
            </a:r>
            <a:r>
              <a:rPr lang="pl-PL" dirty="0" smtClean="0"/>
              <a:t>publicznej;</a:t>
            </a:r>
          </a:p>
          <a:p>
            <a:pPr marL="457200" indent="-457200" algn="just">
              <a:buAutoNum type="arabicPeriod"/>
            </a:pPr>
            <a:r>
              <a:rPr lang="pl-PL" dirty="0"/>
              <a:t>Administracja publiczna w demokratycznym państwie </a:t>
            </a:r>
            <a:r>
              <a:rPr lang="pl-PL" dirty="0" smtClean="0"/>
              <a:t>prawnym</a:t>
            </a:r>
          </a:p>
          <a:p>
            <a:pPr marL="457200" indent="-457200" algn="just">
              <a:buAutoNum type="arabicPeriod"/>
            </a:pPr>
            <a:r>
              <a:rPr lang="pl-PL" dirty="0"/>
              <a:t>Administracja publiczna jako część działalności </a:t>
            </a:r>
            <a:r>
              <a:rPr lang="pl-PL" dirty="0" smtClean="0"/>
              <a:t>państwa; administracja </a:t>
            </a:r>
            <a:r>
              <a:rPr lang="pl-PL" dirty="0"/>
              <a:t>publiczna w strukturach władzy wykonawczej w </a:t>
            </a:r>
            <a:r>
              <a:rPr lang="pl-PL" dirty="0" smtClean="0"/>
              <a:t>państwie;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Nauka administracji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936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871538" y="1628800"/>
            <a:ext cx="7408862" cy="4497363"/>
          </a:xfrm>
        </p:spPr>
        <p:txBody>
          <a:bodyPr/>
          <a:lstStyle/>
          <a:p>
            <a:pPr marL="457200" indent="-457200" algn="just">
              <a:buFont typeface="+mj-lt"/>
              <a:buAutoNum type="arabicPeriod" startAt="4"/>
            </a:pPr>
            <a:r>
              <a:rPr lang="pl-PL" dirty="0"/>
              <a:t>Zadania administracji </a:t>
            </a:r>
            <a:r>
              <a:rPr lang="pl-PL" dirty="0" smtClean="0"/>
              <a:t>publicznej; podmioty </a:t>
            </a:r>
            <a:r>
              <a:rPr lang="pl-PL" dirty="0"/>
              <a:t>prywatne pełniące funkcje administracji publicznej i prywatyzacja zadań </a:t>
            </a:r>
            <a:r>
              <a:rPr lang="pl-PL" dirty="0" smtClean="0"/>
              <a:t>publicznych;</a:t>
            </a:r>
          </a:p>
          <a:p>
            <a:pPr marL="457200" indent="-457200" algn="just">
              <a:buFont typeface="+mj-lt"/>
              <a:buAutoNum type="arabicPeriod" startAt="4"/>
            </a:pPr>
            <a:r>
              <a:rPr lang="pl-PL" dirty="0"/>
              <a:t>Prawne formy działania administracji </a:t>
            </a:r>
            <a:r>
              <a:rPr lang="pl-PL" dirty="0" smtClean="0"/>
              <a:t>publicznej; charakter </a:t>
            </a:r>
            <a:r>
              <a:rPr lang="pl-PL" dirty="0"/>
              <a:t>i sfery działań </a:t>
            </a:r>
            <a:r>
              <a:rPr lang="pl-PL" dirty="0" smtClean="0"/>
              <a:t>administracji publicznej;</a:t>
            </a:r>
          </a:p>
          <a:p>
            <a:pPr marL="457200" indent="-457200" algn="just">
              <a:buFont typeface="+mj-lt"/>
              <a:buAutoNum type="arabicPeriod" startAt="4"/>
            </a:pPr>
            <a:r>
              <a:rPr lang="pl-PL" dirty="0"/>
              <a:t>Podział terytorialny </a:t>
            </a:r>
            <a:r>
              <a:rPr lang="pl-PL" dirty="0" smtClean="0"/>
              <a:t>państwa; </a:t>
            </a:r>
            <a:r>
              <a:rPr lang="pl-PL" dirty="0"/>
              <a:t>s</a:t>
            </a:r>
            <a:r>
              <a:rPr lang="pl-PL" dirty="0" smtClean="0"/>
              <a:t>truktura </a:t>
            </a:r>
            <a:r>
              <a:rPr lang="pl-PL" dirty="0"/>
              <a:t>organizacyjna jednostek organizacyjnych administracji </a:t>
            </a:r>
            <a:r>
              <a:rPr lang="pl-PL" dirty="0" smtClean="0"/>
              <a:t>publicznej;</a:t>
            </a:r>
          </a:p>
          <a:p>
            <a:pPr marL="457200" indent="-457200" algn="just">
              <a:buFont typeface="+mj-lt"/>
              <a:buAutoNum type="arabicPeriod" startAt="4"/>
            </a:pPr>
            <a:r>
              <a:rPr lang="pl-PL" dirty="0"/>
              <a:t>Zadania samorządu terytorialnego a formy współdziałania jednostek samorządu terytorialnego w warunkach przeobrażeń administracji </a:t>
            </a:r>
            <a:r>
              <a:rPr lang="pl-PL" dirty="0" smtClean="0"/>
              <a:t>publicznej;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Nauka administracji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833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871538" y="1556792"/>
            <a:ext cx="7408862" cy="4569371"/>
          </a:xfrm>
        </p:spPr>
        <p:txBody>
          <a:bodyPr/>
          <a:lstStyle/>
          <a:p>
            <a:pPr marL="457200" indent="-457200" algn="just">
              <a:buFont typeface="+mj-lt"/>
              <a:buAutoNum type="arabicPeriod" startAt="8"/>
            </a:pPr>
            <a:r>
              <a:rPr lang="pl-PL" dirty="0" smtClean="0"/>
              <a:t>Reformy, ich wpływ, granice i </a:t>
            </a:r>
            <a:r>
              <a:rPr lang="pl-PL" dirty="0"/>
              <a:t>skutki w zakresie wykonywania zadań publicznych przez administrację publiczną w państwie </a:t>
            </a:r>
            <a:r>
              <a:rPr lang="pl-PL" dirty="0" smtClean="0"/>
              <a:t>prawa;</a:t>
            </a:r>
          </a:p>
          <a:p>
            <a:pPr marL="457200" indent="-457200" algn="just">
              <a:buFont typeface="+mj-lt"/>
              <a:buAutoNum type="arabicPeriod" startAt="8"/>
            </a:pPr>
            <a:r>
              <a:rPr lang="pl-PL" dirty="0"/>
              <a:t>Administracja wobec wyzwań globalizacji i przemian </a:t>
            </a:r>
            <a:r>
              <a:rPr lang="pl-PL" dirty="0" smtClean="0"/>
              <a:t>cywilizacyjnych; administracja </a:t>
            </a:r>
            <a:r>
              <a:rPr lang="pl-PL" dirty="0"/>
              <a:t>w społeczeństwie informacyjnym (administracja elektroniczna</a:t>
            </a:r>
            <a:r>
              <a:rPr lang="pl-PL" dirty="0" smtClean="0"/>
              <a:t>);</a:t>
            </a:r>
          </a:p>
          <a:p>
            <a:pPr marL="457200" indent="-457200" algn="just">
              <a:buFont typeface="+mj-lt"/>
              <a:buAutoNum type="arabicPeriod" startAt="8"/>
            </a:pPr>
            <a:r>
              <a:rPr lang="pl-PL" dirty="0"/>
              <a:t>Kadry w administracji (dobór, organizacja, zasady działania i </a:t>
            </a:r>
            <a:r>
              <a:rPr lang="pl-PL" dirty="0" smtClean="0"/>
              <a:t>doskonalenia); patologie </a:t>
            </a:r>
            <a:r>
              <a:rPr lang="pl-PL" dirty="0"/>
              <a:t>w administracji </a:t>
            </a:r>
            <a:r>
              <a:rPr lang="pl-PL" dirty="0" smtClean="0"/>
              <a:t>publicznej;</a:t>
            </a:r>
          </a:p>
          <a:p>
            <a:pPr marL="457200" indent="-457200" algn="just">
              <a:buFont typeface="+mj-lt"/>
              <a:buAutoNum type="arabicPeriod" startAt="8"/>
            </a:pPr>
            <a:r>
              <a:rPr lang="pl-PL" dirty="0"/>
              <a:t>Kontrola w administracji </a:t>
            </a:r>
            <a:r>
              <a:rPr lang="pl-PL" dirty="0" smtClean="0"/>
              <a:t>publicznej; </a:t>
            </a:r>
            <a:r>
              <a:rPr lang="pl-PL" dirty="0"/>
              <a:t>k</a:t>
            </a:r>
            <a:r>
              <a:rPr lang="pl-PL" dirty="0" smtClean="0"/>
              <a:t>ryteria</a:t>
            </a:r>
            <a:r>
              <a:rPr lang="pl-PL" dirty="0"/>
              <a:t>, podziały </a:t>
            </a:r>
            <a:r>
              <a:rPr lang="pl-PL" dirty="0" smtClean="0"/>
              <a:t>kontroli, </a:t>
            </a:r>
            <a:r>
              <a:rPr lang="pl-PL" dirty="0"/>
              <a:t>wyniki i skutki </a:t>
            </a:r>
            <a:r>
              <a:rPr lang="pl-PL" dirty="0" smtClean="0"/>
              <a:t>kontroli; </a:t>
            </a:r>
            <a:r>
              <a:rPr lang="pl-PL" dirty="0"/>
              <a:t>k</a:t>
            </a:r>
            <a:r>
              <a:rPr lang="pl-PL" dirty="0" smtClean="0"/>
              <a:t>ontrola </a:t>
            </a:r>
            <a:r>
              <a:rPr lang="pl-PL" dirty="0"/>
              <a:t>a </a:t>
            </a:r>
            <a:r>
              <a:rPr lang="pl-PL" dirty="0" smtClean="0"/>
              <a:t>nadzór;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Nauka administracji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544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899592" y="1700808"/>
            <a:ext cx="7408862" cy="4497363"/>
          </a:xfrm>
        </p:spPr>
        <p:txBody>
          <a:bodyPr/>
          <a:lstStyle/>
          <a:p>
            <a:pPr marL="457200" indent="-457200" algn="just">
              <a:buFont typeface="+mj-lt"/>
              <a:buAutoNum type="arabicPeriod" startAt="12"/>
            </a:pPr>
            <a:r>
              <a:rPr lang="pl-PL" dirty="0"/>
              <a:t>Odpowiedzialność administracji i w </a:t>
            </a:r>
            <a:r>
              <a:rPr lang="pl-PL" dirty="0" smtClean="0"/>
              <a:t>administracji; odpowiedzialność </a:t>
            </a:r>
            <a:r>
              <a:rPr lang="pl-PL" dirty="0"/>
              <a:t>na działania legalne administracji i za działania </a:t>
            </a:r>
            <a:r>
              <a:rPr lang="pl-PL" dirty="0" smtClean="0"/>
              <a:t>nielegalne;</a:t>
            </a:r>
          </a:p>
          <a:p>
            <a:pPr marL="457200" indent="-457200" algn="just">
              <a:buFont typeface="+mj-lt"/>
              <a:buAutoNum type="arabicPeriod" startAt="12"/>
            </a:pPr>
            <a:r>
              <a:rPr lang="pl-PL" dirty="0"/>
              <a:t>Założenia i kierunki polityki administracyjnej w administracji </a:t>
            </a:r>
            <a:r>
              <a:rPr lang="pl-PL" dirty="0" smtClean="0"/>
              <a:t>publicznej; polityka </a:t>
            </a:r>
            <a:r>
              <a:rPr lang="pl-PL" dirty="0"/>
              <a:t>administracyjna a jej prawne </a:t>
            </a:r>
            <a:r>
              <a:rPr lang="pl-PL" dirty="0" smtClean="0"/>
              <a:t>uwarunkowania;</a:t>
            </a:r>
          </a:p>
          <a:p>
            <a:pPr marL="457200" indent="-457200" algn="just">
              <a:buFont typeface="+mj-lt"/>
              <a:buAutoNum type="arabicPeriod" startAt="12"/>
            </a:pPr>
            <a:r>
              <a:rPr lang="pl-PL" dirty="0"/>
              <a:t>Nauka administracji jako dyscyplina </a:t>
            </a:r>
            <a:r>
              <a:rPr lang="pl-PL" dirty="0" smtClean="0"/>
              <a:t>naukowa; administracja </a:t>
            </a:r>
            <a:r>
              <a:rPr lang="pl-PL" dirty="0"/>
              <a:t>publiczna jako przedmiot badań nauki </a:t>
            </a:r>
            <a:r>
              <a:rPr lang="pl-PL" dirty="0" smtClean="0"/>
              <a:t>administracji; </a:t>
            </a:r>
            <a:r>
              <a:rPr lang="pl-PL" dirty="0"/>
              <a:t>m</a:t>
            </a:r>
            <a:r>
              <a:rPr lang="pl-PL" dirty="0" smtClean="0"/>
              <a:t>etody </a:t>
            </a:r>
            <a:r>
              <a:rPr lang="pl-PL" dirty="0"/>
              <a:t>i kierunki badawcze w nauce </a:t>
            </a:r>
            <a:r>
              <a:rPr lang="pl-PL" dirty="0" smtClean="0"/>
              <a:t>administracji;</a:t>
            </a:r>
          </a:p>
          <a:p>
            <a:pPr marL="457200" indent="-457200" algn="just">
              <a:buFont typeface="+mj-lt"/>
              <a:buAutoNum type="arabicPeriod" startAt="12"/>
            </a:pPr>
            <a:r>
              <a:rPr lang="pl-PL" dirty="0" smtClean="0"/>
              <a:t>SYLABUS dostępny na stronie wydziału;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Nauka administracji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810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Nauka administracji</a:t>
            </a:r>
            <a:endParaRPr lang="pl-PL" dirty="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71538" y="1412776"/>
            <a:ext cx="7408862" cy="4713387"/>
          </a:xfrm>
        </p:spPr>
        <p:txBody>
          <a:bodyPr rtlCol="0">
            <a:normAutofit/>
          </a:bodyPr>
          <a:lstStyle/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pl-PL" sz="3600" b="1" dirty="0" smtClean="0"/>
              <a:t>mgr Paulina Ilnicka-Jordan</a:t>
            </a:r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pl-PL" sz="2000" i="1" dirty="0" smtClean="0"/>
              <a:t>Zakład Nauki Administracji/ Instytut Nauk Administracyjnych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endParaRPr lang="pl-PL" dirty="0" smtClean="0"/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pl-PL" dirty="0" smtClean="0"/>
              <a:t>konsultacje dla studentów w każdy piątek 13:00-15:00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pl-PL" dirty="0"/>
              <a:t>g</a:t>
            </a:r>
            <a:r>
              <a:rPr lang="pl-PL" dirty="0" smtClean="0"/>
              <a:t>abinet </a:t>
            </a:r>
            <a:r>
              <a:rPr lang="pl-PL" sz="2800" b="1" dirty="0" smtClean="0"/>
              <a:t>402</a:t>
            </a:r>
            <a:r>
              <a:rPr lang="pl-PL" dirty="0" smtClean="0"/>
              <a:t> budynek A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pl-PL" dirty="0" smtClean="0">
                <a:hlinkClick r:id="rId2"/>
              </a:rPr>
              <a:t>paulina.ilnicka@prawo.uni.wroc.pl</a:t>
            </a:r>
            <a:endParaRPr lang="pl-PL" dirty="0" smtClean="0"/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pl-PL" dirty="0" smtClean="0">
                <a:hlinkClick r:id="rId3"/>
              </a:rPr>
              <a:t>www.prawo.uni.wroc.pl</a:t>
            </a:r>
            <a:r>
              <a:rPr lang="pl-PL" dirty="0" smtClean="0"/>
              <a:t> </a:t>
            </a:r>
            <a:endParaRPr lang="pl-PL" dirty="0"/>
          </a:p>
          <a:p>
            <a:pPr marL="0" indent="0" algn="just" fontAlgn="auto">
              <a:spcAft>
                <a:spcPts val="0"/>
              </a:spcAft>
              <a:buNone/>
              <a:defRPr/>
            </a:pPr>
            <a:endParaRPr lang="pl-PL" dirty="0" smtClean="0"/>
          </a:p>
          <a:p>
            <a:pPr marL="0" indent="0" algn="just" fontAlgn="auto">
              <a:spcAft>
                <a:spcPts val="0"/>
              </a:spcAft>
              <a:buNone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871538" y="1628800"/>
            <a:ext cx="7408862" cy="4497363"/>
          </a:xfrm>
        </p:spPr>
        <p:txBody>
          <a:bodyPr/>
          <a:lstStyle/>
          <a:p>
            <a:pPr marL="0" indent="0" algn="just">
              <a:buNone/>
            </a:pPr>
            <a:r>
              <a:rPr lang="pl-PL" sz="2200" dirty="0" smtClean="0"/>
              <a:t>Literatura </a:t>
            </a:r>
            <a:r>
              <a:rPr lang="pl-PL" sz="2200" b="1" dirty="0" smtClean="0"/>
              <a:t>uzupełniająca </a:t>
            </a:r>
            <a:r>
              <a:rPr lang="pl-PL" sz="2200" dirty="0" smtClean="0"/>
              <a:t>wiedzę z dziedziny nauki administracji: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200" dirty="0" smtClean="0"/>
              <a:t>Nauka </a:t>
            </a:r>
            <a:r>
              <a:rPr lang="pl-PL" sz="2200" dirty="0"/>
              <a:t>administracji, Z. Cieślak (red</a:t>
            </a:r>
            <a:r>
              <a:rPr lang="pl-PL" sz="2200" dirty="0" smtClean="0"/>
              <a:t>.), </a:t>
            </a:r>
            <a:r>
              <a:rPr lang="pl-PL" sz="2200" dirty="0"/>
              <a:t>Warszawa </a:t>
            </a:r>
            <a:r>
              <a:rPr lang="pl-PL" sz="2200" dirty="0" smtClean="0"/>
              <a:t>2012;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200" dirty="0" smtClean="0"/>
              <a:t>Polityka </a:t>
            </a:r>
            <a:r>
              <a:rPr lang="pl-PL" sz="2200" dirty="0"/>
              <a:t>administracyjna i zarządzanie publiczne, M. Kulesza, D. Sześciło, </a:t>
            </a:r>
            <a:r>
              <a:rPr lang="pl-PL" sz="2200" dirty="0" smtClean="0"/>
              <a:t>Warszawa 2013;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200" dirty="0" smtClean="0"/>
              <a:t>Konstytucyjne </a:t>
            </a:r>
            <a:r>
              <a:rPr lang="pl-PL" sz="2200" dirty="0"/>
              <a:t>podstawy funkcjonowania administracji publicznej. system prawa administracyjnego, t. 2, R. Hauser, Z. </a:t>
            </a:r>
            <a:r>
              <a:rPr lang="pl-PL" sz="2200" dirty="0" smtClean="0"/>
              <a:t>Niewiadomski</a:t>
            </a:r>
            <a:r>
              <a:rPr lang="pl-PL" sz="2200" dirty="0"/>
              <a:t>, A. Wróbel (red</a:t>
            </a:r>
            <a:r>
              <a:rPr lang="pl-PL" sz="2200" dirty="0" smtClean="0"/>
              <a:t>.), Warszawa 2012;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200" dirty="0"/>
              <a:t>Płaszczyzny konfliktów w administracji publicznej, M. Tabernacka, R. Raszewska-</a:t>
            </a:r>
            <a:r>
              <a:rPr lang="pl-PL" sz="2200" dirty="0" err="1"/>
              <a:t>Skałecka</a:t>
            </a:r>
            <a:r>
              <a:rPr lang="pl-PL" sz="2200" dirty="0"/>
              <a:t> (red</a:t>
            </a:r>
            <a:r>
              <a:rPr lang="pl-PL" sz="2200" dirty="0" smtClean="0"/>
              <a:t>.), Warszawa 2010;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Nauka administracji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0971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871538" y="1556792"/>
            <a:ext cx="7408862" cy="4569371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 smtClean="0"/>
              <a:t>Literatura </a:t>
            </a:r>
            <a:r>
              <a:rPr lang="pl-PL" b="1" dirty="0" smtClean="0"/>
              <a:t>niezbędna</a:t>
            </a:r>
            <a:r>
              <a:rPr lang="pl-PL" dirty="0" smtClean="0"/>
              <a:t> do opanowania treści z dziedziny nauki administracji:</a:t>
            </a:r>
          </a:p>
          <a:p>
            <a:pPr marL="457200" indent="-457200" algn="just">
              <a:buAutoNum type="arabicPeriod"/>
            </a:pPr>
            <a:r>
              <a:rPr lang="pl-PL" sz="2200" dirty="0" smtClean="0"/>
              <a:t>Nauka </a:t>
            </a:r>
            <a:r>
              <a:rPr lang="pl-PL" sz="2200" dirty="0"/>
              <a:t>administracji , A. Błaś, J. Boć, J. Jeżewski, Kolonia Limited . Wrocław </a:t>
            </a:r>
            <a:r>
              <a:rPr lang="pl-PL" sz="2200" dirty="0" smtClean="0"/>
              <a:t>2013;</a:t>
            </a:r>
          </a:p>
          <a:p>
            <a:pPr marL="457200" indent="-457200" algn="just">
              <a:buAutoNum type="arabicPeriod"/>
            </a:pPr>
            <a:r>
              <a:rPr lang="pl-PL" sz="2200" dirty="0"/>
              <a:t>Założenia nauki administracji, F. </a:t>
            </a:r>
            <a:r>
              <a:rPr lang="pl-PL" sz="2200" dirty="0" smtClean="0"/>
              <a:t>Longchamps, Wrocław 1993;</a:t>
            </a:r>
          </a:p>
          <a:p>
            <a:pPr marL="457200" indent="-457200" algn="just">
              <a:buAutoNum type="arabicPeriod"/>
            </a:pPr>
            <a:r>
              <a:rPr lang="pl-PL" sz="2200" dirty="0"/>
              <a:t>Nauka administracji, Z. Leoński, </a:t>
            </a:r>
            <a:r>
              <a:rPr lang="pl-PL" sz="2200" dirty="0" smtClean="0"/>
              <a:t>Warszawa 2000;</a:t>
            </a:r>
          </a:p>
          <a:p>
            <a:pPr marL="457200" indent="-457200" algn="just">
              <a:buAutoNum type="arabicPeriod"/>
            </a:pPr>
            <a:r>
              <a:rPr lang="pl-PL" sz="2200" dirty="0"/>
              <a:t>Wstęp do nauki administracji, J. </a:t>
            </a:r>
            <a:r>
              <a:rPr lang="pl-PL" sz="2200" dirty="0" smtClean="0"/>
              <a:t>Szreniawski, Lublin 2002</a:t>
            </a:r>
          </a:p>
          <a:p>
            <a:pPr marL="457200" indent="-457200" algn="just">
              <a:buAutoNum type="arabicPeriod"/>
            </a:pPr>
            <a:r>
              <a:rPr lang="pl-PL" sz="2200" dirty="0"/>
              <a:t>Zarys nauki administracji, E. Knosala, </a:t>
            </a:r>
            <a:r>
              <a:rPr lang="pl-PL" sz="2200" dirty="0" smtClean="0"/>
              <a:t>Warszawa 2010;</a:t>
            </a:r>
          </a:p>
          <a:p>
            <a:pPr marL="457200" indent="-457200">
              <a:buAutoNum type="arabicPeriod"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Nauka administracji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884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871538" y="1556792"/>
            <a:ext cx="7408862" cy="4569371"/>
          </a:xfrm>
        </p:spPr>
        <p:txBody>
          <a:bodyPr/>
          <a:lstStyle/>
          <a:p>
            <a:pPr marL="0" indent="0" algn="just">
              <a:buNone/>
            </a:pPr>
            <a:r>
              <a:rPr lang="pl-PL" b="1" dirty="0" smtClean="0"/>
              <a:t>Podstawą uzyskania zaliczenia z ćwiczeń jest:</a:t>
            </a:r>
          </a:p>
          <a:p>
            <a:r>
              <a:rPr lang="pl-PL" dirty="0"/>
              <a:t>u</a:t>
            </a:r>
            <a:r>
              <a:rPr lang="pl-PL" dirty="0" smtClean="0"/>
              <a:t>zyskanie zaliczenia z kolokwium,</a:t>
            </a:r>
          </a:p>
          <a:p>
            <a:r>
              <a:rPr lang="pl-PL" dirty="0"/>
              <a:t>u</a:t>
            </a:r>
            <a:r>
              <a:rPr lang="pl-PL" dirty="0" smtClean="0"/>
              <a:t>zyskanie zaliczenia z prac pisemnych zadanych przez prowadzącego,</a:t>
            </a:r>
          </a:p>
          <a:p>
            <a:r>
              <a:rPr lang="pl-PL" dirty="0"/>
              <a:t>a</a:t>
            </a:r>
            <a:r>
              <a:rPr lang="pl-PL" dirty="0" smtClean="0"/>
              <a:t>ktywność na zajęciach</a:t>
            </a:r>
          </a:p>
          <a:p>
            <a:r>
              <a:rPr lang="pl-PL" dirty="0"/>
              <a:t>o</a:t>
            </a:r>
            <a:r>
              <a:rPr lang="pl-PL" dirty="0" smtClean="0"/>
              <a:t>becność na zajęciach </a:t>
            </a:r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 smtClean="0"/>
              <a:t>Prowadzący zastrzega sobie możliwość sprawdzenia wiedzy studenta w formie kartkówki lub odpowiedzi ustnej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Nauka administracji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995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871538" y="1628800"/>
            <a:ext cx="7408862" cy="4497363"/>
          </a:xfrm>
        </p:spPr>
        <p:txBody>
          <a:bodyPr/>
          <a:lstStyle/>
          <a:p>
            <a:pPr marL="0" indent="0">
              <a:buNone/>
            </a:pPr>
            <a:r>
              <a:rPr lang="pl-PL" b="1" dirty="0" smtClean="0"/>
              <a:t>Zaliczenie kolokwium:</a:t>
            </a:r>
          </a:p>
          <a:p>
            <a:pPr marL="457200" indent="-457200" algn="just">
              <a:buAutoNum type="arabicPeriod"/>
            </a:pPr>
            <a:r>
              <a:rPr lang="pl-PL" sz="2000" dirty="0" smtClean="0"/>
              <a:t>Kolokwium będzie polegało na udzieleniu pisemnej odpowiedzi na trzy zadane pytania;</a:t>
            </a:r>
          </a:p>
          <a:p>
            <a:pPr marL="457200" indent="-457200" algn="just">
              <a:buAutoNum type="arabicPeriod"/>
            </a:pPr>
            <a:r>
              <a:rPr lang="pl-PL" sz="2000" dirty="0" smtClean="0"/>
              <a:t>Podstawą zaliczenia kolokwium jest zdobycie 60%;  </a:t>
            </a:r>
          </a:p>
          <a:p>
            <a:pPr marL="457200" indent="-457200" algn="just">
              <a:buAutoNum type="arabicPeriod"/>
            </a:pPr>
            <a:r>
              <a:rPr lang="pl-PL" sz="2000" dirty="0" smtClean="0"/>
              <a:t>Kolokwium zostanie przeprowadzone na przedostatnich zajęciach;</a:t>
            </a:r>
          </a:p>
          <a:p>
            <a:pPr marL="457200" indent="-457200" algn="just">
              <a:buAutoNum type="arabicPeriod"/>
            </a:pPr>
            <a:r>
              <a:rPr lang="pl-PL" sz="2000" dirty="0" smtClean="0"/>
              <a:t>Student, który nie zaliczył kolokwium, zobowiązany jest do jego zaliczenia, w terminie 14 dni, od daty ogłoszenia wyników z kolokwium;</a:t>
            </a:r>
          </a:p>
          <a:p>
            <a:pPr marL="457200" indent="-457200" algn="just">
              <a:buAutoNum type="arabicPeriod"/>
            </a:pPr>
            <a:r>
              <a:rPr lang="pl-PL" sz="2000" dirty="0" smtClean="0"/>
              <a:t>Student, który nie przystąpił do kolokwium,</a:t>
            </a:r>
            <a:r>
              <a:rPr lang="pl-PL" sz="2000" dirty="0"/>
              <a:t> zobowiązany jest do jego </a:t>
            </a:r>
            <a:r>
              <a:rPr lang="pl-PL" sz="2000" dirty="0" smtClean="0"/>
              <a:t>napisania, w </a:t>
            </a:r>
            <a:r>
              <a:rPr lang="pl-PL" sz="2000" dirty="0"/>
              <a:t>terminie </a:t>
            </a:r>
            <a:r>
              <a:rPr lang="pl-PL" sz="2000" dirty="0" smtClean="0"/>
              <a:t>14 dni,  </a:t>
            </a:r>
            <a:r>
              <a:rPr lang="pl-PL" sz="2000" dirty="0"/>
              <a:t>od daty </a:t>
            </a:r>
            <a:r>
              <a:rPr lang="pl-PL" sz="2000" dirty="0" smtClean="0"/>
              <a:t>ustania przyczyny nieobecności na zajęciach;</a:t>
            </a:r>
          </a:p>
          <a:p>
            <a:pPr marL="457200" indent="-457200">
              <a:buAutoNum type="arabicPeriod"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Nauka administracji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186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871538" y="1772816"/>
            <a:ext cx="7408862" cy="4353347"/>
          </a:xfrm>
        </p:spPr>
        <p:txBody>
          <a:bodyPr/>
          <a:lstStyle/>
          <a:p>
            <a:pPr marL="0" indent="0">
              <a:buNone/>
            </a:pPr>
            <a:r>
              <a:rPr lang="pl-PL" b="1" dirty="0" smtClean="0"/>
              <a:t>Prace pisemne: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dirty="0"/>
              <a:t>p</a:t>
            </a:r>
            <a:r>
              <a:rPr lang="pl-PL" dirty="0" smtClean="0"/>
              <a:t>rowadzący przewiduje przygotowanie przez studenta  dwóch prac pisemnych, z zakresu działania administracji publicznej w demokratycznym państwie prawa;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dirty="0"/>
              <a:t>t</a:t>
            </a:r>
            <a:r>
              <a:rPr lang="pl-PL" dirty="0" smtClean="0"/>
              <a:t>ematy zostaną podane przez prowadzącego w późniejszym terminie;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dirty="0"/>
              <a:t>o</a:t>
            </a:r>
            <a:r>
              <a:rPr lang="pl-PL" dirty="0" smtClean="0"/>
              <a:t>cena z pracy pisemnej stanowi składową oceny z przedmiotu</a:t>
            </a:r>
            <a:r>
              <a:rPr lang="pl-PL" dirty="0"/>
              <a:t>;</a:t>
            </a:r>
            <a:endParaRPr lang="pl-PL" dirty="0" smtClean="0"/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Nauka administracji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3379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899592" y="1844824"/>
            <a:ext cx="7408862" cy="4281339"/>
          </a:xfrm>
        </p:spPr>
        <p:txBody>
          <a:bodyPr/>
          <a:lstStyle/>
          <a:p>
            <a:pPr marL="0" indent="0" algn="just">
              <a:buNone/>
            </a:pPr>
            <a:r>
              <a:rPr lang="pl-PL" b="1" dirty="0" smtClean="0"/>
              <a:t>Obecność oraz aktywność na zajęciach:</a:t>
            </a:r>
            <a:endParaRPr lang="pl-PL" dirty="0"/>
          </a:p>
          <a:p>
            <a:pPr marL="457200" indent="-457200" algn="just">
              <a:buFont typeface="+mj-lt"/>
              <a:buAutoNum type="arabicPeriod"/>
            </a:pPr>
            <a:r>
              <a:rPr lang="pl-PL" dirty="0" smtClean="0"/>
              <a:t>Student zobowiązany jest aktywnie uczestniczyć w zajęciach;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dirty="0" smtClean="0"/>
              <a:t>Student zobowiązany jest uczęszczać na zajęcia; Prowadzący dopuszcza jedną nieusprawiedliwioną nieobecność, każą kolejną nieobecność na zajęciach, student jest zobowiązany odrobić na konsultacjach, w terminie 14 dni, od momentu ustania przyczyny nieobecności na zajęciach;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Nauka administracji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044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871538" y="1700808"/>
            <a:ext cx="7408862" cy="4425355"/>
          </a:xfrm>
        </p:spPr>
        <p:txBody>
          <a:bodyPr/>
          <a:lstStyle/>
          <a:p>
            <a:pPr marL="0" indent="0">
              <a:buNone/>
            </a:pPr>
            <a:r>
              <a:rPr lang="pl-PL" b="1" dirty="0" smtClean="0"/>
              <a:t>Źródła prawa: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dirty="0" smtClean="0"/>
              <a:t>Konstytucja RP z 2 kwietnia 1997 (Dz. U. 1997 nr 78, poz. 483)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dirty="0" smtClean="0"/>
              <a:t>Ustawa z dnia 8 marca 1990r. o samorządzie gminnym (Dz. U. 2001 nr 142, poz. 1591)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dirty="0" smtClean="0"/>
              <a:t>Ustawa z dnia 5 czerwca 1998r. o samorządzie powiatowym ( Dz. U. 2013, poz. 595)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dirty="0" smtClean="0"/>
              <a:t>Ustawa z dnia 5 czerwca 1998r. o samorządzie województwa ( Dz. U. 2013, poz. 596)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Nauka administracji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6766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ształt fali">
  <a:themeElements>
    <a:clrScheme name="Kształt fal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Kształt fal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ształt fal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955</TotalTime>
  <Words>860</Words>
  <Application>Microsoft Office PowerPoint</Application>
  <PresentationFormat>Pokaz na ekranie (4:3)</PresentationFormat>
  <Paragraphs>84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Kształt fali</vt:lpstr>
      <vt:lpstr>NAUKA ADMINISTRACJI</vt:lpstr>
      <vt:lpstr>Nauka administracji</vt:lpstr>
      <vt:lpstr>Nauka administracji</vt:lpstr>
      <vt:lpstr>Nauka administracji</vt:lpstr>
      <vt:lpstr>Nauka administracji</vt:lpstr>
      <vt:lpstr>Nauka administracji</vt:lpstr>
      <vt:lpstr>Nauka administracji</vt:lpstr>
      <vt:lpstr>Nauka administracji</vt:lpstr>
      <vt:lpstr>Nauka administracji</vt:lpstr>
      <vt:lpstr>Nauka administracji</vt:lpstr>
      <vt:lpstr>Nauka administracji</vt:lpstr>
      <vt:lpstr>Nauka administracji</vt:lpstr>
      <vt:lpstr>Nauka administracji</vt:lpstr>
      <vt:lpstr>Nauka administracji</vt:lpstr>
      <vt:lpstr>Nauka administracji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ZARZADZANIE ZASOBAMI LUDZKIMI</dc:title>
  <dc:creator>LENOVO</dc:creator>
  <cp:lastModifiedBy>LENOVO</cp:lastModifiedBy>
  <cp:revision>64</cp:revision>
  <dcterms:created xsi:type="dcterms:W3CDTF">2014-10-13T18:26:02Z</dcterms:created>
  <dcterms:modified xsi:type="dcterms:W3CDTF">2015-02-26T17:45:32Z</dcterms:modified>
</cp:coreProperties>
</file>