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2" r:id="rId6"/>
    <p:sldId id="266" r:id="rId7"/>
    <p:sldId id="259" r:id="rId8"/>
    <p:sldId id="260" r:id="rId9"/>
    <p:sldId id="257" r:id="rId10"/>
    <p:sldId id="25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7" r:id="rId22"/>
    <p:sldId id="276" r:id="rId23"/>
    <p:sldId id="279" r:id="rId24"/>
    <p:sldId id="280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20.10.2016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Prawo </a:t>
            </a:r>
            <a:r>
              <a:rPr lang="pl-PL" dirty="0" smtClean="0"/>
              <a:t>i</a:t>
            </a:r>
            <a:r>
              <a:rPr lang="pl-PL" dirty="0" smtClean="0"/>
              <a:t> język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postępowania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Wypowiedź językowa dająca się wyrazić w postaci nakazu</a:t>
            </a:r>
            <a:r>
              <a:rPr lang="pl-PL" dirty="0" smtClean="0"/>
              <a:t> </a:t>
            </a:r>
            <a:r>
              <a:rPr lang="pl-PL" dirty="0" smtClean="0"/>
              <a:t>lub zakazu, określająca działania jako powinność.</a:t>
            </a:r>
          </a:p>
          <a:p>
            <a:endParaRPr lang="pl-PL" dirty="0" smtClean="0"/>
          </a:p>
          <a:p>
            <a:r>
              <a:rPr lang="pl-PL" dirty="0" smtClean="0"/>
              <a:t>Zorientowana na działania przyszłe</a:t>
            </a:r>
          </a:p>
          <a:p>
            <a:endParaRPr lang="pl-PL" dirty="0" smtClean="0"/>
          </a:p>
          <a:p>
            <a:r>
              <a:rPr lang="pl-PL" dirty="0" smtClean="0"/>
              <a:t>Skierowana do określonego adresata/adresatów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norm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Prócz norm prawnych, kierujemy się w życiu różnymi innymi normami: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Normy etyczne (moralne)</a:t>
            </a:r>
          </a:p>
          <a:p>
            <a:pPr>
              <a:buFontTx/>
              <a:buChar char="-"/>
            </a:pPr>
            <a:r>
              <a:rPr lang="pl-PL" dirty="0" smtClean="0"/>
              <a:t>Normy obyczajowe</a:t>
            </a:r>
          </a:p>
          <a:p>
            <a:pPr>
              <a:buFontTx/>
              <a:buChar char="-"/>
            </a:pPr>
            <a:r>
              <a:rPr lang="pl-PL" dirty="0" smtClean="0"/>
              <a:t>Normy religijne</a:t>
            </a:r>
          </a:p>
          <a:p>
            <a:pPr>
              <a:buFontTx/>
              <a:buChar char="-"/>
            </a:pPr>
            <a:r>
              <a:rPr lang="pl-PL" dirty="0" smtClean="0"/>
              <a:t>Normy estetyczne</a:t>
            </a:r>
          </a:p>
          <a:p>
            <a:pPr>
              <a:buFontTx/>
              <a:buChar char="-"/>
            </a:pPr>
            <a:r>
              <a:rPr lang="pl-PL" dirty="0" smtClean="0"/>
              <a:t>Normy prawne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Sposób obowiązywania normy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Obowiązywanie aksjologiczne </a:t>
            </a:r>
            <a:r>
              <a:rPr lang="pl-PL" dirty="0" smtClean="0"/>
              <a:t>– norma obowiązuje, ponieważ jest słuszna i się z nią zgadzamy.</a:t>
            </a:r>
          </a:p>
          <a:p>
            <a:r>
              <a:rPr lang="pl-PL" b="1" dirty="0" smtClean="0"/>
              <a:t>Obowiązywanie </a:t>
            </a:r>
            <a:r>
              <a:rPr lang="pl-PL" b="1" dirty="0" err="1" smtClean="0"/>
              <a:t>tetyczne</a:t>
            </a:r>
            <a:r>
              <a:rPr lang="pl-PL" b="1" dirty="0" smtClean="0"/>
              <a:t> </a:t>
            </a:r>
            <a:r>
              <a:rPr lang="pl-PL" dirty="0" smtClean="0"/>
              <a:t>– norma obowiązuje, ponieważ ktoś nam każe jej przestrzegać. Jest to podmiot uprawniony do nakazywania, autorytet.</a:t>
            </a:r>
          </a:p>
          <a:p>
            <a:r>
              <a:rPr lang="pl-PL" b="1" dirty="0" smtClean="0"/>
              <a:t>Obowiązywanie faktyczne </a:t>
            </a:r>
            <a:r>
              <a:rPr lang="pl-PL" dirty="0" smtClean="0"/>
              <a:t>– norma obowiązuje, bo po prostu jest przestrzegana.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Sankcja za nieprzestrzeganie normy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Sankcja rozproszona </a:t>
            </a:r>
            <a:r>
              <a:rPr lang="pl-PL" dirty="0" smtClean="0"/>
              <a:t>– nie ma wyznaczonego podmiotu ani skonkretyzowanej kary za nieprzestrzeganie normy, ale wiemy, że za jej łamanie spotka nas coś niemiłego.</a:t>
            </a:r>
          </a:p>
          <a:p>
            <a:endParaRPr lang="pl-PL" dirty="0" smtClean="0"/>
          </a:p>
          <a:p>
            <a:r>
              <a:rPr lang="pl-PL" b="1" dirty="0" smtClean="0"/>
              <a:t>Sankcja skupiona </a:t>
            </a:r>
            <a:r>
              <a:rPr lang="pl-PL" dirty="0" smtClean="0"/>
              <a:t>– jest przewidziany podmiot, który wymierza sankcję, procedura, w której ta sankcja jest wymierzana oraz rodzaj tej sankcji.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Określ sposób obowiązywania i sankcję: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b="1" dirty="0" smtClean="0"/>
              <a:t>Normy prawnej </a:t>
            </a:r>
            <a:r>
              <a:rPr lang="pl-PL" dirty="0" smtClean="0"/>
              <a:t>(np. „Kto </a:t>
            </a:r>
            <a:r>
              <a:rPr lang="pl-PL" dirty="0" smtClean="0"/>
              <a:t>zabiera w celu przywłaszczenia cudzą rzecz ruchomą, podlega karze pozbawienia wolności od 3 miesięcy do lat 5</a:t>
            </a:r>
            <a:r>
              <a:rPr lang="pl-PL" dirty="0" smtClean="0"/>
              <a:t>.”)</a:t>
            </a:r>
          </a:p>
          <a:p>
            <a:r>
              <a:rPr lang="pl-PL" b="1" dirty="0" smtClean="0"/>
              <a:t>Normy etycznej </a:t>
            </a:r>
            <a:r>
              <a:rPr lang="pl-PL" dirty="0" smtClean="0"/>
              <a:t>(np. „nie wolno źle myśleć o zmarłych”)</a:t>
            </a:r>
          </a:p>
          <a:p>
            <a:r>
              <a:rPr lang="pl-PL" b="1" dirty="0" smtClean="0"/>
              <a:t>Normy estetycznej </a:t>
            </a:r>
            <a:r>
              <a:rPr lang="pl-PL" dirty="0" smtClean="0"/>
              <a:t>(np. „nie wolno czekać ze zmywaniem, aż naczynia porosną pleśnią”)</a:t>
            </a:r>
          </a:p>
          <a:p>
            <a:r>
              <a:rPr lang="pl-PL" b="1" dirty="0" smtClean="0"/>
              <a:t>Normy religijnej </a:t>
            </a:r>
            <a:r>
              <a:rPr lang="pl-PL" dirty="0" smtClean="0"/>
              <a:t>(np. „nie wymawiaj imienia pana Boga swego na daremne”)</a:t>
            </a:r>
          </a:p>
          <a:p>
            <a:r>
              <a:rPr lang="pl-PL" b="1" dirty="0" smtClean="0"/>
              <a:t>Normy  obyczajowej </a:t>
            </a:r>
            <a:r>
              <a:rPr lang="pl-PL" dirty="0" smtClean="0"/>
              <a:t>(np. „Należy ustępować miejsca starszym w komunikacji miejskiej”)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Norma postępowania ustanowiona przez organy państwowe w wyniku kompetencji prawodawczej, wyrażona w tekście prawnym za pomocą przepisów.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a przepis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Przepis prawny – podstawowa jednostka gramatyczna języka prawnego. Ma formę zdania. (Ciało normy)</a:t>
            </a:r>
          </a:p>
          <a:p>
            <a:endParaRPr lang="pl-PL" dirty="0" smtClean="0"/>
          </a:p>
          <a:p>
            <a:r>
              <a:rPr lang="pl-PL" dirty="0" smtClean="0"/>
              <a:t>Norma prawna – wynikająca z przepisu/przepisów powinność określonego zachowania się. (Dusza przepisu/ów)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Skondensowanie norm w przepisach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Czasem jeden przepis (jedno zdanie w tekście prawnym) wyraża więcej, niż jedną normę:</a:t>
            </a:r>
          </a:p>
          <a:p>
            <a:endParaRPr lang="pl-PL" dirty="0" smtClean="0"/>
          </a:p>
          <a:p>
            <a:r>
              <a:rPr lang="pl-PL" b="1" dirty="0" smtClean="0"/>
              <a:t>Art. 4</a:t>
            </a:r>
            <a:r>
              <a:rPr lang="pl-PL" b="1" dirty="0" smtClean="0"/>
              <a:t>. </a:t>
            </a:r>
            <a:r>
              <a:rPr lang="pl-PL" dirty="0" smtClean="0"/>
              <a:t>§ </a:t>
            </a:r>
            <a:r>
              <a:rPr lang="pl-PL" dirty="0" smtClean="0"/>
              <a:t>1</a:t>
            </a:r>
            <a:r>
              <a:rPr lang="pl-PL" dirty="0" smtClean="0"/>
              <a:t>. KK </a:t>
            </a:r>
            <a:r>
              <a:rPr lang="pl-PL" dirty="0" smtClean="0"/>
              <a:t>Jeżeli w czasie orzekania obowiązuje ustawa inna niż w czasie popełnienia przestępstwa, stosuje się ustawę nową, jednakże należy stosować ustawę obowiązującą poprzednio, jeżeli jest względniejsza dla sprawcy.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Rozczłonkowanie norm w przepisach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Lub na odwrót, by zrekonstruować normę, trzeba sięgnąć do większej ilości przepisów:</a:t>
            </a:r>
          </a:p>
          <a:p>
            <a:endParaRPr lang="pl-PL" dirty="0" smtClean="0"/>
          </a:p>
          <a:p>
            <a:r>
              <a:rPr lang="pl-PL" b="1" dirty="0" smtClean="0"/>
              <a:t>Art. 10</a:t>
            </a:r>
            <a:r>
              <a:rPr lang="pl-PL" b="1" dirty="0" smtClean="0"/>
              <a:t>. </a:t>
            </a:r>
            <a:r>
              <a:rPr lang="pl-PL" dirty="0" smtClean="0"/>
              <a:t>§ </a:t>
            </a:r>
            <a:r>
              <a:rPr lang="pl-PL" dirty="0" smtClean="0"/>
              <a:t>1. Na zasadach określonych w tym kodeksie odpowiada ten, kto popełnia czyn zabroniony po ukończeniu 17 lat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b="1" dirty="0" smtClean="0"/>
              <a:t>Art. 148</a:t>
            </a:r>
            <a:r>
              <a:rPr lang="pl-PL" b="1" dirty="0" smtClean="0"/>
              <a:t>. </a:t>
            </a:r>
            <a:r>
              <a:rPr lang="pl-PL" dirty="0" smtClean="0"/>
              <a:t>§ </a:t>
            </a:r>
            <a:r>
              <a:rPr lang="pl-PL" dirty="0" smtClean="0"/>
              <a:t>1. Kto zabija człowieka, podlega karze pozbawienia wolności na czas nie krótszy od lat 8, karze 25 lat pozbawienia wolności albo karze dożywotniego pozbawienia wolności.</a:t>
            </a:r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Budowa normy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Adresat </a:t>
            </a:r>
            <a:r>
              <a:rPr lang="pl-PL" dirty="0" smtClean="0"/>
              <a:t>(osoba fizyczna, osoba prawna, jednostka organizacyjna nie posiadająca osobowości prawnej – „ułomna osoba prawna”)</a:t>
            </a:r>
          </a:p>
          <a:p>
            <a:r>
              <a:rPr lang="pl-PL" b="1" dirty="0" smtClean="0"/>
              <a:t>Hipoteza</a:t>
            </a:r>
            <a:r>
              <a:rPr lang="pl-PL" dirty="0" smtClean="0"/>
              <a:t> - </a:t>
            </a:r>
            <a:r>
              <a:rPr lang="pl-PL" dirty="0" smtClean="0"/>
              <a:t>założenie, przypuszczenie, określa </a:t>
            </a:r>
            <a:r>
              <a:rPr lang="pl-PL" dirty="0" smtClean="0"/>
              <a:t>warunki, w jakich norma się uaktywnia</a:t>
            </a:r>
          </a:p>
          <a:p>
            <a:r>
              <a:rPr lang="pl-PL" b="1" dirty="0" smtClean="0"/>
              <a:t>Dyspozycja</a:t>
            </a:r>
            <a:r>
              <a:rPr lang="pl-PL" dirty="0" smtClean="0"/>
              <a:t> - </a:t>
            </a:r>
            <a:r>
              <a:rPr lang="pl-PL" dirty="0" smtClean="0"/>
              <a:t>postępowanie do jakiego zobowiązany </a:t>
            </a:r>
            <a:r>
              <a:rPr lang="pl-PL" dirty="0" smtClean="0"/>
              <a:t>jest podmiot</a:t>
            </a:r>
          </a:p>
          <a:p>
            <a:r>
              <a:rPr lang="pl-PL" b="1" dirty="0" smtClean="0"/>
              <a:t>Sankcja</a:t>
            </a:r>
            <a:r>
              <a:rPr lang="pl-PL" dirty="0" smtClean="0"/>
              <a:t> – konsekwencja przewidziana za nieprzestrzeganie normy.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w prawie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Język naturalny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Powstał metodą ewolucyjną, stworzony przez jakąś społeczność w celu komunikacji międzyludzkiej.</a:t>
            </a:r>
          </a:p>
          <a:p>
            <a:r>
              <a:rPr lang="pl-PL" dirty="0" smtClean="0"/>
              <a:t>Podlega ciągłym przemianom, występują w nim kolokwializmy, pojęcia nieostre, jest używany intuicyjnie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Język sztuczny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Powstał poprzez stworzenie przez jedną osobę albo grupę osób, zwykle w celu innym niż zwykła komunikacja międzyludzka</a:t>
            </a:r>
          </a:p>
          <a:p>
            <a:r>
              <a:rPr lang="pl-PL" dirty="0" smtClean="0"/>
              <a:t>Mocno sformalizowany i podlegający sztywnym regułom.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Zakres zastosowania normy </a:t>
            </a:r>
            <a:r>
              <a:rPr lang="pl-PL" dirty="0" smtClean="0"/>
              <a:t>– klasa okoliczności, w których norma znajduje swoje odbicie</a:t>
            </a:r>
          </a:p>
          <a:p>
            <a:endParaRPr lang="pl-PL" dirty="0" smtClean="0"/>
          </a:p>
          <a:p>
            <a:r>
              <a:rPr lang="pl-PL" b="1" dirty="0" smtClean="0"/>
              <a:t>Zakres normowania normy </a:t>
            </a:r>
            <a:r>
              <a:rPr lang="pl-PL" dirty="0" smtClean="0"/>
              <a:t>– treść wyznaczanego przez normę obowiązku.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Koncepcja I: trójelementowa struktura normy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Wedle tej koncepcji, by mówić o pełnej normie prawnej, musimy móc wyróżnić w niej hipotezę, dyspozycję i sankcję.</a:t>
            </a:r>
          </a:p>
          <a:p>
            <a:pPr>
              <a:buNone/>
            </a:pPr>
            <a:endParaRPr lang="pl-PL" dirty="0" smtClean="0"/>
          </a:p>
          <a:p>
            <a:r>
              <a:rPr lang="pl-PL" b="1" dirty="0" smtClean="0"/>
              <a:t>Art. </a:t>
            </a:r>
            <a:r>
              <a:rPr lang="pl-PL" b="1" dirty="0" smtClean="0"/>
              <a:t>217a. </a:t>
            </a:r>
            <a:r>
              <a:rPr lang="pl-PL" dirty="0" smtClean="0"/>
              <a:t>Kto </a:t>
            </a:r>
            <a:r>
              <a:rPr lang="pl-PL" dirty="0" smtClean="0"/>
              <a:t>uderza człowieka lub w inny sposób narusza jego nietykalność cielesną w związku z podjętą przez niego interwencją na rzecz ochrony bezpieczeństwa ludzi lub ochrony bezpieczeństwa lub porządku publicznego, podlega grzywnie, karze ograniczenia wolności albo pozbawienia wolności do lat 2.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Koncepcja I: dwuelementowa struktura normy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Wedle tej koncepcji norma wystarczy, że w normie wyrażone zostaną zakres zastosowania i zakres normowania.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„415 k.c. Kto z winy swej wyrządził drugiemu szkodę, obowiązany jest do jej naprawienia.”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Koncepcja norm sprzężonych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Wedle tej koncepcji dla uregulowania sytuacji w praktyce potrzebne są dwie różne pełne normy: norma skierowana do określonego podmiotu, wskazująca mu obowiązek i okoliczności (</a:t>
            </a:r>
            <a:r>
              <a:rPr lang="pl-PL" b="1" dirty="0" smtClean="0"/>
              <a:t>norma sankcjonowana</a:t>
            </a:r>
            <a:r>
              <a:rPr lang="pl-PL" dirty="0" smtClean="0"/>
              <a:t>), w jakich ma go uskutecznić, oraz norma skierowana do organu, aktywująca się w momencie, gdy podmiot naruszy normę (</a:t>
            </a:r>
            <a:r>
              <a:rPr lang="pl-PL" b="1" dirty="0" smtClean="0"/>
              <a:t>norma sankcjonująca</a:t>
            </a:r>
            <a:r>
              <a:rPr lang="pl-PL" dirty="0" smtClean="0"/>
              <a:t>)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Art. 197</a:t>
            </a:r>
            <a:r>
              <a:rPr lang="pl-PL" b="1" dirty="0" smtClean="0"/>
              <a:t>. </a:t>
            </a:r>
            <a:r>
              <a:rPr lang="pl-PL" dirty="0" smtClean="0"/>
              <a:t>§ </a:t>
            </a:r>
            <a:r>
              <a:rPr lang="pl-PL" dirty="0" smtClean="0"/>
              <a:t>1</a:t>
            </a:r>
            <a:r>
              <a:rPr lang="pl-PL" dirty="0" smtClean="0">
                <a:solidFill>
                  <a:srgbClr val="FF0000"/>
                </a:solidFill>
              </a:rPr>
              <a:t>. Kto przemocą, groźbą bezprawną lub podstępem doprowadza inną osobę do obcowania płciowego</a:t>
            </a:r>
            <a:r>
              <a:rPr lang="pl-PL" dirty="0" smtClean="0"/>
              <a:t>, </a:t>
            </a:r>
            <a:r>
              <a:rPr lang="pl-P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podlega karze pozbawienia wolności od lat 2 do 12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Cechy języka naturalnego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Wieloznaczność</a:t>
            </a:r>
            <a:r>
              <a:rPr lang="pl-PL" dirty="0" smtClean="0"/>
              <a:t> – gdy jeden termin ma kilka odmiennych definicji (np. kogut, zamek)</a:t>
            </a:r>
          </a:p>
          <a:p>
            <a:endParaRPr lang="pl-PL" dirty="0" smtClean="0"/>
          </a:p>
          <a:p>
            <a:r>
              <a:rPr lang="pl-PL" b="1" dirty="0" smtClean="0"/>
              <a:t>Nieostrość znaczeniowa </a:t>
            </a:r>
            <a:r>
              <a:rPr lang="pl-PL" dirty="0" smtClean="0"/>
              <a:t>– sytuacja, gdy nie możemy jednoznacznie stwierdzić, co mieści się w zakresie danej nazwy, a co nie (np. ładny, zielony, szczególne okrucieństwo, uzasadniony interes)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naturalny czy sztuczny?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Język niemiecki</a:t>
            </a:r>
          </a:p>
          <a:p>
            <a:r>
              <a:rPr lang="pl-PL" dirty="0" smtClean="0"/>
              <a:t>Język </a:t>
            </a:r>
            <a:r>
              <a:rPr lang="pl-PL" dirty="0" err="1" smtClean="0"/>
              <a:t>html</a:t>
            </a:r>
            <a:endParaRPr lang="pl-PL" dirty="0" smtClean="0"/>
          </a:p>
          <a:p>
            <a:r>
              <a:rPr lang="pl-PL" dirty="0" smtClean="0"/>
              <a:t>Język logiki formalnej</a:t>
            </a:r>
          </a:p>
          <a:p>
            <a:r>
              <a:rPr lang="pl-PL" dirty="0" smtClean="0"/>
              <a:t>Język elfów u Tolkiena (</a:t>
            </a:r>
            <a:r>
              <a:rPr lang="pl-PL" dirty="0" err="1" smtClean="0"/>
              <a:t>quenya</a:t>
            </a:r>
            <a:r>
              <a:rPr lang="pl-PL" dirty="0" smtClean="0"/>
              <a:t>)</a:t>
            </a:r>
          </a:p>
          <a:p>
            <a:r>
              <a:rPr lang="pl-PL" dirty="0" smtClean="0"/>
              <a:t>Język esperanto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prawny i język prawniczy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Język prawny </a:t>
            </a:r>
            <a:r>
              <a:rPr lang="pl-PL" dirty="0" smtClean="0"/>
              <a:t>– jest rejestrem języka naturalnego (np. polskiego), używanym w aktach prawnych. Z racji swojej funkcji musi być ścisły i konkretny, dlatego podlega specyficznym regułom, które mają ograniczyć jego nieostrość.</a:t>
            </a:r>
            <a:endParaRPr lang="pl-PL" dirty="0" smtClean="0"/>
          </a:p>
          <a:p>
            <a:r>
              <a:rPr lang="pl-PL" b="1" dirty="0" smtClean="0"/>
              <a:t>Język prawniczy </a:t>
            </a:r>
            <a:r>
              <a:rPr lang="pl-PL" dirty="0" smtClean="0"/>
              <a:t>– metajęzyk (język do mówienia o języku), służący głównie prawnikom do omawiania języka prawnego.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Język prawny, czy prawniczy?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„415 </a:t>
            </a:r>
            <a:r>
              <a:rPr lang="pl-PL" dirty="0" smtClean="0"/>
              <a:t>k.c. </a:t>
            </a:r>
            <a:r>
              <a:rPr lang="pl-PL" dirty="0" smtClean="0"/>
              <a:t>Kto</a:t>
            </a:r>
            <a:r>
              <a:rPr lang="pl-PL" dirty="0" smtClean="0"/>
              <a:t> z winy swej wyrządził drugiemu szkodę, obowiązany jest do jej naprawienia</a:t>
            </a:r>
            <a:r>
              <a:rPr lang="pl-PL" dirty="0" smtClean="0"/>
              <a:t>.”</a:t>
            </a:r>
          </a:p>
          <a:p>
            <a:endParaRPr lang="pl-PL" dirty="0" smtClean="0"/>
          </a:p>
          <a:p>
            <a:r>
              <a:rPr lang="pl-PL" dirty="0" smtClean="0"/>
              <a:t>„Za </a:t>
            </a:r>
            <a:r>
              <a:rPr lang="pl-PL" dirty="0" smtClean="0"/>
              <a:t>szkodę odpowiada osoba, której zawinione zachowanie jest źródłem powstania tej szkody, przy czym zdarzeniem sprawczym w rozumieniu w/</a:t>
            </a:r>
            <a:r>
              <a:rPr lang="pl-PL" dirty="0" err="1" smtClean="0"/>
              <a:t>w</a:t>
            </a:r>
            <a:r>
              <a:rPr lang="pl-PL" dirty="0" smtClean="0"/>
              <a:t> przepisu jest zarówno działanie jak i </a:t>
            </a:r>
            <a:r>
              <a:rPr lang="pl-PL" dirty="0" smtClean="0"/>
              <a:t>zaniechanie”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ctr">
              <a:buNone/>
            </a:pPr>
            <a:r>
              <a:rPr lang="pl-PL" dirty="0" smtClean="0"/>
              <a:t>Funkcje wypowiedzi</a:t>
            </a:r>
            <a:endParaRPr lang="pl-PL" dirty="0"/>
          </a:p>
        </p:txBody>
      </p:sp>
      <p:cxnSp>
        <p:nvCxnSpPr>
          <p:cNvPr id="5" name="Łącznik prosty ze strzałką 4"/>
          <p:cNvCxnSpPr/>
          <p:nvPr/>
        </p:nvCxnSpPr>
        <p:spPr>
          <a:xfrm rot="10800000" flipV="1">
            <a:off x="1714480" y="1643050"/>
            <a:ext cx="142876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rot="5400000">
            <a:off x="3428992" y="185736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 rot="16200000" flipH="1">
            <a:off x="4857752" y="1857364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929322" y="1643050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11"/>
          <p:cNvSpPr txBox="1"/>
          <p:nvPr/>
        </p:nvSpPr>
        <p:spPr>
          <a:xfrm>
            <a:off x="428596" y="2428868"/>
            <a:ext cx="20717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Opisowa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Służy opisywaniu rzeczywistości</a:t>
            </a:r>
          </a:p>
          <a:p>
            <a:pPr>
              <a:buFontTx/>
              <a:buChar char="-"/>
            </a:pPr>
            <a:r>
              <a:rPr lang="pl-PL" dirty="0" smtClean="0"/>
              <a:t>Ma wartość prawdy lub fałszu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2500298" y="2571744"/>
            <a:ext cx="18573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Ekspresywna</a:t>
            </a:r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Służy wyrażaniu emocji</a:t>
            </a:r>
          </a:p>
          <a:p>
            <a:pPr>
              <a:buFontTx/>
              <a:buChar char="-"/>
            </a:pPr>
            <a:r>
              <a:rPr lang="pl-PL" dirty="0" smtClean="0"/>
              <a:t>Może </a:t>
            </a:r>
            <a:r>
              <a:rPr lang="pl-PL" dirty="0" smtClean="0"/>
              <a:t>b</a:t>
            </a:r>
            <a:r>
              <a:rPr lang="pl-PL" dirty="0" smtClean="0"/>
              <a:t>yć oceniania pod kątem szczerości lub nieszczerości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4572000" y="2571744"/>
            <a:ext cx="19288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Sugestywna</a:t>
            </a:r>
          </a:p>
          <a:p>
            <a:endParaRPr lang="pl-PL" b="1" dirty="0" smtClean="0"/>
          </a:p>
          <a:p>
            <a:pPr>
              <a:buFontTx/>
              <a:buChar char="-"/>
            </a:pPr>
            <a:r>
              <a:rPr lang="pl-PL" dirty="0" smtClean="0"/>
              <a:t>Służy wpływaniu na zachowania ludzkie</a:t>
            </a:r>
          </a:p>
          <a:p>
            <a:pPr>
              <a:buFontTx/>
              <a:buChar char="-"/>
            </a:pPr>
            <a:r>
              <a:rPr lang="pl-PL" dirty="0" smtClean="0"/>
              <a:t>W formie </a:t>
            </a:r>
            <a:r>
              <a:rPr lang="pl-PL" b="1" dirty="0" smtClean="0"/>
              <a:t>norm</a:t>
            </a:r>
            <a:r>
              <a:rPr lang="pl-PL" dirty="0" smtClean="0"/>
              <a:t> (nakaz/zakaz) lub </a:t>
            </a:r>
            <a:r>
              <a:rPr lang="pl-PL" b="1" dirty="0" smtClean="0"/>
              <a:t>optatyw</a:t>
            </a:r>
            <a:r>
              <a:rPr lang="pl-PL" dirty="0" smtClean="0"/>
              <a:t> (rada/prośba)</a:t>
            </a:r>
          </a:p>
          <a:p>
            <a:pPr>
              <a:buFontTx/>
              <a:buChar char="-"/>
            </a:pPr>
            <a:r>
              <a:rPr lang="pl-PL" dirty="0" smtClean="0"/>
              <a:t> oceniane pod kątem skuteczności/ nieskuteczności</a:t>
            </a:r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6715140" y="2500306"/>
            <a:ext cx="2143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/>
              <a:t>Performatywna</a:t>
            </a:r>
            <a:endParaRPr lang="pl-PL" b="1" dirty="0" smtClean="0"/>
          </a:p>
          <a:p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Służy kształtowaniu rzeczywistości</a:t>
            </a:r>
          </a:p>
          <a:p>
            <a:pPr>
              <a:buFontTx/>
              <a:buChar char="-"/>
            </a:pPr>
            <a:r>
              <a:rPr lang="pl-PL" dirty="0" smtClean="0"/>
              <a:t> </a:t>
            </a:r>
            <a:r>
              <a:rPr lang="pl-PL" dirty="0" smtClean="0"/>
              <a:t>oceniane z punktu widzenia skuteczności lub nieskuteczności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Określ funkcje wypowiedzi w danych wyrażeniach: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„Nie podobają mi się te chmury.”</a:t>
            </a:r>
          </a:p>
          <a:p>
            <a:r>
              <a:rPr lang="pl-PL" dirty="0" smtClean="0"/>
              <a:t>„Jakubie, zrób mi loda”</a:t>
            </a:r>
          </a:p>
          <a:p>
            <a:r>
              <a:rPr lang="pl-PL" dirty="0" smtClean="0"/>
              <a:t>„Kot to zwierzę polujące na myszy.”</a:t>
            </a:r>
          </a:p>
          <a:p>
            <a:r>
              <a:rPr lang="pl-PL" dirty="0" smtClean="0"/>
              <a:t>„</a:t>
            </a:r>
            <a:r>
              <a:rPr lang="pl-PL" dirty="0" err="1" smtClean="0"/>
              <a:t>Avada</a:t>
            </a:r>
            <a:r>
              <a:rPr lang="pl-PL" dirty="0" smtClean="0"/>
              <a:t> </a:t>
            </a:r>
            <a:r>
              <a:rPr lang="pl-PL" dirty="0" err="1" smtClean="0"/>
              <a:t>kedavra</a:t>
            </a:r>
            <a:r>
              <a:rPr lang="pl-PL" dirty="0" smtClean="0"/>
              <a:t>!” (w </a:t>
            </a:r>
            <a:r>
              <a:rPr lang="pl-PL" dirty="0" smtClean="0"/>
              <a:t>H</a:t>
            </a:r>
            <a:r>
              <a:rPr lang="pl-PL" dirty="0" smtClean="0"/>
              <a:t>arrym Potterze)</a:t>
            </a:r>
          </a:p>
          <a:p>
            <a:r>
              <a:rPr lang="pl-PL" dirty="0" smtClean="0"/>
              <a:t>„Ściana jest biała.”</a:t>
            </a:r>
          </a:p>
          <a:p>
            <a:r>
              <a:rPr lang="pl-PL" dirty="0" smtClean="0"/>
              <a:t>„Kto</a:t>
            </a:r>
            <a:r>
              <a:rPr lang="pl-PL" dirty="0" smtClean="0"/>
              <a:t> z winy swej wyrządził drugiemu szkodę, obowiązany jest do jej </a:t>
            </a:r>
            <a:r>
              <a:rPr lang="pl-PL" dirty="0" smtClean="0"/>
              <a:t>naprawienia”</a:t>
            </a:r>
          </a:p>
          <a:p>
            <a:r>
              <a:rPr lang="pl-PL" dirty="0" smtClean="0"/>
              <a:t>„Ogłaszam was mężem i żoną.”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norma?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psychologii - </a:t>
            </a:r>
            <a:r>
              <a:rPr lang="pl-PL" dirty="0" err="1" smtClean="0"/>
              <a:t>konstrukt</a:t>
            </a:r>
            <a:r>
              <a:rPr lang="pl-PL" dirty="0" smtClean="0"/>
              <a:t> naukowy wyznaczający granice normalnych zachowań </a:t>
            </a:r>
            <a:r>
              <a:rPr lang="pl-PL" dirty="0" smtClean="0"/>
              <a:t>człowieka</a:t>
            </a:r>
          </a:p>
          <a:p>
            <a:r>
              <a:rPr lang="pl-PL" dirty="0" smtClean="0"/>
              <a:t>W technice -</a:t>
            </a:r>
            <a:r>
              <a:rPr lang="pl-PL" dirty="0" smtClean="0"/>
              <a:t>dokument będący wynikiem normalizacji i standaryzujący jak najszerzej pojętą działalność </a:t>
            </a:r>
            <a:r>
              <a:rPr lang="pl-PL" dirty="0" smtClean="0"/>
              <a:t>badawczą</a:t>
            </a:r>
          </a:p>
          <a:p>
            <a:r>
              <a:rPr lang="pl-PL" dirty="0" smtClean="0"/>
              <a:t>W aksjologii (i prawie) - </a:t>
            </a:r>
            <a:r>
              <a:rPr lang="pl-PL" b="1" dirty="0" smtClean="0"/>
              <a:t>powinność </a:t>
            </a:r>
            <a:r>
              <a:rPr lang="pl-PL" b="1" dirty="0" smtClean="0"/>
              <a:t>określonego zachowania się</a:t>
            </a:r>
            <a:endParaRPr lang="pl-PL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1067</Words>
  <PresentationFormat>Pokaz na ekranie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Wstęp do prawoznawstwa</vt:lpstr>
      <vt:lpstr>Język w prawie</vt:lpstr>
      <vt:lpstr>Cechy języka naturalnego</vt:lpstr>
      <vt:lpstr>Język naturalny czy sztuczny?</vt:lpstr>
      <vt:lpstr>Język prawny i język prawniczy</vt:lpstr>
      <vt:lpstr>Język prawny, czy prawniczy?</vt:lpstr>
      <vt:lpstr>Slajd 7</vt:lpstr>
      <vt:lpstr>Określ funkcje wypowiedzi w danych wyrażeniach:</vt:lpstr>
      <vt:lpstr>Czym jest norma?</vt:lpstr>
      <vt:lpstr>Norma postępowania</vt:lpstr>
      <vt:lpstr>Rodzaje norm</vt:lpstr>
      <vt:lpstr>Sposób obowiązywania normy</vt:lpstr>
      <vt:lpstr>Sankcja za nieprzestrzeganie normy</vt:lpstr>
      <vt:lpstr>Określ sposób obowiązywania i sankcję:</vt:lpstr>
      <vt:lpstr>Norma prawna</vt:lpstr>
      <vt:lpstr>Norma a przepis</vt:lpstr>
      <vt:lpstr>Skondensowanie norm w przepisach</vt:lpstr>
      <vt:lpstr>Rozczłonkowanie norm w przepisach</vt:lpstr>
      <vt:lpstr>Budowa normy</vt:lpstr>
      <vt:lpstr>Slajd 20</vt:lpstr>
      <vt:lpstr>Koncepcja I: trójelementowa struktura normy</vt:lpstr>
      <vt:lpstr>Koncepcja I: dwuelementowa struktura normy</vt:lpstr>
      <vt:lpstr>Koncepcja norm sprzężonych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Atha Maris</dc:creator>
  <cp:lastModifiedBy>Ewa Niemiec</cp:lastModifiedBy>
  <cp:revision>2</cp:revision>
  <dcterms:created xsi:type="dcterms:W3CDTF">2016-10-20T18:30:29Z</dcterms:created>
  <dcterms:modified xsi:type="dcterms:W3CDTF">2016-10-20T20:53:02Z</dcterms:modified>
</cp:coreProperties>
</file>