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48" r:id="rId1"/>
  </p:sldMasterIdLst>
  <p:notesMasterIdLst>
    <p:notesMasterId r:id="rId30"/>
  </p:notesMasterIdLst>
  <p:sldIdLst>
    <p:sldId id="256" r:id="rId2"/>
    <p:sldId id="257" r:id="rId3"/>
    <p:sldId id="274" r:id="rId4"/>
    <p:sldId id="276" r:id="rId5"/>
    <p:sldId id="277" r:id="rId6"/>
    <p:sldId id="278" r:id="rId7"/>
    <p:sldId id="275" r:id="rId8"/>
    <p:sldId id="258" r:id="rId9"/>
    <p:sldId id="279"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80" r:id="rId26"/>
    <p:sldId id="281" r:id="rId27"/>
    <p:sldId id="282" r:id="rId28"/>
    <p:sldId id="283" r:id="rId2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1B8D50-8CAA-44F9-AD88-7E7C3DE94B94}" type="datetimeFigureOut">
              <a:rPr lang="pl-PL" smtClean="0"/>
              <a:t>2016-01-04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42E96D-4F5E-4923-805B-F5935B665ECB}" type="slidenum">
              <a:rPr lang="pl-PL" smtClean="0"/>
              <a:t>‹#›</a:t>
            </a:fld>
            <a:endParaRPr lang="pl-PL"/>
          </a:p>
        </p:txBody>
      </p:sp>
    </p:spTree>
    <p:extLst>
      <p:ext uri="{BB962C8B-B14F-4D97-AF65-F5344CB8AC3E}">
        <p14:creationId xmlns:p14="http://schemas.microsoft.com/office/powerpoint/2010/main" val="210757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242E96D-4F5E-4923-805B-F5935B665ECB}" type="slidenum">
              <a:rPr lang="pl-PL" smtClean="0"/>
              <a:t>26</a:t>
            </a:fld>
            <a:endParaRPr lang="pl-PL"/>
          </a:p>
        </p:txBody>
      </p:sp>
    </p:spTree>
    <p:extLst>
      <p:ext uri="{BB962C8B-B14F-4D97-AF65-F5344CB8AC3E}">
        <p14:creationId xmlns:p14="http://schemas.microsoft.com/office/powerpoint/2010/main" val="2051292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6031819-DDDF-4C5D-93DD-CF03851C9ECB}" type="datetimeFigureOut">
              <a:rPr lang="pl-PL" smtClean="0"/>
              <a:t>2016-01-04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1E2714-3044-4634-8A51-BB640D4B7CE9}" type="slidenum">
              <a:rPr lang="pl-PL" smtClean="0"/>
              <a:t>‹#›</a:t>
            </a:fld>
            <a:endParaRPr lang="pl-PL"/>
          </a:p>
        </p:txBody>
      </p:sp>
    </p:spTree>
    <p:extLst>
      <p:ext uri="{BB962C8B-B14F-4D97-AF65-F5344CB8AC3E}">
        <p14:creationId xmlns:p14="http://schemas.microsoft.com/office/powerpoint/2010/main" val="182199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6031819-DDDF-4C5D-93DD-CF03851C9ECB}" type="datetimeFigureOut">
              <a:rPr lang="pl-PL" smtClean="0"/>
              <a:t>2016-01-04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1E2714-3044-4634-8A51-BB640D4B7CE9}" type="slidenum">
              <a:rPr lang="pl-PL" smtClean="0"/>
              <a:t>‹#›</a:t>
            </a:fld>
            <a:endParaRPr lang="pl-PL"/>
          </a:p>
        </p:txBody>
      </p:sp>
    </p:spTree>
    <p:extLst>
      <p:ext uri="{BB962C8B-B14F-4D97-AF65-F5344CB8AC3E}">
        <p14:creationId xmlns:p14="http://schemas.microsoft.com/office/powerpoint/2010/main" val="2472584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6031819-DDDF-4C5D-93DD-CF03851C9ECB}" type="datetimeFigureOut">
              <a:rPr lang="pl-PL" smtClean="0"/>
              <a:t>2016-01-04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1E2714-3044-4634-8A51-BB640D4B7CE9}"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93462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6031819-DDDF-4C5D-93DD-CF03851C9ECB}" type="datetimeFigureOut">
              <a:rPr lang="pl-PL" smtClean="0"/>
              <a:t>2016-01-04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1E2714-3044-4634-8A51-BB640D4B7CE9}" type="slidenum">
              <a:rPr lang="pl-PL" smtClean="0"/>
              <a:t>‹#›</a:t>
            </a:fld>
            <a:endParaRPr lang="pl-PL"/>
          </a:p>
        </p:txBody>
      </p:sp>
    </p:spTree>
    <p:extLst>
      <p:ext uri="{BB962C8B-B14F-4D97-AF65-F5344CB8AC3E}">
        <p14:creationId xmlns:p14="http://schemas.microsoft.com/office/powerpoint/2010/main" val="2159922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6031819-DDDF-4C5D-93DD-CF03851C9ECB}" type="datetimeFigureOut">
              <a:rPr lang="pl-PL" smtClean="0"/>
              <a:t>2016-01-04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1E2714-3044-4634-8A51-BB640D4B7CE9}"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86423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6031819-DDDF-4C5D-93DD-CF03851C9ECB}" type="datetimeFigureOut">
              <a:rPr lang="pl-PL" smtClean="0"/>
              <a:t>2016-01-04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1E2714-3044-4634-8A51-BB640D4B7CE9}" type="slidenum">
              <a:rPr lang="pl-PL" smtClean="0"/>
              <a:t>‹#›</a:t>
            </a:fld>
            <a:endParaRPr lang="pl-PL"/>
          </a:p>
        </p:txBody>
      </p:sp>
    </p:spTree>
    <p:extLst>
      <p:ext uri="{BB962C8B-B14F-4D97-AF65-F5344CB8AC3E}">
        <p14:creationId xmlns:p14="http://schemas.microsoft.com/office/powerpoint/2010/main" val="4233734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6031819-DDDF-4C5D-93DD-CF03851C9ECB}" type="datetimeFigureOut">
              <a:rPr lang="pl-PL" smtClean="0"/>
              <a:t>2016-01-04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1E2714-3044-4634-8A51-BB640D4B7CE9}" type="slidenum">
              <a:rPr lang="pl-PL" smtClean="0"/>
              <a:t>‹#›</a:t>
            </a:fld>
            <a:endParaRPr lang="pl-PL"/>
          </a:p>
        </p:txBody>
      </p:sp>
    </p:spTree>
    <p:extLst>
      <p:ext uri="{BB962C8B-B14F-4D97-AF65-F5344CB8AC3E}">
        <p14:creationId xmlns:p14="http://schemas.microsoft.com/office/powerpoint/2010/main" val="37537702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6031819-DDDF-4C5D-93DD-CF03851C9ECB}" type="datetimeFigureOut">
              <a:rPr lang="pl-PL" smtClean="0"/>
              <a:t>2016-01-04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1E2714-3044-4634-8A51-BB640D4B7CE9}" type="slidenum">
              <a:rPr lang="pl-PL" smtClean="0"/>
              <a:t>‹#›</a:t>
            </a:fld>
            <a:endParaRPr lang="pl-PL"/>
          </a:p>
        </p:txBody>
      </p:sp>
    </p:spTree>
    <p:extLst>
      <p:ext uri="{BB962C8B-B14F-4D97-AF65-F5344CB8AC3E}">
        <p14:creationId xmlns:p14="http://schemas.microsoft.com/office/powerpoint/2010/main" val="3394220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6031819-DDDF-4C5D-93DD-CF03851C9ECB}" type="datetimeFigureOut">
              <a:rPr lang="pl-PL" smtClean="0"/>
              <a:t>2016-01-04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1E2714-3044-4634-8A51-BB640D4B7CE9}" type="slidenum">
              <a:rPr lang="pl-PL" smtClean="0"/>
              <a:t>‹#›</a:t>
            </a:fld>
            <a:endParaRPr lang="pl-PL"/>
          </a:p>
        </p:txBody>
      </p:sp>
    </p:spTree>
    <p:extLst>
      <p:ext uri="{BB962C8B-B14F-4D97-AF65-F5344CB8AC3E}">
        <p14:creationId xmlns:p14="http://schemas.microsoft.com/office/powerpoint/2010/main" val="3910026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6031819-DDDF-4C5D-93DD-CF03851C9ECB}" type="datetimeFigureOut">
              <a:rPr lang="pl-PL" smtClean="0"/>
              <a:t>2016-01-04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1E2714-3044-4634-8A51-BB640D4B7CE9}" type="slidenum">
              <a:rPr lang="pl-PL" smtClean="0"/>
              <a:t>‹#›</a:t>
            </a:fld>
            <a:endParaRPr lang="pl-PL"/>
          </a:p>
        </p:txBody>
      </p:sp>
    </p:spTree>
    <p:extLst>
      <p:ext uri="{BB962C8B-B14F-4D97-AF65-F5344CB8AC3E}">
        <p14:creationId xmlns:p14="http://schemas.microsoft.com/office/powerpoint/2010/main" val="3741886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6031819-DDDF-4C5D-93DD-CF03851C9ECB}" type="datetimeFigureOut">
              <a:rPr lang="pl-PL" smtClean="0"/>
              <a:t>2016-01-04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A1E2714-3044-4634-8A51-BB640D4B7CE9}" type="slidenum">
              <a:rPr lang="pl-PL" smtClean="0"/>
              <a:t>‹#›</a:t>
            </a:fld>
            <a:endParaRPr lang="pl-PL"/>
          </a:p>
        </p:txBody>
      </p:sp>
    </p:spTree>
    <p:extLst>
      <p:ext uri="{BB962C8B-B14F-4D97-AF65-F5344CB8AC3E}">
        <p14:creationId xmlns:p14="http://schemas.microsoft.com/office/powerpoint/2010/main" val="89060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6031819-DDDF-4C5D-93DD-CF03851C9ECB}" type="datetimeFigureOut">
              <a:rPr lang="pl-PL" smtClean="0"/>
              <a:t>2016-01-04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A1E2714-3044-4634-8A51-BB640D4B7CE9}" type="slidenum">
              <a:rPr lang="pl-PL" smtClean="0"/>
              <a:t>‹#›</a:t>
            </a:fld>
            <a:endParaRPr lang="pl-PL"/>
          </a:p>
        </p:txBody>
      </p:sp>
    </p:spTree>
    <p:extLst>
      <p:ext uri="{BB962C8B-B14F-4D97-AF65-F5344CB8AC3E}">
        <p14:creationId xmlns:p14="http://schemas.microsoft.com/office/powerpoint/2010/main" val="149145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56031819-DDDF-4C5D-93DD-CF03851C9ECB}" type="datetimeFigureOut">
              <a:rPr lang="pl-PL" smtClean="0"/>
              <a:t>2016-01-04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A1E2714-3044-4634-8A51-BB640D4B7CE9}" type="slidenum">
              <a:rPr lang="pl-PL" smtClean="0"/>
              <a:t>‹#›</a:t>
            </a:fld>
            <a:endParaRPr lang="pl-PL"/>
          </a:p>
        </p:txBody>
      </p:sp>
    </p:spTree>
    <p:extLst>
      <p:ext uri="{BB962C8B-B14F-4D97-AF65-F5344CB8AC3E}">
        <p14:creationId xmlns:p14="http://schemas.microsoft.com/office/powerpoint/2010/main" val="842050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31819-DDDF-4C5D-93DD-CF03851C9ECB}" type="datetimeFigureOut">
              <a:rPr lang="pl-PL" smtClean="0"/>
              <a:t>2016-01-04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A1E2714-3044-4634-8A51-BB640D4B7CE9}" type="slidenum">
              <a:rPr lang="pl-PL" smtClean="0"/>
              <a:t>‹#›</a:t>
            </a:fld>
            <a:endParaRPr lang="pl-PL"/>
          </a:p>
        </p:txBody>
      </p:sp>
    </p:spTree>
    <p:extLst>
      <p:ext uri="{BB962C8B-B14F-4D97-AF65-F5344CB8AC3E}">
        <p14:creationId xmlns:p14="http://schemas.microsoft.com/office/powerpoint/2010/main" val="2096331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smtClean="0"/>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6031819-DDDF-4C5D-93DD-CF03851C9ECB}" type="datetimeFigureOut">
              <a:rPr lang="pl-PL" smtClean="0"/>
              <a:t>2016-01-04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A1E2714-3044-4634-8A51-BB640D4B7CE9}" type="slidenum">
              <a:rPr lang="pl-PL" smtClean="0"/>
              <a:t>‹#›</a:t>
            </a:fld>
            <a:endParaRPr lang="pl-PL"/>
          </a:p>
        </p:txBody>
      </p:sp>
    </p:spTree>
    <p:extLst>
      <p:ext uri="{BB962C8B-B14F-4D97-AF65-F5344CB8AC3E}">
        <p14:creationId xmlns:p14="http://schemas.microsoft.com/office/powerpoint/2010/main" val="354988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6031819-DDDF-4C5D-93DD-CF03851C9ECB}" type="datetimeFigureOut">
              <a:rPr lang="pl-PL" smtClean="0"/>
              <a:t>2016-01-04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A1E2714-3044-4634-8A51-BB640D4B7CE9}" type="slidenum">
              <a:rPr lang="pl-PL" smtClean="0"/>
              <a:t>‹#›</a:t>
            </a:fld>
            <a:endParaRPr lang="pl-PL"/>
          </a:p>
        </p:txBody>
      </p:sp>
    </p:spTree>
    <p:extLst>
      <p:ext uri="{BB962C8B-B14F-4D97-AF65-F5344CB8AC3E}">
        <p14:creationId xmlns:p14="http://schemas.microsoft.com/office/powerpoint/2010/main" val="2421304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031819-DDDF-4C5D-93DD-CF03851C9ECB}" type="datetimeFigureOut">
              <a:rPr lang="pl-PL" smtClean="0"/>
              <a:t>2016-01-04</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A1E2714-3044-4634-8A51-BB640D4B7CE9}" type="slidenum">
              <a:rPr lang="pl-PL" smtClean="0"/>
              <a:t>‹#›</a:t>
            </a:fld>
            <a:endParaRPr lang="pl-PL"/>
          </a:p>
        </p:txBody>
      </p:sp>
    </p:spTree>
    <p:extLst>
      <p:ext uri="{BB962C8B-B14F-4D97-AF65-F5344CB8AC3E}">
        <p14:creationId xmlns:p14="http://schemas.microsoft.com/office/powerpoint/2010/main" val="1360605473"/>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ip.legalis.pl/document-view.seam?documentId=mfrxilrtgiydqnbrga3d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sip.legalis.pl/document-view.seam?documentId=mfrxilrsgu2tmmbyhe3taltqmfyc4mrtgu3dgmzvhe"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ip.legalis.pl/urlSearch.seam?HitlistCaption=Orzeczenia%20dla:%20Dz.U.%20z%202015%20r.%20poz.%20233%20tj.%20Art.%2011%20%C2%A7%202&amp;orz4pap=30353934&amp;sortField=document-date&amp;searchMask=sm-jurist"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57187" y="789271"/>
            <a:ext cx="10353574" cy="3792353"/>
          </a:xfrm>
        </p:spPr>
        <p:txBody>
          <a:bodyPr/>
          <a:lstStyle/>
          <a:p>
            <a:r>
              <a:rPr lang="pl-PL" sz="6600" dirty="0" smtClean="0"/>
              <a:t>NOWE PRAWO</a:t>
            </a:r>
            <a:br>
              <a:rPr lang="pl-PL" sz="6600" dirty="0" smtClean="0"/>
            </a:br>
            <a:r>
              <a:rPr lang="pl-PL" sz="6600" dirty="0" smtClean="0"/>
              <a:t>RESTRUKTURYZACYJNE</a:t>
            </a:r>
            <a:endParaRPr lang="pl-PL" sz="6600" dirty="0"/>
          </a:p>
        </p:txBody>
      </p:sp>
      <p:sp>
        <p:nvSpPr>
          <p:cNvPr id="3" name="Podtytuł 2"/>
          <p:cNvSpPr>
            <a:spLocks noGrp="1"/>
          </p:cNvSpPr>
          <p:nvPr>
            <p:ph type="subTitle" idx="1"/>
          </p:nvPr>
        </p:nvSpPr>
        <p:spPr>
          <a:xfrm>
            <a:off x="1507067" y="4658627"/>
            <a:ext cx="7766936" cy="489105"/>
          </a:xfrm>
        </p:spPr>
        <p:txBody>
          <a:bodyPr/>
          <a:lstStyle/>
          <a:p>
            <a:pPr algn="ctr"/>
            <a:r>
              <a:rPr lang="pl-PL" b="1" dirty="0" smtClean="0">
                <a:solidFill>
                  <a:schemeClr val="accent1">
                    <a:lumMod val="60000"/>
                    <a:lumOff val="40000"/>
                  </a:schemeClr>
                </a:solidFill>
              </a:rPr>
              <a:t>(ustawa z </a:t>
            </a:r>
            <a:r>
              <a:rPr lang="pl-PL" b="1" dirty="0">
                <a:solidFill>
                  <a:schemeClr val="accent1">
                    <a:lumMod val="60000"/>
                    <a:lumOff val="40000"/>
                  </a:schemeClr>
                </a:solidFill>
              </a:rPr>
              <a:t>dnia 15 maja 2015 r. </a:t>
            </a:r>
            <a:r>
              <a:rPr lang="pl-PL" b="1" dirty="0" smtClean="0">
                <a:solidFill>
                  <a:schemeClr val="accent1">
                    <a:lumMod val="60000"/>
                    <a:lumOff val="40000"/>
                  </a:schemeClr>
                </a:solidFill>
              </a:rPr>
              <a:t>- </a:t>
            </a:r>
            <a:r>
              <a:rPr lang="pl-PL" b="1" dirty="0" smtClean="0">
                <a:solidFill>
                  <a:schemeClr val="accent1">
                    <a:lumMod val="60000"/>
                    <a:lumOff val="40000"/>
                  </a:schemeClr>
                </a:solidFill>
                <a:hlinkClick r:id="rId2"/>
              </a:rPr>
              <a:t>Dz.U</a:t>
            </a:r>
            <a:r>
              <a:rPr lang="pl-PL" b="1" dirty="0">
                <a:solidFill>
                  <a:schemeClr val="accent1">
                    <a:lumMod val="60000"/>
                    <a:lumOff val="40000"/>
                  </a:schemeClr>
                </a:solidFill>
                <a:hlinkClick r:id="rId2"/>
              </a:rPr>
              <a:t>. z 2015 r. poz. 978)</a:t>
            </a:r>
            <a:endParaRPr lang="pl-PL" b="1" dirty="0">
              <a:solidFill>
                <a:schemeClr val="accent1">
                  <a:lumMod val="60000"/>
                  <a:lumOff val="40000"/>
                </a:schemeClr>
              </a:solidFill>
            </a:endParaRPr>
          </a:p>
        </p:txBody>
      </p:sp>
    </p:spTree>
    <p:extLst>
      <p:ext uri="{BB962C8B-B14F-4D97-AF65-F5344CB8AC3E}">
        <p14:creationId xmlns:p14="http://schemas.microsoft.com/office/powerpoint/2010/main" val="2210733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5" y="609600"/>
            <a:ext cx="8312661" cy="1565709"/>
          </a:xfrm>
        </p:spPr>
        <p:txBody>
          <a:bodyPr/>
          <a:lstStyle/>
          <a:p>
            <a:pPr algn="ctr"/>
            <a:r>
              <a:rPr lang="pl-PL" dirty="0" smtClean="0"/>
              <a:t>POSTĘPOWANIE O ZATWIERDZENIE UKŁADU</a:t>
            </a:r>
            <a:endParaRPr lang="pl-PL" dirty="0"/>
          </a:p>
        </p:txBody>
      </p:sp>
      <p:sp>
        <p:nvSpPr>
          <p:cNvPr id="3" name="Symbol zastępczy tekstu 2"/>
          <p:cNvSpPr>
            <a:spLocks noGrp="1"/>
          </p:cNvSpPr>
          <p:nvPr>
            <p:ph type="body" idx="1"/>
          </p:nvPr>
        </p:nvSpPr>
        <p:spPr>
          <a:xfrm>
            <a:off x="393328" y="2526096"/>
            <a:ext cx="8596668" cy="4331904"/>
          </a:xfrm>
        </p:spPr>
        <p:txBody>
          <a:bodyPr>
            <a:normAutofit/>
          </a:bodyPr>
          <a:lstStyle/>
          <a:p>
            <a:pPr marL="285750" indent="-285750" algn="just">
              <a:buFontTx/>
              <a:buChar char="-"/>
            </a:pPr>
            <a:r>
              <a:rPr lang="pl-PL" dirty="0" smtClean="0"/>
              <a:t>procedura przewidziana dla przedsiębiorców, wobec których nie zostały spełnione ustawowe przesłanki stanu niewypłacalności, lecz którzy są świadomi tego, że w najbliższej przyszłości zetkną się z problemami finansowymi</a:t>
            </a:r>
          </a:p>
          <a:p>
            <a:pPr marL="285750" indent="-285750" algn="just">
              <a:buFontTx/>
              <a:buChar char="-"/>
            </a:pPr>
            <a:r>
              <a:rPr lang="pl-PL" dirty="0"/>
              <a:t>n</a:t>
            </a:r>
            <a:r>
              <a:rPr lang="pl-PL" dirty="0" smtClean="0"/>
              <a:t>ajbardziej odformalizowana procedura restrukturyzacyjna</a:t>
            </a:r>
          </a:p>
          <a:p>
            <a:pPr marL="285750" indent="-285750" algn="just">
              <a:buFontTx/>
              <a:buChar char="-"/>
            </a:pPr>
            <a:r>
              <a:rPr lang="pl-PL" dirty="0" smtClean="0"/>
              <a:t>możliwa do wdrożenia w sytuacji, gdy suma wierzytelności spornych uprawniających do głosowania nad układem nie przekracza 15% ogólnej sumy wierzytelności </a:t>
            </a:r>
          </a:p>
          <a:p>
            <a:pPr marL="285750" indent="-285750" algn="just">
              <a:buFontTx/>
              <a:buChar char="-"/>
            </a:pPr>
            <a:r>
              <a:rPr lang="pl-PL" dirty="0" smtClean="0"/>
              <a:t>dłużnik jest uprawniony a zarazem zobowiązany do samodzielnego zbierania głosów wierzycieli w celu doprowadzenia do zawarcia układu</a:t>
            </a:r>
          </a:p>
          <a:p>
            <a:pPr algn="just"/>
            <a:endParaRPr lang="pl-PL" dirty="0" smtClean="0"/>
          </a:p>
          <a:p>
            <a:pPr marL="285750" indent="-285750">
              <a:buFontTx/>
              <a:buChar char="-"/>
            </a:pPr>
            <a:endParaRPr lang="pl-PL" dirty="0" smtClean="0"/>
          </a:p>
          <a:p>
            <a:pPr marL="285750" indent="-285750">
              <a:buFontTx/>
              <a:buChar char="-"/>
            </a:pPr>
            <a:endParaRPr lang="pl-PL" dirty="0"/>
          </a:p>
        </p:txBody>
      </p:sp>
    </p:spTree>
    <p:extLst>
      <p:ext uri="{BB962C8B-B14F-4D97-AF65-F5344CB8AC3E}">
        <p14:creationId xmlns:p14="http://schemas.microsoft.com/office/powerpoint/2010/main" val="2934437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5" y="609600"/>
            <a:ext cx="8596668" cy="1979596"/>
          </a:xfrm>
        </p:spPr>
        <p:txBody>
          <a:bodyPr/>
          <a:lstStyle/>
          <a:p>
            <a:pPr algn="ctr"/>
            <a:r>
              <a:rPr lang="pl-PL" dirty="0"/>
              <a:t>POSTĘPOWANIE O ZATWIERDZENIE UKŁADU</a:t>
            </a:r>
          </a:p>
        </p:txBody>
      </p:sp>
      <p:sp>
        <p:nvSpPr>
          <p:cNvPr id="3" name="Symbol zastępczy tekstu 2"/>
          <p:cNvSpPr>
            <a:spLocks noGrp="1"/>
          </p:cNvSpPr>
          <p:nvPr>
            <p:ph type="body" idx="1"/>
          </p:nvPr>
        </p:nvSpPr>
        <p:spPr>
          <a:xfrm>
            <a:off x="677335" y="2675823"/>
            <a:ext cx="9284812" cy="3365539"/>
          </a:xfrm>
        </p:spPr>
        <p:txBody>
          <a:bodyPr>
            <a:normAutofit/>
          </a:bodyPr>
          <a:lstStyle/>
          <a:p>
            <a:pPr marL="285750" indent="-285750" algn="just">
              <a:buFontTx/>
              <a:buChar char="-"/>
            </a:pPr>
            <a:r>
              <a:rPr lang="pl-PL" sz="2000" dirty="0" smtClean="0"/>
              <a:t>wprowadzenie do postępowania nowego podmiotu </a:t>
            </a:r>
            <a:r>
              <a:rPr lang="pl-PL" sz="2000" b="1" dirty="0" smtClean="0"/>
              <a:t>doradcy restrukturyzacyjnego </a:t>
            </a:r>
          </a:p>
          <a:p>
            <a:pPr marL="285750" indent="-285750" algn="just">
              <a:buFontTx/>
              <a:buChar char="-"/>
            </a:pPr>
            <a:r>
              <a:rPr lang="pl-PL" sz="2000" dirty="0"/>
              <a:t>p</a:t>
            </a:r>
            <a:r>
              <a:rPr lang="pl-PL" sz="2000" dirty="0" smtClean="0"/>
              <a:t>odmiot ten jest wybierany przez dłużnika</a:t>
            </a:r>
          </a:p>
          <a:p>
            <a:pPr marL="285750" indent="-285750" algn="just">
              <a:buFontTx/>
              <a:buChar char="-"/>
            </a:pPr>
            <a:r>
              <a:rPr lang="pl-PL" sz="2000" dirty="0"/>
              <a:t>o</a:t>
            </a:r>
            <a:r>
              <a:rPr lang="pl-PL" sz="2000" dirty="0" smtClean="0"/>
              <a:t>bjęty obowiązkowym ubezpieczeniem OC</a:t>
            </a:r>
          </a:p>
          <a:p>
            <a:pPr marL="285750" indent="-285750" algn="just">
              <a:buFontTx/>
              <a:buChar char="-"/>
            </a:pPr>
            <a:r>
              <a:rPr lang="pl-PL" sz="2000" dirty="0"/>
              <a:t>b</a:t>
            </a:r>
            <a:r>
              <a:rPr lang="pl-PL" sz="2000" dirty="0" smtClean="0"/>
              <a:t>ędzie pełnił funkcję nadzorcy układu, nie ograniczając dłużnika w zarządzie jego majątkiem</a:t>
            </a:r>
          </a:p>
          <a:p>
            <a:pPr marL="285750" indent="-285750" algn="just">
              <a:buFontTx/>
              <a:buChar char="-"/>
            </a:pPr>
            <a:r>
              <a:rPr lang="pl-PL" sz="2000" dirty="0"/>
              <a:t>t</a:t>
            </a:r>
            <a:r>
              <a:rPr lang="pl-PL" sz="2000" dirty="0" smtClean="0"/>
              <a:t>o jednak dłużnik zbiera głosy wierzycieli</a:t>
            </a:r>
            <a:endParaRPr lang="pl-PL" sz="2000" dirty="0"/>
          </a:p>
        </p:txBody>
      </p:sp>
    </p:spTree>
    <p:extLst>
      <p:ext uri="{BB962C8B-B14F-4D97-AF65-F5344CB8AC3E}">
        <p14:creationId xmlns:p14="http://schemas.microsoft.com/office/powerpoint/2010/main" val="3007449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221" y="-641684"/>
            <a:ext cx="8596668" cy="3403600"/>
          </a:xfrm>
        </p:spPr>
        <p:txBody>
          <a:bodyPr/>
          <a:lstStyle/>
          <a:p>
            <a:pPr algn="ctr"/>
            <a:r>
              <a:rPr lang="pl-PL" dirty="0"/>
              <a:t>POSTĘPOWANIE O ZATWIERDZENIE UKŁADU</a:t>
            </a:r>
          </a:p>
        </p:txBody>
      </p:sp>
      <p:sp>
        <p:nvSpPr>
          <p:cNvPr id="3" name="Symbol zastępczy tekstu 2"/>
          <p:cNvSpPr>
            <a:spLocks noGrp="1"/>
          </p:cNvSpPr>
          <p:nvPr>
            <p:ph type="body" idx="1"/>
          </p:nvPr>
        </p:nvSpPr>
        <p:spPr>
          <a:xfrm>
            <a:off x="677335" y="2906829"/>
            <a:ext cx="8596668" cy="3134533"/>
          </a:xfrm>
        </p:spPr>
        <p:txBody>
          <a:bodyPr>
            <a:normAutofit lnSpcReduction="10000"/>
          </a:bodyPr>
          <a:lstStyle/>
          <a:p>
            <a:pPr marL="285750" indent="-285750" algn="just">
              <a:buFont typeface="Arial" panose="020B0604020202020204" pitchFamily="34" charset="0"/>
              <a:buChar char="•"/>
            </a:pPr>
            <a:r>
              <a:rPr lang="pl-PL" sz="2000" dirty="0"/>
              <a:t>u</a:t>
            </a:r>
            <a:r>
              <a:rPr lang="pl-PL" sz="2000" dirty="0" smtClean="0"/>
              <a:t>kład zostaje zawarty gdy opowie się za nim większość wierzycieli uprawnionych do głosowania nad układem, mających łącznie co najmniej 2/3 sumy </a:t>
            </a:r>
            <a:r>
              <a:rPr lang="pl-PL" sz="2000" dirty="0" smtClean="0"/>
              <a:t>wierzytelności</a:t>
            </a:r>
            <a:endParaRPr lang="pl-PL" sz="2000" dirty="0" smtClean="0"/>
          </a:p>
          <a:p>
            <a:pPr marL="285750" indent="-285750" algn="just">
              <a:buFont typeface="Arial" panose="020B0604020202020204" pitchFamily="34" charset="0"/>
              <a:buChar char="•"/>
            </a:pPr>
            <a:r>
              <a:rPr lang="pl-PL" sz="2000" dirty="0" smtClean="0"/>
              <a:t>po zakończeniu zbierania głosów „za” dłużnik składa do sądu wniosek o zatwierdzenie układu</a:t>
            </a:r>
          </a:p>
          <a:p>
            <a:pPr marL="285750" indent="-285750" algn="just">
              <a:buFont typeface="Arial" panose="020B0604020202020204" pitchFamily="34" charset="0"/>
              <a:buChar char="•"/>
            </a:pPr>
            <a:r>
              <a:rPr lang="pl-PL" sz="2000" dirty="0" smtClean="0"/>
              <a:t>Sąd zatwierdzając układ opiera się wyłącznie na przedłożonej mu dokumentacji (kontrola pod kątem zgodności z prawem i odnośnie ewentualnego pokrzywdzenia wierzycieli, którzy głosowali „przeciw”)</a:t>
            </a:r>
          </a:p>
          <a:p>
            <a:pPr marL="285750" indent="-285750" algn="just">
              <a:buFont typeface="Arial" panose="020B0604020202020204" pitchFamily="34" charset="0"/>
              <a:buChar char="•"/>
            </a:pPr>
            <a:r>
              <a:rPr lang="pl-PL" sz="2000" dirty="0" smtClean="0"/>
              <a:t>Sąd powinien rozpatrzyć wniosek w terminie 2 </a:t>
            </a:r>
            <a:r>
              <a:rPr lang="pl-PL" sz="2000" dirty="0" smtClean="0"/>
              <a:t>tygodni</a:t>
            </a:r>
            <a:endParaRPr lang="pl-PL" sz="2000" dirty="0" smtClean="0"/>
          </a:p>
          <a:p>
            <a:pPr marL="285750" indent="-285750" algn="just">
              <a:buFont typeface="Arial" panose="020B0604020202020204" pitchFamily="34" charset="0"/>
              <a:buChar char="•"/>
            </a:pPr>
            <a:endParaRPr lang="pl-PL" dirty="0" smtClean="0"/>
          </a:p>
          <a:p>
            <a:pPr marL="285750" indent="-285750">
              <a:buFont typeface="Arial" panose="020B0604020202020204" pitchFamily="34" charset="0"/>
              <a:buChar char="•"/>
            </a:pPr>
            <a:endParaRPr lang="pl-PL" dirty="0" smtClean="0"/>
          </a:p>
        </p:txBody>
      </p:sp>
    </p:spTree>
    <p:extLst>
      <p:ext uri="{BB962C8B-B14F-4D97-AF65-F5344CB8AC3E}">
        <p14:creationId xmlns:p14="http://schemas.microsoft.com/office/powerpoint/2010/main" val="2175433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5" y="385012"/>
            <a:ext cx="8596668" cy="1819174"/>
          </a:xfrm>
        </p:spPr>
        <p:txBody>
          <a:bodyPr/>
          <a:lstStyle/>
          <a:p>
            <a:pPr algn="ctr"/>
            <a:r>
              <a:rPr lang="pl-PL" dirty="0"/>
              <a:t>POSTĘPOWANIE O ZATWIERDZENIE </a:t>
            </a:r>
            <a:r>
              <a:rPr lang="pl-PL" dirty="0" smtClean="0"/>
              <a:t>UKŁADU</a:t>
            </a:r>
            <a:endParaRPr lang="pl-PL" dirty="0"/>
          </a:p>
        </p:txBody>
      </p:sp>
      <p:sp>
        <p:nvSpPr>
          <p:cNvPr id="3" name="Symbol zastępczy tekstu 2"/>
          <p:cNvSpPr>
            <a:spLocks noGrp="1"/>
          </p:cNvSpPr>
          <p:nvPr>
            <p:ph type="body" idx="1"/>
          </p:nvPr>
        </p:nvSpPr>
        <p:spPr>
          <a:xfrm>
            <a:off x="677335" y="3349591"/>
            <a:ext cx="8596668" cy="3128210"/>
          </a:xfrm>
        </p:spPr>
        <p:txBody>
          <a:bodyPr>
            <a:normAutofit fontScale="70000" lnSpcReduction="20000"/>
          </a:bodyPr>
          <a:lstStyle/>
          <a:p>
            <a:pPr algn="just">
              <a:lnSpc>
                <a:spcPct val="150000"/>
              </a:lnSpc>
            </a:pPr>
            <a:r>
              <a:rPr lang="pl-PL" sz="2600" dirty="0" smtClean="0"/>
              <a:t>Po zatwierdzeniu układu doradca restrukturyzacyjny nabywa uprawnienia nadzorcy sądowego, </a:t>
            </a:r>
            <a:r>
              <a:rPr lang="pl-PL" sz="2600" dirty="0"/>
              <a:t>do jego zadań </a:t>
            </a:r>
            <a:r>
              <a:rPr lang="pl-PL" sz="2600" dirty="0" smtClean="0"/>
              <a:t>należy:</a:t>
            </a:r>
          </a:p>
          <a:p>
            <a:pPr marL="285750" indent="-285750" algn="just">
              <a:lnSpc>
                <a:spcPct val="150000"/>
              </a:lnSpc>
              <a:buFontTx/>
              <a:buChar char="-"/>
            </a:pPr>
            <a:r>
              <a:rPr lang="pl-PL" sz="2600" dirty="0" smtClean="0"/>
              <a:t>czuwanie nad należytym wykonaniem układu przez dłużnika</a:t>
            </a:r>
          </a:p>
          <a:p>
            <a:pPr marL="285750" indent="-285750" algn="just">
              <a:lnSpc>
                <a:spcPct val="150000"/>
              </a:lnSpc>
              <a:buFontTx/>
              <a:buChar char="-"/>
            </a:pPr>
            <a:r>
              <a:rPr lang="pl-PL" sz="2600" dirty="0"/>
              <a:t>k</a:t>
            </a:r>
            <a:r>
              <a:rPr lang="pl-PL" sz="2600" dirty="0" smtClean="0"/>
              <a:t>ontrolowanie czynności dłużnika dotyczące jego majątku lub przedsiębiorstwa</a:t>
            </a:r>
          </a:p>
          <a:p>
            <a:pPr marL="285750" indent="-285750" algn="just">
              <a:lnSpc>
                <a:spcPct val="150000"/>
              </a:lnSpc>
              <a:buFontTx/>
              <a:buChar char="-"/>
            </a:pPr>
            <a:r>
              <a:rPr lang="pl-PL" sz="2600" dirty="0"/>
              <a:t>c</a:t>
            </a:r>
            <a:r>
              <a:rPr lang="pl-PL" sz="2600" dirty="0" smtClean="0"/>
              <a:t>zuwanie nad poszanowaniem słusznych interesów wierzycieli</a:t>
            </a:r>
          </a:p>
          <a:p>
            <a:pPr algn="just">
              <a:lnSpc>
                <a:spcPct val="150000"/>
              </a:lnSpc>
            </a:pPr>
            <a:r>
              <a:rPr lang="pl-PL" sz="2600" dirty="0" smtClean="0"/>
              <a:t>Ingerencja sądu została ograniczona do niezbędnego minimum.</a:t>
            </a:r>
          </a:p>
          <a:p>
            <a:pPr marL="285750" indent="-285750">
              <a:buFontTx/>
              <a:buChar char="-"/>
            </a:pPr>
            <a:endParaRPr lang="pl-PL" dirty="0" smtClean="0"/>
          </a:p>
          <a:p>
            <a:pPr marL="285750" indent="-285750">
              <a:buFontTx/>
              <a:buChar char="-"/>
            </a:pPr>
            <a:endParaRPr lang="pl-PL" dirty="0" smtClean="0"/>
          </a:p>
          <a:p>
            <a:pPr marL="285750" indent="-285750">
              <a:buFontTx/>
              <a:buChar char="-"/>
            </a:pPr>
            <a:endParaRPr lang="pl-PL" dirty="0" smtClean="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1822985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5" y="609600"/>
            <a:ext cx="8596668" cy="1777465"/>
          </a:xfrm>
        </p:spPr>
        <p:txBody>
          <a:bodyPr/>
          <a:lstStyle/>
          <a:p>
            <a:pPr algn="ctr"/>
            <a:r>
              <a:rPr lang="pl-PL" dirty="0" smtClean="0"/>
              <a:t>Przyspieszone postępowanie układowe</a:t>
            </a:r>
            <a:endParaRPr lang="pl-PL" dirty="0"/>
          </a:p>
        </p:txBody>
      </p:sp>
      <p:sp>
        <p:nvSpPr>
          <p:cNvPr id="3" name="Symbol zastępczy tekstu 2"/>
          <p:cNvSpPr>
            <a:spLocks noGrp="1"/>
          </p:cNvSpPr>
          <p:nvPr>
            <p:ph type="body" idx="1"/>
          </p:nvPr>
        </p:nvSpPr>
        <p:spPr>
          <a:xfrm>
            <a:off x="600333" y="2560321"/>
            <a:ext cx="8596668" cy="3715352"/>
          </a:xfrm>
        </p:spPr>
        <p:txBody>
          <a:bodyPr>
            <a:normAutofit/>
          </a:bodyPr>
          <a:lstStyle/>
          <a:p>
            <a:pPr marL="285750" indent="-285750" algn="just">
              <a:buFont typeface="Arial" panose="020B0604020202020204" pitchFamily="34" charset="0"/>
              <a:buChar char="•"/>
            </a:pPr>
            <a:r>
              <a:rPr lang="pl-PL" dirty="0" smtClean="0"/>
              <a:t>przyspieszone </a:t>
            </a:r>
            <a:r>
              <a:rPr lang="pl-PL" dirty="0"/>
              <a:t>postępowanie układowe umożliwia dłużnikowi zawarcie układu po sporządzeniu i zatwierdzeniu spisu wierzytelności w uproszczonym </a:t>
            </a:r>
            <a:r>
              <a:rPr lang="pl-PL" dirty="0" smtClean="0"/>
              <a:t>trybie</a:t>
            </a:r>
          </a:p>
          <a:p>
            <a:pPr marL="285750" indent="-285750" algn="just">
              <a:buFont typeface="Arial" panose="020B0604020202020204" pitchFamily="34" charset="0"/>
              <a:buChar char="•"/>
            </a:pPr>
            <a:r>
              <a:rPr lang="pl-PL" dirty="0"/>
              <a:t>może być prowadzone, jeżeli suma wierzytelności spornych uprawniających do głosowania nad układem nie przekracza 15% sumy wierzytelności uprawniających do głosowania nad </a:t>
            </a:r>
            <a:r>
              <a:rPr lang="pl-PL" dirty="0" smtClean="0"/>
              <a:t>układem</a:t>
            </a:r>
          </a:p>
          <a:p>
            <a:pPr marL="285750" indent="-285750" algn="just">
              <a:buFont typeface="Arial" panose="020B0604020202020204" pitchFamily="34" charset="0"/>
              <a:buChar char="•"/>
            </a:pPr>
            <a:r>
              <a:rPr lang="pl-PL" dirty="0"/>
              <a:t>sporządzenie planu </a:t>
            </a:r>
            <a:r>
              <a:rPr lang="pl-PL" dirty="0" smtClean="0"/>
              <a:t>restrukturyzacyjnego dokonuje niezależny</a:t>
            </a:r>
            <a:r>
              <a:rPr lang="pl-PL" dirty="0"/>
              <a:t>, wybierany przez sąd podmiot – nadzorcę </a:t>
            </a:r>
            <a:r>
              <a:rPr lang="pl-PL" dirty="0" smtClean="0"/>
              <a:t>sądowego</a:t>
            </a:r>
          </a:p>
          <a:p>
            <a:pPr marL="285750" indent="-285750" algn="just">
              <a:buFont typeface="Arial" panose="020B0604020202020204" pitchFamily="34" charset="0"/>
              <a:buChar char="•"/>
            </a:pPr>
            <a:r>
              <a:rPr lang="pl-PL" dirty="0" smtClean="0"/>
              <a:t>po </a:t>
            </a:r>
            <a:r>
              <a:rPr lang="pl-PL" dirty="0"/>
              <a:t>otwarciu przyspieszonego postępowania układowego postępowania egzekucyjne zostaną bowiem od razu zawieszone z mocy prawa, a dokonane zajęcia rachunków bankowych będą mogły być uchylone przez sędziego – </a:t>
            </a:r>
            <a:r>
              <a:rPr lang="pl-PL" dirty="0" smtClean="0"/>
              <a:t>komisarza</a:t>
            </a:r>
            <a:endParaRPr lang="pl-PL" dirty="0"/>
          </a:p>
        </p:txBody>
      </p:sp>
    </p:spTree>
    <p:extLst>
      <p:ext uri="{BB962C8B-B14F-4D97-AF65-F5344CB8AC3E}">
        <p14:creationId xmlns:p14="http://schemas.microsoft.com/office/powerpoint/2010/main" val="327465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5" y="609600"/>
            <a:ext cx="8596668" cy="1748589"/>
          </a:xfrm>
        </p:spPr>
        <p:txBody>
          <a:bodyPr/>
          <a:lstStyle/>
          <a:p>
            <a:pPr algn="ctr"/>
            <a:r>
              <a:rPr lang="pl-PL" dirty="0"/>
              <a:t>Przyspieszone postępowanie układowe</a:t>
            </a:r>
          </a:p>
        </p:txBody>
      </p:sp>
      <p:sp>
        <p:nvSpPr>
          <p:cNvPr id="3" name="Symbol zastępczy tekstu 2"/>
          <p:cNvSpPr>
            <a:spLocks noGrp="1"/>
          </p:cNvSpPr>
          <p:nvPr>
            <p:ph type="body" idx="1"/>
          </p:nvPr>
        </p:nvSpPr>
        <p:spPr>
          <a:xfrm>
            <a:off x="677334" y="1799924"/>
            <a:ext cx="9438817" cy="4706753"/>
          </a:xfrm>
        </p:spPr>
        <p:txBody>
          <a:bodyPr>
            <a:normAutofit/>
          </a:bodyPr>
          <a:lstStyle/>
          <a:p>
            <a:r>
              <a:rPr lang="pl-PL" sz="2000" dirty="0" smtClean="0"/>
              <a:t>WYMOGI FORMALNE WNIOSKU – konieczność dołączenia:</a:t>
            </a:r>
          </a:p>
          <a:p>
            <a:pPr marL="285750" indent="-285750" algn="just">
              <a:buFont typeface="Arial" panose="020B0604020202020204" pitchFamily="34" charset="0"/>
              <a:buChar char="•"/>
            </a:pPr>
            <a:r>
              <a:rPr lang="pl-PL" sz="2000" dirty="0"/>
              <a:t>odpisów propozycji układowych wraz ze </a:t>
            </a:r>
            <a:r>
              <a:rPr lang="pl-PL" sz="2000" b="1" dirty="0"/>
              <a:t>wstępnym </a:t>
            </a:r>
            <a:r>
              <a:rPr lang="pl-PL" sz="2000" b="1" dirty="0" smtClean="0"/>
              <a:t>planem</a:t>
            </a:r>
            <a:r>
              <a:rPr lang="pl-PL" sz="2000" b="1" dirty="0"/>
              <a:t> </a:t>
            </a:r>
            <a:r>
              <a:rPr lang="pl-PL" sz="2000" b="1" dirty="0" smtClean="0"/>
              <a:t>restrukturyzacyjnym</a:t>
            </a:r>
            <a:endParaRPr lang="pl-PL" sz="2000" b="1" dirty="0"/>
          </a:p>
          <a:p>
            <a:pPr marL="285750" indent="-285750" algn="just">
              <a:buFont typeface="Arial" panose="020B0604020202020204" pitchFamily="34" charset="0"/>
              <a:buChar char="•"/>
            </a:pPr>
            <a:r>
              <a:rPr lang="pl-PL" sz="2000" b="1" dirty="0"/>
              <a:t>wykazu wierzytelności spornych</a:t>
            </a:r>
            <a:r>
              <a:rPr lang="pl-PL" sz="2000" dirty="0"/>
              <a:t> </a:t>
            </a:r>
            <a:endParaRPr lang="pl-PL" sz="2000" dirty="0" smtClean="0"/>
          </a:p>
          <a:p>
            <a:pPr marL="285750" indent="-285750" algn="just">
              <a:buFont typeface="Arial" panose="020B0604020202020204" pitchFamily="34" charset="0"/>
              <a:buChar char="•"/>
            </a:pPr>
            <a:r>
              <a:rPr lang="pl-PL" sz="2000" dirty="0"/>
              <a:t>oświadczenia o prawdziwości informacji załączonych do </a:t>
            </a:r>
            <a:r>
              <a:rPr lang="pl-PL" sz="2000" dirty="0" smtClean="0"/>
              <a:t>wniosku</a:t>
            </a:r>
          </a:p>
          <a:p>
            <a:pPr marL="285750" indent="-285750" algn="just">
              <a:buFont typeface="Arial" panose="020B0604020202020204" pitchFamily="34" charset="0"/>
              <a:buChar char="•"/>
            </a:pPr>
            <a:r>
              <a:rPr lang="pl-PL" sz="2000" dirty="0"/>
              <a:t>dowodu uiszczenia zaliczki na wydatki </a:t>
            </a:r>
            <a:r>
              <a:rPr lang="pl-PL" sz="2000" dirty="0" smtClean="0"/>
              <a:t>postępowania (rygor – zwrot wniosku)</a:t>
            </a:r>
            <a:endParaRPr lang="pl-PL" sz="2000" dirty="0"/>
          </a:p>
        </p:txBody>
      </p:sp>
      <p:sp>
        <p:nvSpPr>
          <p:cNvPr id="6" name="Rectangle 2"/>
          <p:cNvSpPr>
            <a:spLocks noChangeArrowheads="1"/>
          </p:cNvSpPr>
          <p:nvPr/>
        </p:nvSpPr>
        <p:spPr bwMode="auto">
          <a:xfrm>
            <a:off x="3664695" y="507072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6003634"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42108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5" y="609600"/>
            <a:ext cx="8596668" cy="1738964"/>
          </a:xfrm>
        </p:spPr>
        <p:txBody>
          <a:bodyPr/>
          <a:lstStyle/>
          <a:p>
            <a:pPr algn="ctr"/>
            <a:r>
              <a:rPr lang="pl-PL" dirty="0" smtClean="0"/>
              <a:t>Przyspieszone postępowanie układowe</a:t>
            </a:r>
            <a:endParaRPr lang="pl-PL" dirty="0"/>
          </a:p>
        </p:txBody>
      </p:sp>
      <p:sp>
        <p:nvSpPr>
          <p:cNvPr id="3" name="Symbol zastępczy tekstu 2"/>
          <p:cNvSpPr>
            <a:spLocks noGrp="1"/>
          </p:cNvSpPr>
          <p:nvPr>
            <p:ph type="body" idx="1"/>
          </p:nvPr>
        </p:nvSpPr>
        <p:spPr>
          <a:xfrm>
            <a:off x="677335" y="2608446"/>
            <a:ext cx="8596668" cy="3432916"/>
          </a:xfrm>
        </p:spPr>
        <p:txBody>
          <a:bodyPr>
            <a:normAutofit lnSpcReduction="10000"/>
          </a:bodyPr>
          <a:lstStyle/>
          <a:p>
            <a:pPr marL="285750" indent="-285750" algn="just">
              <a:buFont typeface="Arial" panose="020B0604020202020204" pitchFamily="34" charset="0"/>
              <a:buChar char="•"/>
            </a:pPr>
            <a:r>
              <a:rPr lang="pl-PL" dirty="0" smtClean="0"/>
              <a:t>sąd </a:t>
            </a:r>
            <a:r>
              <a:rPr lang="pl-PL" dirty="0"/>
              <a:t>rozpoznaje wniosek na posiedzeniu niejawnym na podstawie dokumentów dołączonych do wniosku w terminie tygodnia od dnia jego złożenia. Uwzględniając wniosek sąd wydaje postanowienie o otwarciu przyspieszonego postępowania układowego oraz wyznacza sędziego – komisarza oraz nadzorcę </a:t>
            </a:r>
            <a:r>
              <a:rPr lang="pl-PL" dirty="0" smtClean="0"/>
              <a:t>sądowego</a:t>
            </a:r>
          </a:p>
          <a:p>
            <a:pPr marL="285750" indent="-285750" algn="just">
              <a:buFont typeface="Arial" panose="020B0604020202020204" pitchFamily="34" charset="0"/>
              <a:buChar char="•"/>
            </a:pPr>
            <a:r>
              <a:rPr lang="pl-PL" dirty="0" smtClean="0"/>
              <a:t>skutki </a:t>
            </a:r>
            <a:r>
              <a:rPr lang="pl-PL" dirty="0"/>
              <a:t>otwarcia postępowania będą bliskie  obecnie funkcjonującemu postępowaniu upadłościowemu z możliwością zawarcia układu. Analogicznie bowiem powstanie np. obowiązek udzielenia wyjaśnień przez dłużnika, powstanie masa układowa, zakaz jej obciążenia, zakaz spełnienia świadczeń z wierzytelności objętych układem, zakaz potrąceń itd.</a:t>
            </a:r>
          </a:p>
          <a:p>
            <a:pPr marL="285750" indent="-285750" algn="just">
              <a:buFont typeface="Arial" panose="020B0604020202020204" pitchFamily="34" charset="0"/>
              <a:buChar char="•"/>
            </a:pPr>
            <a:r>
              <a:rPr lang="pl-PL" dirty="0" smtClean="0"/>
              <a:t>przyspieszone </a:t>
            </a:r>
            <a:r>
              <a:rPr lang="pl-PL" dirty="0"/>
              <a:t>postępowanie układowe, już z literalnego brzmienia, ma być z założenia krótkie, przewidywany czas jego trwania to 2-3 </a:t>
            </a:r>
            <a:r>
              <a:rPr lang="pl-PL" dirty="0" smtClean="0"/>
              <a:t>miesiące</a:t>
            </a:r>
            <a:endParaRPr lang="pl-PL" dirty="0"/>
          </a:p>
        </p:txBody>
      </p:sp>
    </p:spTree>
    <p:extLst>
      <p:ext uri="{BB962C8B-B14F-4D97-AF65-F5344CB8AC3E}">
        <p14:creationId xmlns:p14="http://schemas.microsoft.com/office/powerpoint/2010/main" val="1516860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5" y="609600"/>
            <a:ext cx="8596668" cy="1604211"/>
          </a:xfrm>
        </p:spPr>
        <p:txBody>
          <a:bodyPr/>
          <a:lstStyle/>
          <a:p>
            <a:pPr algn="ctr"/>
            <a:r>
              <a:rPr lang="pl-PL" dirty="0"/>
              <a:t>Przyspieszone postępowanie układowe</a:t>
            </a:r>
          </a:p>
        </p:txBody>
      </p:sp>
      <p:sp>
        <p:nvSpPr>
          <p:cNvPr id="3" name="Symbol zastępczy tekstu 2"/>
          <p:cNvSpPr>
            <a:spLocks noGrp="1"/>
          </p:cNvSpPr>
          <p:nvPr>
            <p:ph type="body" idx="1"/>
          </p:nvPr>
        </p:nvSpPr>
        <p:spPr>
          <a:xfrm>
            <a:off x="513705" y="2420219"/>
            <a:ext cx="8596668" cy="3961330"/>
          </a:xfrm>
        </p:spPr>
        <p:txBody>
          <a:bodyPr>
            <a:normAutofit fontScale="92500" lnSpcReduction="10000"/>
          </a:bodyPr>
          <a:lstStyle/>
          <a:p>
            <a:pPr marL="285750" indent="-285750" algn="just">
              <a:buFont typeface="Arial" panose="020B0604020202020204" pitchFamily="34" charset="0"/>
              <a:buChar char="•"/>
            </a:pPr>
            <a:r>
              <a:rPr lang="pl-PL" sz="2000" dirty="0" smtClean="0"/>
              <a:t>dłużnika zachowuje zarząd własny </a:t>
            </a:r>
            <a:r>
              <a:rPr lang="pl-PL" sz="2000" dirty="0"/>
              <a:t>nad całym majątkiem w czasie trwania </a:t>
            </a:r>
            <a:r>
              <a:rPr lang="pl-PL" sz="2000" dirty="0" smtClean="0"/>
              <a:t>postępowania</a:t>
            </a:r>
          </a:p>
          <a:p>
            <a:pPr marL="285750" indent="-285750" algn="just">
              <a:buFont typeface="Arial" panose="020B0604020202020204" pitchFamily="34" charset="0"/>
              <a:buChar char="•"/>
            </a:pPr>
            <a:r>
              <a:rPr lang="pl-PL" sz="2000" dirty="0" smtClean="0"/>
              <a:t>sąd </a:t>
            </a:r>
            <a:r>
              <a:rPr lang="pl-PL" sz="2000" dirty="0"/>
              <a:t>może </a:t>
            </a:r>
            <a:r>
              <a:rPr lang="pl-PL" sz="2000" dirty="0" smtClean="0"/>
              <a:t>uchylić </a:t>
            </a:r>
            <a:r>
              <a:rPr lang="pl-PL" sz="2000" dirty="0"/>
              <a:t>z urzędu zarząd własny dłużnika i ustanowić </a:t>
            </a:r>
            <a:r>
              <a:rPr lang="pl-PL" sz="2000" dirty="0" smtClean="0"/>
              <a:t>zarządcę, </a:t>
            </a:r>
            <a:r>
              <a:rPr lang="pl-PL" sz="2000" dirty="0"/>
              <a:t>jeżeli dłużnik, chociażby nieumyślnie, naruszy prawo w zakresie sprawowania zarządu, czego skutkiem jest pokrzywdzenie wierzycieli lub możliwość takiego pokrzywdzenia w </a:t>
            </a:r>
            <a:r>
              <a:rPr lang="pl-PL" sz="2000" dirty="0" smtClean="0"/>
              <a:t>przyszłości</a:t>
            </a:r>
          </a:p>
          <a:p>
            <a:pPr marL="285750" indent="-285750" algn="just">
              <a:buFont typeface="Arial" panose="020B0604020202020204" pitchFamily="34" charset="0"/>
              <a:buChar char="•"/>
            </a:pPr>
            <a:r>
              <a:rPr lang="pl-PL" sz="2000" dirty="0" smtClean="0"/>
              <a:t>zarząd </a:t>
            </a:r>
            <a:r>
              <a:rPr lang="pl-PL" sz="2000" dirty="0"/>
              <a:t>własny może być odebrany również w przypadku, gdy dłużnik nie daje gwarancji wykonania układu albo dłużnik nie wykonuje poleceń sędziego-komisarza lub nadzorcy sądowego (np. brak złożenia w terminie zakreślonym przez sędziego komisarza propozycji układowych przez dłużnika</a:t>
            </a:r>
            <a:r>
              <a:rPr lang="pl-PL" sz="2000" dirty="0" smtClean="0"/>
              <a:t>)</a:t>
            </a:r>
          </a:p>
          <a:p>
            <a:pPr marL="285750" indent="-285750" algn="just">
              <a:buFont typeface="Arial" panose="020B0604020202020204" pitchFamily="34" charset="0"/>
              <a:buChar char="•"/>
            </a:pPr>
            <a:r>
              <a:rPr lang="pl-PL" sz="2000" dirty="0" smtClean="0"/>
              <a:t>do zatwierdzenia układu dochodzi na </a:t>
            </a:r>
            <a:r>
              <a:rPr lang="pl-PL" sz="2000" dirty="0"/>
              <a:t>zwoływanym przez sąd zgromadzeniu wierzycieli </a:t>
            </a:r>
            <a:endParaRPr lang="pl-PL" sz="2000" dirty="0" smtClean="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1693518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5" y="-847022"/>
            <a:ext cx="8596668" cy="3772568"/>
          </a:xfrm>
        </p:spPr>
        <p:txBody>
          <a:bodyPr/>
          <a:lstStyle/>
          <a:p>
            <a:pPr algn="ctr"/>
            <a:r>
              <a:rPr lang="pl-PL" dirty="0" smtClean="0"/>
              <a:t>Przyspieszone postępowanie układowe</a:t>
            </a:r>
            <a:endParaRPr lang="pl-PL" dirty="0"/>
          </a:p>
        </p:txBody>
      </p:sp>
      <p:sp>
        <p:nvSpPr>
          <p:cNvPr id="3" name="Symbol zastępczy tekstu 2"/>
          <p:cNvSpPr>
            <a:spLocks noGrp="1"/>
          </p:cNvSpPr>
          <p:nvPr>
            <p:ph type="body" idx="1"/>
          </p:nvPr>
        </p:nvSpPr>
        <p:spPr>
          <a:xfrm>
            <a:off x="552207" y="1241659"/>
            <a:ext cx="9361813" cy="5996538"/>
          </a:xfrm>
        </p:spPr>
        <p:txBody>
          <a:bodyPr>
            <a:normAutofit/>
          </a:bodyPr>
          <a:lstStyle/>
          <a:p>
            <a:pPr marL="285750" indent="-285750" algn="just">
              <a:buFont typeface="Arial" panose="020B0604020202020204" pitchFamily="34" charset="0"/>
              <a:buChar char="•"/>
            </a:pPr>
            <a:r>
              <a:rPr lang="pl-PL" sz="2400" dirty="0"/>
              <a:t>p</a:t>
            </a:r>
            <a:r>
              <a:rPr lang="pl-PL" sz="2400" dirty="0" smtClean="0"/>
              <a:t>o ustanowienie nadzorcy sądowego zostaje on zobowiązany do sporządzenia w terminie dwóch tygodni planu restrukturyzacyjnego, spisu wierzytelności oraz spisu wierzytelności spornych</a:t>
            </a:r>
          </a:p>
          <a:p>
            <a:pPr marL="285750" indent="-285750" algn="just">
              <a:buFont typeface="Arial" panose="020B0604020202020204" pitchFamily="34" charset="0"/>
              <a:buChar char="•"/>
            </a:pPr>
            <a:r>
              <a:rPr lang="pl-PL" sz="2400" dirty="0"/>
              <a:t>w</a:t>
            </a:r>
            <a:r>
              <a:rPr lang="pl-PL" sz="2400" dirty="0" smtClean="0"/>
              <a:t>ykluczone jest wnoszenie przez wierzycieli sprzeciwu</a:t>
            </a:r>
          </a:p>
          <a:p>
            <a:pPr marL="285750" indent="-285750" algn="just">
              <a:buFont typeface="Arial" panose="020B0604020202020204" pitchFamily="34" charset="0"/>
              <a:buChar char="•"/>
            </a:pPr>
            <a:r>
              <a:rPr lang="pl-PL" sz="2400" dirty="0"/>
              <a:t>d</a:t>
            </a:r>
            <a:r>
              <a:rPr lang="pl-PL" sz="2400" dirty="0" smtClean="0"/>
              <a:t>łużnik będzie mógł zgłaszać zastrzeżenia co do ujęcia wierzytelności w spisie – wierzytelność taka staje się wierzytelnością sporną</a:t>
            </a:r>
          </a:p>
          <a:p>
            <a:pPr marL="285750" indent="-285750" algn="just">
              <a:buFont typeface="Arial" panose="020B0604020202020204" pitchFamily="34" charset="0"/>
              <a:buChar char="•"/>
            </a:pPr>
            <a:r>
              <a:rPr lang="pl-PL" sz="2400" dirty="0"/>
              <a:t>w</a:t>
            </a:r>
            <a:r>
              <a:rPr lang="pl-PL" sz="2400" dirty="0" smtClean="0"/>
              <a:t>ierzyciele </a:t>
            </a:r>
            <a:r>
              <a:rPr lang="pl-PL" sz="2400" dirty="0" smtClean="0"/>
              <a:t>ujęci w spisie wierzytelności spornych mają prawo złożenia wniosku o dopuszczenie ich do zgromadzenia</a:t>
            </a:r>
          </a:p>
          <a:p>
            <a:pPr marL="285750" indent="-285750">
              <a:buFont typeface="Arial" panose="020B0604020202020204" pitchFamily="34" charset="0"/>
              <a:buChar char="•"/>
            </a:pPr>
            <a:endParaRPr lang="pl-PL" dirty="0" smtClean="0"/>
          </a:p>
        </p:txBody>
      </p:sp>
    </p:spTree>
    <p:extLst>
      <p:ext uri="{BB962C8B-B14F-4D97-AF65-F5344CB8AC3E}">
        <p14:creationId xmlns:p14="http://schemas.microsoft.com/office/powerpoint/2010/main" val="2845290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0"/>
            <a:ext cx="8596668" cy="1642712"/>
          </a:xfrm>
        </p:spPr>
        <p:txBody>
          <a:bodyPr/>
          <a:lstStyle/>
          <a:p>
            <a:pPr algn="ctr"/>
            <a:r>
              <a:rPr lang="pl-PL" dirty="0" smtClean="0"/>
              <a:t>Przyspieszone postępowanie układowe</a:t>
            </a:r>
            <a:endParaRPr lang="pl-PL" dirty="0"/>
          </a:p>
        </p:txBody>
      </p:sp>
      <p:sp>
        <p:nvSpPr>
          <p:cNvPr id="3" name="Symbol zastępczy tekstu 2"/>
          <p:cNvSpPr>
            <a:spLocks noGrp="1"/>
          </p:cNvSpPr>
          <p:nvPr>
            <p:ph type="body" idx="1"/>
          </p:nvPr>
        </p:nvSpPr>
        <p:spPr>
          <a:xfrm>
            <a:off x="677334" y="1828799"/>
            <a:ext cx="10083709" cy="4918509"/>
          </a:xfrm>
        </p:spPr>
        <p:txBody>
          <a:bodyPr>
            <a:normAutofit fontScale="55000" lnSpcReduction="20000"/>
          </a:bodyPr>
          <a:lstStyle/>
          <a:p>
            <a:r>
              <a:rPr lang="pl-PL" sz="2400" dirty="0"/>
              <a:t>Plan restrukturyzacyjny zawiera co najmniej:</a:t>
            </a:r>
          </a:p>
          <a:p>
            <a:r>
              <a:rPr lang="pl-PL" sz="2400" b="1" dirty="0"/>
              <a:t>1) </a:t>
            </a:r>
            <a:r>
              <a:rPr lang="pl-PL" sz="2400" dirty="0"/>
              <a:t>opis przedsiębiorstwa dłużnika wraz z informacją o aktualnym oraz przyszłym stanie podaży i popytu w sektorze rynku, na którym przedsiębiorstwo działa;</a:t>
            </a:r>
          </a:p>
          <a:p>
            <a:r>
              <a:rPr lang="pl-PL" sz="2400" b="1" dirty="0"/>
              <a:t>2) </a:t>
            </a:r>
            <a:r>
              <a:rPr lang="pl-PL" sz="2400" dirty="0"/>
              <a:t>analizę przyczyn trudnej sytuacji ekonomicznej dłużnika;</a:t>
            </a:r>
          </a:p>
          <a:p>
            <a:r>
              <a:rPr lang="pl-PL" sz="2400" b="1" dirty="0"/>
              <a:t>3) </a:t>
            </a:r>
            <a:r>
              <a:rPr lang="pl-PL" sz="2400" dirty="0"/>
              <a:t>prezentację proponowanej przyszłej strategii prowadzenia przedsiębiorstwa dłużnika oraz informację na temat poziomu i rodzaju ryzyka;</a:t>
            </a:r>
          </a:p>
          <a:p>
            <a:r>
              <a:rPr lang="pl-PL" sz="2400" b="1" dirty="0"/>
              <a:t>4) </a:t>
            </a:r>
            <a:r>
              <a:rPr lang="pl-PL" sz="2400" dirty="0"/>
              <a:t>pełny opis i przegląd planowanych środków restrukturyzacyjnych i związanych z nimi kosztów;</a:t>
            </a:r>
          </a:p>
          <a:p>
            <a:r>
              <a:rPr lang="pl-PL" sz="2400" b="1" dirty="0"/>
              <a:t>5) </a:t>
            </a:r>
            <a:r>
              <a:rPr lang="pl-PL" sz="2400" dirty="0"/>
              <a:t>harmonogram wdrożenia środków restrukturyzacyjnych oraz ostateczny termin wdrożenia planu restrukturyzacyjnego;</a:t>
            </a:r>
          </a:p>
          <a:p>
            <a:r>
              <a:rPr lang="pl-PL" sz="2400" b="1" dirty="0"/>
              <a:t>6) </a:t>
            </a:r>
            <a:r>
              <a:rPr lang="pl-PL" sz="2400" dirty="0"/>
              <a:t>informację o zdolnościach produkcyjnych przedsiębiorstwa dłużnika, w szczególności o ich wykorzystaniu i redukcji;</a:t>
            </a:r>
          </a:p>
          <a:p>
            <a:r>
              <a:rPr lang="pl-PL" sz="2400" b="1" dirty="0"/>
              <a:t>7) </a:t>
            </a:r>
            <a:r>
              <a:rPr lang="pl-PL" sz="2400" dirty="0"/>
              <a:t>opis metod i źródeł finansowania, w tym wykorzystania dostępnego kapitału, sprzedaży aktywów w celu finansowania restrukturyzacji, finansowych zobowiązań udziałowców i osób trzecich, w szczególności banków lub innych kredytodawców, wielkości udzielonej i wnioskowanej pomocy publicznej oraz pomocy </a:t>
            </a:r>
            <a:r>
              <a:rPr lang="pl-PL" sz="2400" i="1" dirty="0"/>
              <a:t>de </a:t>
            </a:r>
            <a:r>
              <a:rPr lang="pl-PL" sz="2400" i="1" dirty="0" err="1"/>
              <a:t>minimis</a:t>
            </a:r>
            <a:r>
              <a:rPr lang="pl-PL" sz="2400" dirty="0"/>
              <a:t> lub pomocy </a:t>
            </a:r>
            <a:r>
              <a:rPr lang="pl-PL" sz="2400" i="1" dirty="0"/>
              <a:t>de </a:t>
            </a:r>
            <a:r>
              <a:rPr lang="pl-PL" sz="2400" i="1" dirty="0" err="1"/>
              <a:t>minimis</a:t>
            </a:r>
            <a:r>
              <a:rPr lang="pl-PL" sz="2400" dirty="0"/>
              <a:t> w rolnictwie lub rybołówstwie i wykazania zapotrzebowania na nią;</a:t>
            </a:r>
          </a:p>
          <a:p>
            <a:r>
              <a:rPr lang="pl-PL" sz="2400" b="1" dirty="0"/>
              <a:t>8) </a:t>
            </a:r>
            <a:r>
              <a:rPr lang="pl-PL" sz="2400" dirty="0"/>
              <a:t>projektowane zyski i straty na kolejne pięć lat oparte na co najmniej dwóch prognozach;</a:t>
            </a:r>
          </a:p>
          <a:p>
            <a:r>
              <a:rPr lang="pl-PL" sz="2400" b="1" dirty="0"/>
              <a:t>9) </a:t>
            </a:r>
            <a:r>
              <a:rPr lang="pl-PL" sz="2400" dirty="0"/>
              <a:t>imiona i nazwiska osób odpowiedzialnych za wykonanie układu;</a:t>
            </a:r>
          </a:p>
          <a:p>
            <a:r>
              <a:rPr lang="pl-PL" sz="2400" b="1" dirty="0"/>
              <a:t>10) </a:t>
            </a:r>
            <a:r>
              <a:rPr lang="pl-PL" sz="2400" dirty="0"/>
              <a:t>imiona i nazwiska autorów planu restrukturyzacyjnego;</a:t>
            </a:r>
          </a:p>
          <a:p>
            <a:r>
              <a:rPr lang="pl-PL" sz="2400" b="1" dirty="0"/>
              <a:t>11) </a:t>
            </a:r>
            <a:r>
              <a:rPr lang="pl-PL" sz="2400" dirty="0"/>
              <a:t>datę sporządzenia planu restrukturyzacyjnego.</a:t>
            </a:r>
          </a:p>
          <a:p>
            <a:endParaRPr lang="pl-PL" dirty="0"/>
          </a:p>
        </p:txBody>
      </p:sp>
    </p:spTree>
    <p:extLst>
      <p:ext uri="{BB962C8B-B14F-4D97-AF65-F5344CB8AC3E}">
        <p14:creationId xmlns:p14="http://schemas.microsoft.com/office/powerpoint/2010/main" val="102994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677334" y="609599"/>
            <a:ext cx="8596668" cy="5723823"/>
          </a:xfrm>
        </p:spPr>
        <p:txBody>
          <a:bodyPr/>
          <a:lstStyle/>
          <a:p>
            <a:r>
              <a:rPr lang="pl-PL" dirty="0" smtClean="0"/>
              <a:t>Miejsce dotychczasowej ustawy prawo upadłościowe i naprawcze zajęły dwa odrębne akty prawne:</a:t>
            </a:r>
            <a:br>
              <a:rPr lang="pl-PL" dirty="0" smtClean="0"/>
            </a:br>
            <a:r>
              <a:rPr lang="pl-PL" dirty="0" smtClean="0"/>
              <a:t/>
            </a:r>
            <a:br>
              <a:rPr lang="pl-PL" dirty="0" smtClean="0"/>
            </a:br>
            <a:r>
              <a:rPr lang="pl-PL" dirty="0" smtClean="0"/>
              <a:t>1) prawo restrukturyzacyjne</a:t>
            </a:r>
            <a:br>
              <a:rPr lang="pl-PL" dirty="0" smtClean="0"/>
            </a:br>
            <a:r>
              <a:rPr lang="pl-PL" dirty="0"/>
              <a:t/>
            </a:r>
            <a:br>
              <a:rPr lang="pl-PL" dirty="0"/>
            </a:br>
            <a:r>
              <a:rPr lang="pl-PL" dirty="0" smtClean="0"/>
              <a:t>2) prawo upadłościowe</a:t>
            </a:r>
            <a:br>
              <a:rPr lang="pl-PL" dirty="0" smtClean="0"/>
            </a:br>
            <a:endParaRPr lang="pl-PL" dirty="0"/>
          </a:p>
        </p:txBody>
      </p:sp>
    </p:spTree>
    <p:extLst>
      <p:ext uri="{BB962C8B-B14F-4D97-AF65-F5344CB8AC3E}">
        <p14:creationId xmlns:p14="http://schemas.microsoft.com/office/powerpoint/2010/main" val="520593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5" y="609600"/>
            <a:ext cx="8596668" cy="1459832"/>
          </a:xfrm>
        </p:spPr>
        <p:txBody>
          <a:bodyPr/>
          <a:lstStyle/>
          <a:p>
            <a:pPr algn="ctr"/>
            <a:r>
              <a:rPr lang="pl-PL" dirty="0" smtClean="0"/>
              <a:t>Postępowanie układowe</a:t>
            </a:r>
            <a:endParaRPr lang="pl-PL" dirty="0"/>
          </a:p>
        </p:txBody>
      </p:sp>
      <p:sp>
        <p:nvSpPr>
          <p:cNvPr id="3" name="Symbol zastępczy tekstu 2"/>
          <p:cNvSpPr>
            <a:spLocks noGrp="1"/>
          </p:cNvSpPr>
          <p:nvPr>
            <p:ph type="body" idx="1"/>
          </p:nvPr>
        </p:nvSpPr>
        <p:spPr>
          <a:xfrm>
            <a:off x="600333" y="2169961"/>
            <a:ext cx="8596668" cy="4298216"/>
          </a:xfrm>
        </p:spPr>
        <p:txBody>
          <a:bodyPr>
            <a:normAutofit/>
          </a:bodyPr>
          <a:lstStyle/>
          <a:p>
            <a:pPr marL="285750" indent="-285750" algn="just">
              <a:buFont typeface="Arial" panose="020B0604020202020204" pitchFamily="34" charset="0"/>
              <a:buChar char="•"/>
            </a:pPr>
            <a:r>
              <a:rPr lang="pl-PL" dirty="0" smtClean="0"/>
              <a:t>przewidziane dla przedsiębiorców, którzy nie spełniają wymogów aby wdrożyć dwa wcześniej przytoczone postępowania restrukturyzacje</a:t>
            </a:r>
          </a:p>
          <a:p>
            <a:pPr marL="285750" indent="-285750" algn="just">
              <a:buFont typeface="Arial" panose="020B0604020202020204" pitchFamily="34" charset="0"/>
              <a:buChar char="•"/>
            </a:pPr>
            <a:r>
              <a:rPr lang="pl-PL" dirty="0"/>
              <a:t>b</a:t>
            </a:r>
            <a:r>
              <a:rPr lang="pl-PL" dirty="0" smtClean="0"/>
              <a:t>ędzie </a:t>
            </a:r>
            <a:r>
              <a:rPr lang="pl-PL" dirty="0" smtClean="0"/>
              <a:t>dotyczyć podmiotów znajdujących się już na skraju wypłacalności albo niewypłacalnych</a:t>
            </a:r>
          </a:p>
          <a:p>
            <a:pPr marL="285750" indent="-285750" algn="just">
              <a:buFont typeface="Arial" panose="020B0604020202020204" pitchFamily="34" charset="0"/>
              <a:buChar char="•"/>
            </a:pPr>
            <a:r>
              <a:rPr lang="pl-PL" dirty="0"/>
              <a:t>przewidziane dla przedsiębiorców, których suma wierzytelności spornych uprawniających do głosowania nad układem przekracza 15% sumy wierzytelności sporych uprawniających do głosowania nad układem, co dyskwalifikuje ich w kwestii uzyskania zgody na przeprowadzenie </a:t>
            </a:r>
            <a:r>
              <a:rPr lang="pl-PL" dirty="0" smtClean="0"/>
              <a:t>dwóch pozostałych postępowań</a:t>
            </a:r>
            <a:endParaRPr lang="pl-PL" dirty="0" smtClean="0"/>
          </a:p>
          <a:p>
            <a:pPr marL="285750" indent="-285750" algn="just">
              <a:buFont typeface="Arial" panose="020B0604020202020204" pitchFamily="34" charset="0"/>
              <a:buChar char="•"/>
            </a:pPr>
            <a:r>
              <a:rPr lang="pl-PL" dirty="0"/>
              <a:t>dłużnik w dalszym ciągu sprawuje zarząd swoim majątkiem – robi to jedynie pod nadzorem nadzorcy sądowego wyznaczonego przez </a:t>
            </a:r>
            <a:r>
              <a:rPr lang="pl-PL" dirty="0" smtClean="0"/>
              <a:t>sąd</a:t>
            </a:r>
          </a:p>
          <a:p>
            <a:pPr marL="285750" indent="-285750" algn="just">
              <a:buFont typeface="Arial" panose="020B0604020202020204" pitchFamily="34" charset="0"/>
              <a:buChar char="•"/>
            </a:pPr>
            <a:r>
              <a:rPr lang="pl-PL" dirty="0" smtClean="0"/>
              <a:t>dłużnik </a:t>
            </a:r>
            <a:r>
              <a:rPr lang="pl-PL" dirty="0"/>
              <a:t>musi uprawdopodobnić zdolność do bieżącego zaspokajania kosztów postępowania układowego i zobowiązań powstałych po dniu jego </a:t>
            </a:r>
            <a:r>
              <a:rPr lang="pl-PL" dirty="0" smtClean="0"/>
              <a:t>otwarcia</a:t>
            </a:r>
          </a:p>
        </p:txBody>
      </p:sp>
    </p:spTree>
    <p:extLst>
      <p:ext uri="{BB962C8B-B14F-4D97-AF65-F5344CB8AC3E}">
        <p14:creationId xmlns:p14="http://schemas.microsoft.com/office/powerpoint/2010/main" val="2941734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5" y="609600"/>
            <a:ext cx="8596668" cy="1305827"/>
          </a:xfrm>
        </p:spPr>
        <p:txBody>
          <a:bodyPr/>
          <a:lstStyle/>
          <a:p>
            <a:pPr algn="ctr"/>
            <a:r>
              <a:rPr lang="pl-PL" dirty="0" smtClean="0"/>
              <a:t>Postępowanie układowe</a:t>
            </a:r>
            <a:endParaRPr lang="pl-PL" dirty="0"/>
          </a:p>
        </p:txBody>
      </p:sp>
      <p:sp>
        <p:nvSpPr>
          <p:cNvPr id="3" name="Symbol zastępczy tekstu 2"/>
          <p:cNvSpPr>
            <a:spLocks noGrp="1"/>
          </p:cNvSpPr>
          <p:nvPr>
            <p:ph type="body" idx="1"/>
          </p:nvPr>
        </p:nvSpPr>
        <p:spPr>
          <a:xfrm>
            <a:off x="677335" y="1780675"/>
            <a:ext cx="8596668" cy="4260688"/>
          </a:xfrm>
        </p:spPr>
        <p:txBody>
          <a:bodyPr>
            <a:normAutofit fontScale="92500" lnSpcReduction="10000"/>
          </a:bodyPr>
          <a:lstStyle/>
          <a:p>
            <a:pPr marL="285750" indent="-285750" algn="just">
              <a:buFont typeface="Arial" panose="020B0604020202020204" pitchFamily="34" charset="0"/>
              <a:buChar char="•"/>
            </a:pPr>
            <a:r>
              <a:rPr lang="pl-PL" dirty="0"/>
              <a:t>Sąd może zażądać od dłużnika wpłacenia zaliczki na wydatki związanie z przeprowadzeniem postępowania o otwarcie postępowania </a:t>
            </a:r>
            <a:r>
              <a:rPr lang="pl-PL" dirty="0" smtClean="0"/>
              <a:t>układowego</a:t>
            </a:r>
          </a:p>
          <a:p>
            <a:pPr marL="285750" indent="-285750" algn="just">
              <a:buFont typeface="Arial" panose="020B0604020202020204" pitchFamily="34" charset="0"/>
              <a:buChar char="•"/>
            </a:pPr>
            <a:r>
              <a:rPr lang="pl-PL" dirty="0" smtClean="0"/>
              <a:t>Sąd </a:t>
            </a:r>
            <a:r>
              <a:rPr lang="pl-PL" dirty="0"/>
              <a:t>ponadto może zabezpieczyć majątek dłużnika przez ustanowienie tymczasowego nadzorcy </a:t>
            </a:r>
            <a:r>
              <a:rPr lang="pl-PL" dirty="0" smtClean="0"/>
              <a:t>sądowego</a:t>
            </a:r>
          </a:p>
          <a:p>
            <a:pPr marL="285750" indent="-285750" algn="just">
              <a:buFont typeface="Arial" panose="020B0604020202020204" pitchFamily="34" charset="0"/>
              <a:buChar char="•"/>
            </a:pPr>
            <a:r>
              <a:rPr lang="pl-PL" dirty="0"/>
              <a:t>Sąd może zawiesić postępowania egzekucyjne prowadzone </a:t>
            </a:r>
            <a:r>
              <a:rPr lang="pl-PL" dirty="0" smtClean="0"/>
              <a:t>przez wierzycieli zabezpieczonych rzeczowo(na </a:t>
            </a:r>
            <a:r>
              <a:rPr lang="pl-PL" dirty="0" smtClean="0"/>
              <a:t>wniosek nadzorcy lub samego dłużnika) – na czas nie dłuższy niż 3 </a:t>
            </a:r>
            <a:r>
              <a:rPr lang="pl-PL" dirty="0" smtClean="0"/>
              <a:t>miesiące; ogólna ochrona przed egzekucja sądową</a:t>
            </a:r>
            <a:endParaRPr lang="pl-PL" dirty="0" smtClean="0"/>
          </a:p>
          <a:p>
            <a:pPr marL="285750" indent="-285750" algn="just">
              <a:buFont typeface="Arial" panose="020B0604020202020204" pitchFamily="34" charset="0"/>
              <a:buChar char="•"/>
            </a:pPr>
            <a:r>
              <a:rPr lang="pl-PL" dirty="0"/>
              <a:t>Sąd co do zasady rozpoznaje wniosek o ogłoszenie upadłości układowej na posiedzeniu niejawnym, w terminie dwóch tygodniu od dnia złożenia wniosku. Jeżeli istnieje konieczność wyznaczenia rozprawy wniosek rozpoznaje się w terminie sześciu </a:t>
            </a:r>
            <a:r>
              <a:rPr lang="pl-PL" dirty="0" smtClean="0"/>
              <a:t>tygodniu</a:t>
            </a:r>
          </a:p>
          <a:p>
            <a:pPr marL="285750" indent="-285750" algn="just">
              <a:buFont typeface="Arial" panose="020B0604020202020204" pitchFamily="34" charset="0"/>
              <a:buChar char="•"/>
            </a:pPr>
            <a:r>
              <a:rPr lang="pl-PL" dirty="0"/>
              <a:t>w</a:t>
            </a:r>
            <a:r>
              <a:rPr lang="pl-PL" dirty="0" smtClean="0"/>
              <a:t> terminie miesiąca od dnia postanowienia sądu o otwarciu postępowania układowego nadzorca sądowy sporządza spis wierzytelności oraz plan restrukturyzacyjny</a:t>
            </a:r>
          </a:p>
          <a:p>
            <a:pPr marL="285750" indent="-285750" algn="just">
              <a:buFont typeface="Arial" panose="020B0604020202020204" pitchFamily="34" charset="0"/>
              <a:buChar char="•"/>
            </a:pPr>
            <a:r>
              <a:rPr lang="pl-PL" dirty="0"/>
              <a:t>g</a:t>
            </a:r>
            <a:r>
              <a:rPr lang="pl-PL" dirty="0" smtClean="0"/>
              <a:t>łosowanie nad układem odbywa się na zasadach ogólnych</a:t>
            </a:r>
            <a:endParaRPr lang="pl-PL" dirty="0"/>
          </a:p>
        </p:txBody>
      </p:sp>
    </p:spTree>
    <p:extLst>
      <p:ext uri="{BB962C8B-B14F-4D97-AF65-F5344CB8AC3E}">
        <p14:creationId xmlns:p14="http://schemas.microsoft.com/office/powerpoint/2010/main" val="1753031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5" y="609600"/>
            <a:ext cx="8596668" cy="1353954"/>
          </a:xfrm>
        </p:spPr>
        <p:txBody>
          <a:bodyPr/>
          <a:lstStyle/>
          <a:p>
            <a:pPr algn="ctr"/>
            <a:r>
              <a:rPr lang="pl-PL" dirty="0" smtClean="0"/>
              <a:t>Postępowanie sanacyjne</a:t>
            </a:r>
            <a:endParaRPr lang="pl-PL" dirty="0"/>
          </a:p>
        </p:txBody>
      </p:sp>
      <p:sp>
        <p:nvSpPr>
          <p:cNvPr id="3" name="Symbol zastępczy tekstu 2"/>
          <p:cNvSpPr>
            <a:spLocks noGrp="1"/>
          </p:cNvSpPr>
          <p:nvPr>
            <p:ph type="body" idx="1"/>
          </p:nvPr>
        </p:nvSpPr>
        <p:spPr>
          <a:xfrm>
            <a:off x="677335" y="1963554"/>
            <a:ext cx="9342564" cy="4677878"/>
          </a:xfrm>
        </p:spPr>
        <p:txBody>
          <a:bodyPr>
            <a:normAutofit/>
          </a:bodyPr>
          <a:lstStyle/>
          <a:p>
            <a:pPr marL="285750" indent="-285750" algn="just">
              <a:buFont typeface="Arial" panose="020B0604020202020204" pitchFamily="34" charset="0"/>
              <a:buChar char="•"/>
            </a:pPr>
            <a:r>
              <a:rPr lang="pl-PL" dirty="0"/>
              <a:t>p</a:t>
            </a:r>
            <a:r>
              <a:rPr lang="pl-PL" dirty="0" smtClean="0"/>
              <a:t>rzeznaczona dla przedsiębiorców niewypłacalnych, których z pewnych względów warto ratować</a:t>
            </a:r>
          </a:p>
          <a:p>
            <a:pPr marL="285750" indent="-285750" algn="just">
              <a:buFont typeface="Arial" panose="020B0604020202020204" pitchFamily="34" charset="0"/>
              <a:buChar char="•"/>
            </a:pPr>
            <a:r>
              <a:rPr lang="pl-PL" dirty="0"/>
              <a:t>p</a:t>
            </a:r>
            <a:r>
              <a:rPr lang="pl-PL" dirty="0" smtClean="0"/>
              <a:t>rocedura, która najbardziej ingeruje w strukturę przedsiębiorstwa i jest podobna do postępowania upadłościowego</a:t>
            </a:r>
          </a:p>
          <a:p>
            <a:pPr marL="285750" indent="-285750" algn="just">
              <a:buFont typeface="Arial" panose="020B0604020202020204" pitchFamily="34" charset="0"/>
              <a:buChar char="•"/>
            </a:pPr>
            <a:r>
              <a:rPr lang="pl-PL" dirty="0" smtClean="0"/>
              <a:t>dłużnik ma obowiązek uprawdopodobnić, już we wniosku o otwarcie postępowania sanacyjnego zdolność do zaspokajania kosztów postępowania i bieżących zobowiązań (powstałych po dniu formalnego otwarcia postępowania restrukturyzacyjnego)</a:t>
            </a:r>
          </a:p>
          <a:p>
            <a:pPr marL="285750" indent="-285750" algn="just">
              <a:buFont typeface="Arial" panose="020B0604020202020204" pitchFamily="34" charset="0"/>
              <a:buChar char="•"/>
            </a:pPr>
            <a:r>
              <a:rPr lang="pl-PL" dirty="0" smtClean="0"/>
              <a:t>Sąd odbiera zarząd własny dłużnikowi i wyznacza zarządcę</a:t>
            </a:r>
          </a:p>
          <a:p>
            <a:pPr marL="285750" indent="-285750" algn="just">
              <a:buFont typeface="Arial" panose="020B0604020202020204" pitchFamily="34" charset="0"/>
              <a:buChar char="•"/>
            </a:pPr>
            <a:r>
              <a:rPr lang="pl-PL" dirty="0"/>
              <a:t>t</a:t>
            </a:r>
            <a:r>
              <a:rPr lang="pl-PL" dirty="0" smtClean="0"/>
              <a:t>ylko w wyjątkowych wypadkach sąd będzie mógł zezwolić dłużnikowi na sprawowanie zarządu nad przedsiębiorstwem, zarząd będzie wówczas ograniczony do podejmowania wyłącznie podstawowych czynności na całością lub częścią przedsiębiorstwa (zwykłego zarządu)</a:t>
            </a:r>
            <a:endParaRPr lang="pl-PL" dirty="0"/>
          </a:p>
        </p:txBody>
      </p:sp>
    </p:spTree>
    <p:extLst>
      <p:ext uri="{BB962C8B-B14F-4D97-AF65-F5344CB8AC3E}">
        <p14:creationId xmlns:p14="http://schemas.microsoft.com/office/powerpoint/2010/main" val="675327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5" y="609600"/>
            <a:ext cx="8596668" cy="1825592"/>
          </a:xfrm>
        </p:spPr>
        <p:txBody>
          <a:bodyPr/>
          <a:lstStyle/>
          <a:p>
            <a:pPr algn="ctr"/>
            <a:r>
              <a:rPr lang="pl-PL" dirty="0"/>
              <a:t>Postępowanie sanacyjne</a:t>
            </a:r>
          </a:p>
        </p:txBody>
      </p:sp>
      <p:sp>
        <p:nvSpPr>
          <p:cNvPr id="3" name="Symbol zastępczy tekstu 2"/>
          <p:cNvSpPr>
            <a:spLocks noGrp="1"/>
          </p:cNvSpPr>
          <p:nvPr>
            <p:ph type="body" idx="1"/>
          </p:nvPr>
        </p:nvSpPr>
        <p:spPr>
          <a:xfrm>
            <a:off x="677334" y="2829827"/>
            <a:ext cx="9689073" cy="4639377"/>
          </a:xfrm>
        </p:spPr>
        <p:txBody>
          <a:bodyPr>
            <a:normAutofit/>
          </a:bodyPr>
          <a:lstStyle/>
          <a:p>
            <a:pPr marL="285750" indent="-285750" algn="just">
              <a:buFont typeface="Arial" panose="020B0604020202020204" pitchFamily="34" charset="0"/>
              <a:buChar char="•"/>
            </a:pPr>
            <a:r>
              <a:rPr lang="pl-PL" sz="2000" dirty="0" smtClean="0"/>
              <a:t>z dniem otwarcia postępowania sanacyjnego mienie służące prowadzeniu przedsiębiorstwa oraz należące do dłużnika stanie się masą sanacyjną, dla której sąd wyznacza zarządcę</a:t>
            </a:r>
          </a:p>
          <a:p>
            <a:pPr marL="285750" indent="-285750" algn="just">
              <a:buFont typeface="Arial" panose="020B0604020202020204" pitchFamily="34" charset="0"/>
              <a:buChar char="•"/>
            </a:pPr>
            <a:r>
              <a:rPr lang="pl-PL" sz="2000" dirty="0"/>
              <a:t>z</a:t>
            </a:r>
            <a:r>
              <a:rPr lang="pl-PL" sz="2000" dirty="0" smtClean="0"/>
              <a:t>arządca będzie posiadał wiele uprawnień, które będą służyły realizacji celów postępowania sanacyjnego (np. zbycie części składników majątku przedsiębiorcy, dokonanie restrukturyzacji zatrudnienia)</a:t>
            </a:r>
          </a:p>
          <a:p>
            <a:pPr marL="285750" indent="-285750" algn="just">
              <a:buFont typeface="Arial" panose="020B0604020202020204" pitchFamily="34" charset="0"/>
              <a:buChar char="•"/>
            </a:pPr>
            <a:r>
              <a:rPr lang="pl-PL" sz="2000" dirty="0"/>
              <a:t>p</a:t>
            </a:r>
            <a:r>
              <a:rPr lang="pl-PL" sz="2000" dirty="0" smtClean="0"/>
              <a:t>ostępowania sądowe i restrukturyzacyjne będą prowadzone wyłącznie przez zarządcę</a:t>
            </a:r>
          </a:p>
          <a:p>
            <a:pPr marL="285750" indent="-285750" algn="just">
              <a:buFont typeface="Arial" panose="020B0604020202020204" pitchFamily="34" charset="0"/>
              <a:buChar char="•"/>
            </a:pPr>
            <a:r>
              <a:rPr lang="pl-PL" sz="2000" dirty="0"/>
              <a:t>w</a:t>
            </a:r>
            <a:r>
              <a:rPr lang="pl-PL" sz="2000" dirty="0" smtClean="0"/>
              <a:t>szelkie </a:t>
            </a:r>
            <a:r>
              <a:rPr lang="pl-PL" sz="2000" dirty="0" smtClean="0"/>
              <a:t>postępowania egzekucyjne skierowane do majątku dłużnika ulegną zawieszeniu z mocy prawa (tzw. parasol </a:t>
            </a:r>
            <a:r>
              <a:rPr lang="pl-PL" sz="2000" dirty="0" err="1" smtClean="0"/>
              <a:t>przeciwegzekucyjny</a:t>
            </a:r>
            <a:r>
              <a:rPr lang="pl-PL" sz="2000" dirty="0" smtClean="0"/>
              <a:t>)</a:t>
            </a:r>
          </a:p>
          <a:p>
            <a:pPr marL="285750" indent="-285750" algn="just">
              <a:buFont typeface="Arial" panose="020B0604020202020204" pitchFamily="34" charset="0"/>
              <a:buChar char="•"/>
            </a:pPr>
            <a:r>
              <a:rPr lang="pl-PL" sz="2000" dirty="0" smtClean="0"/>
              <a:t>konieczność sporządzenia planu restrukturyzacyjnego</a:t>
            </a:r>
          </a:p>
          <a:p>
            <a:pPr marL="285750" indent="-285750">
              <a:buFont typeface="Arial" panose="020B0604020202020204" pitchFamily="34" charset="0"/>
              <a:buChar char="•"/>
            </a:pPr>
            <a:endParaRPr lang="pl-PL" dirty="0" smtClean="0"/>
          </a:p>
          <a:p>
            <a:pPr marL="285750" indent="-285750">
              <a:buFont typeface="Arial" panose="020B0604020202020204" pitchFamily="34" charset="0"/>
              <a:buChar char="•"/>
            </a:pPr>
            <a:endParaRPr lang="pl-PL" dirty="0" smtClean="0"/>
          </a:p>
          <a:p>
            <a:pPr marL="285750" indent="-285750">
              <a:buFont typeface="Arial" panose="020B0604020202020204" pitchFamily="34" charset="0"/>
              <a:buChar char="•"/>
            </a:pPr>
            <a:endParaRPr lang="pl-PL" dirty="0" smtClean="0"/>
          </a:p>
          <a:p>
            <a:pPr marL="285750" indent="-285750">
              <a:buFont typeface="Arial" panose="020B0604020202020204" pitchFamily="34" charset="0"/>
              <a:buChar char="•"/>
            </a:pPr>
            <a:endParaRPr lang="pl-PL" dirty="0" smtClean="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74269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5" y="609600"/>
            <a:ext cx="8596668" cy="1652337"/>
          </a:xfrm>
        </p:spPr>
        <p:txBody>
          <a:bodyPr/>
          <a:lstStyle/>
          <a:p>
            <a:pPr algn="ctr"/>
            <a:r>
              <a:rPr lang="pl-PL" dirty="0" smtClean="0"/>
              <a:t>Postępowanie sanacyjne</a:t>
            </a:r>
            <a:endParaRPr lang="pl-PL" dirty="0"/>
          </a:p>
        </p:txBody>
      </p:sp>
      <p:sp>
        <p:nvSpPr>
          <p:cNvPr id="3" name="Symbol zastępczy tekstu 2"/>
          <p:cNvSpPr>
            <a:spLocks noGrp="1"/>
          </p:cNvSpPr>
          <p:nvPr>
            <p:ph type="body" idx="1"/>
          </p:nvPr>
        </p:nvSpPr>
        <p:spPr>
          <a:xfrm>
            <a:off x="677335" y="2367815"/>
            <a:ext cx="8596668" cy="3673547"/>
          </a:xfrm>
        </p:spPr>
        <p:txBody>
          <a:bodyPr>
            <a:normAutofit lnSpcReduction="10000"/>
          </a:bodyPr>
          <a:lstStyle/>
          <a:p>
            <a:pPr marL="285750" indent="-285750" algn="just">
              <a:buFont typeface="Arial" panose="020B0604020202020204" pitchFamily="34" charset="0"/>
              <a:buChar char="•"/>
            </a:pPr>
            <a:r>
              <a:rPr lang="pl-PL" sz="2400" dirty="0"/>
              <a:t>n</a:t>
            </a:r>
            <a:r>
              <a:rPr lang="pl-PL" sz="2400" dirty="0" smtClean="0"/>
              <a:t>ajwięksi wierzyciele dłużnika będą mieli możliwość aktywnie uczestniczyć w postępowaniu restrukturyzacyjnym</a:t>
            </a:r>
          </a:p>
          <a:p>
            <a:pPr marL="285750" indent="-285750" algn="just">
              <a:buFont typeface="Arial" panose="020B0604020202020204" pitchFamily="34" charset="0"/>
              <a:buChar char="•"/>
            </a:pPr>
            <a:r>
              <a:rPr lang="pl-PL" sz="2400" dirty="0"/>
              <a:t>c</a:t>
            </a:r>
            <a:r>
              <a:rPr lang="pl-PL" sz="2400" dirty="0" smtClean="0"/>
              <a:t>o do zasady zarządca powoływany jest przez sąd, w wyjątkowych wypadkach możliwe jest ustanowienie zarządcy wskazanego przez dłużnika; taki zarządca musi zyskać poparcie co najmniej 30% ogólnej sumy wierzytelności</a:t>
            </a:r>
          </a:p>
          <a:p>
            <a:pPr marL="285750" indent="-285750" algn="just">
              <a:buFont typeface="Arial" panose="020B0604020202020204" pitchFamily="34" charset="0"/>
              <a:buChar char="•"/>
            </a:pPr>
            <a:r>
              <a:rPr lang="pl-PL" sz="2400" dirty="0" smtClean="0"/>
              <a:t>z wnioskiem o wszczęcie postępowania sanacyjnego może wystąpić sam wierzyciel</a:t>
            </a:r>
          </a:p>
          <a:p>
            <a:pPr marL="285750" indent="-285750" algn="just">
              <a:buFont typeface="Arial" panose="020B0604020202020204" pitchFamily="34" charset="0"/>
              <a:buChar char="•"/>
            </a:pPr>
            <a:endParaRPr lang="pl-PL" sz="2400" dirty="0" smtClean="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1162866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677334" y="609600"/>
            <a:ext cx="8596668" cy="1117600"/>
          </a:xfrm>
        </p:spPr>
        <p:txBody>
          <a:bodyPr>
            <a:normAutofit/>
          </a:bodyPr>
          <a:lstStyle/>
          <a:p>
            <a:pPr algn="ctr"/>
            <a:r>
              <a:rPr lang="pl-PL" sz="4800" dirty="0" smtClean="0"/>
              <a:t>Układ częściowy</a:t>
            </a:r>
            <a:endParaRPr lang="pl-PL" sz="4800" dirty="0"/>
          </a:p>
        </p:txBody>
      </p:sp>
      <p:sp>
        <p:nvSpPr>
          <p:cNvPr id="5" name="Prostokąt 4"/>
          <p:cNvSpPr/>
          <p:nvPr/>
        </p:nvSpPr>
        <p:spPr>
          <a:xfrm>
            <a:off x="778934" y="1625600"/>
            <a:ext cx="8885766" cy="5078313"/>
          </a:xfrm>
          <a:prstGeom prst="rect">
            <a:avLst/>
          </a:prstGeom>
        </p:spPr>
        <p:txBody>
          <a:bodyPr wrap="square">
            <a:spAutoFit/>
          </a:bodyPr>
          <a:lstStyle/>
          <a:p>
            <a:pPr marL="285750" indent="-285750" algn="just">
              <a:buFont typeface="Arial" panose="020B0604020202020204" pitchFamily="34" charset="0"/>
              <a:buChar char="•"/>
            </a:pPr>
            <a:r>
              <a:rPr lang="pl-PL" dirty="0">
                <a:latin typeface="OpenSans"/>
              </a:rPr>
              <a:t>b</a:t>
            </a:r>
            <a:r>
              <a:rPr lang="pl-PL" dirty="0" smtClean="0">
                <a:latin typeface="OpenSans"/>
              </a:rPr>
              <a:t>ędzie </a:t>
            </a:r>
            <a:r>
              <a:rPr lang="pl-PL" dirty="0">
                <a:latin typeface="OpenSans"/>
              </a:rPr>
              <a:t>on mógł zostać przyjęty i zatwierdzony wyłącznie w postępowaniu o zatwierdzenie układu albo w przyspieszonym postępowaniu układowym (art. 182 ust. 1 </a:t>
            </a:r>
            <a:r>
              <a:rPr lang="pl-PL" dirty="0" smtClean="0">
                <a:latin typeface="OpenSans"/>
              </a:rPr>
              <a:t>ustawy)</a:t>
            </a:r>
          </a:p>
          <a:p>
            <a:pPr marL="285750" indent="-285750" algn="just">
              <a:buFont typeface="Arial" panose="020B0604020202020204" pitchFamily="34" charset="0"/>
              <a:buChar char="•"/>
            </a:pPr>
            <a:r>
              <a:rPr lang="pl-PL" dirty="0">
                <a:latin typeface="OpenSans"/>
              </a:rPr>
              <a:t>w</a:t>
            </a:r>
            <a:r>
              <a:rPr lang="pl-PL" dirty="0" smtClean="0">
                <a:latin typeface="OpenSans"/>
              </a:rPr>
              <a:t>ierzyciele </a:t>
            </a:r>
            <a:r>
              <a:rPr lang="pl-PL" dirty="0">
                <a:latin typeface="OpenSans"/>
              </a:rPr>
              <a:t>objęci układem częściowym zgodnie z art. 180 ust. 2 ustawy będą wyodrębniani w oparciu o obiektywne, jednoznaczne i uzasadnione ekonomicznie kryteria dotyczące stosunków prawnych wiążących wierzycieli z dłużnikiem, z których wynikają zobowiązania objęte propozycjami </a:t>
            </a:r>
            <a:r>
              <a:rPr lang="pl-PL" dirty="0" smtClean="0">
                <a:latin typeface="OpenSans"/>
              </a:rPr>
              <a:t>układowymi</a:t>
            </a:r>
          </a:p>
          <a:p>
            <a:pPr marL="285750" indent="-285750" algn="just">
              <a:buFont typeface="Arial" panose="020B0604020202020204" pitchFamily="34" charset="0"/>
              <a:buChar char="•"/>
            </a:pPr>
            <a:r>
              <a:rPr lang="pl-PL" dirty="0" smtClean="0">
                <a:latin typeface="OpenSans"/>
              </a:rPr>
              <a:t>nad </a:t>
            </a:r>
            <a:r>
              <a:rPr lang="pl-PL" dirty="0">
                <a:latin typeface="OpenSans"/>
              </a:rPr>
              <a:t>układem częściowym będą głosować wyłącznie wierzyciele nim </a:t>
            </a:r>
            <a:r>
              <a:rPr lang="pl-PL" dirty="0" smtClean="0">
                <a:latin typeface="OpenSans"/>
              </a:rPr>
              <a:t>objęci</a:t>
            </a:r>
          </a:p>
          <a:p>
            <a:pPr marL="285750" indent="-285750" algn="just">
              <a:buFont typeface="Arial" panose="020B0604020202020204" pitchFamily="34" charset="0"/>
              <a:buChar char="•"/>
            </a:pPr>
            <a:r>
              <a:rPr lang="pl-PL" dirty="0" smtClean="0">
                <a:latin typeface="OpenSans"/>
              </a:rPr>
              <a:t>układ </a:t>
            </a:r>
            <a:r>
              <a:rPr lang="pl-PL" dirty="0">
                <a:latin typeface="OpenSans"/>
              </a:rPr>
              <a:t>będzie obejmował tylko tych wierzycieli, którzy spełniają kryteria wyodrębnienia wierzycieli i zostali umieszczeni w spisie wierzytelności lub stawili się na zgromadzeniu wierzycieli, przedkładając sędziemu-komisarzowi tytuł egzekucyjny lub zostali dopuszczeni do udziału w zgromadzeniu przez sędziego-komisarza na wniosek wierzyciela i po wysłuchaniu </a:t>
            </a:r>
            <a:r>
              <a:rPr lang="pl-PL" dirty="0" smtClean="0">
                <a:latin typeface="OpenSans"/>
              </a:rPr>
              <a:t>dłużnika</a:t>
            </a:r>
          </a:p>
          <a:p>
            <a:pPr marL="285750" indent="-285750" algn="just">
              <a:buFont typeface="Arial" panose="020B0604020202020204" pitchFamily="34" charset="0"/>
              <a:buChar char="•"/>
            </a:pPr>
            <a:r>
              <a:rPr lang="pl-PL" dirty="0"/>
              <a:t>wierzycielom nieobjętym układem przysługuje prawo zgłaszania zastrzeżeń w zakresie niezgodnego z prawem określenia kryteriów wyodrębnienia wierzycieli objętych układem </a:t>
            </a:r>
            <a:r>
              <a:rPr lang="pl-PL" dirty="0" smtClean="0"/>
              <a:t>częściowym</a:t>
            </a:r>
          </a:p>
          <a:p>
            <a:pPr marL="285750" indent="-285750" algn="just">
              <a:buFont typeface="Arial" panose="020B0604020202020204" pitchFamily="34" charset="0"/>
              <a:buChar char="•"/>
            </a:pPr>
            <a:r>
              <a:rPr lang="pl-PL" dirty="0"/>
              <a:t>Wierzyciele nieobjęci układem częściowym mogą także wnieść zażalenie na postanowienie o zatwierdzeniu układu częściowego</a:t>
            </a:r>
          </a:p>
        </p:txBody>
      </p:sp>
    </p:spTree>
    <p:extLst>
      <p:ext uri="{BB962C8B-B14F-4D97-AF65-F5344CB8AC3E}">
        <p14:creationId xmlns:p14="http://schemas.microsoft.com/office/powerpoint/2010/main" val="3410994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000" dirty="0" smtClean="0"/>
              <a:t>Informatyzacja procedur</a:t>
            </a:r>
            <a:endParaRPr lang="pl-PL" sz="4000" dirty="0"/>
          </a:p>
        </p:txBody>
      </p:sp>
      <p:sp>
        <p:nvSpPr>
          <p:cNvPr id="4" name="Prostokąt 3"/>
          <p:cNvSpPr/>
          <p:nvPr/>
        </p:nvSpPr>
        <p:spPr>
          <a:xfrm>
            <a:off x="952500" y="2133600"/>
            <a:ext cx="9194800" cy="4647426"/>
          </a:xfrm>
          <a:prstGeom prst="rect">
            <a:avLst/>
          </a:prstGeom>
        </p:spPr>
        <p:txBody>
          <a:bodyPr wrap="square">
            <a:spAutoFit/>
          </a:bodyPr>
          <a:lstStyle/>
          <a:p>
            <a:pPr marL="285750" indent="-285750">
              <a:buFont typeface="Arial" panose="020B0604020202020204" pitchFamily="34" charset="0"/>
              <a:buChar char="•"/>
            </a:pPr>
            <a:r>
              <a:rPr lang="pl-PL" sz="2000" dirty="0" smtClean="0"/>
              <a:t>Powstanie Centralny Rejestr Restrukturyzacji i Upadłości, który będzie zawierać:</a:t>
            </a:r>
          </a:p>
          <a:p>
            <a:pPr lvl="1"/>
            <a:r>
              <a:rPr lang="pl-PL" sz="2000" dirty="0" smtClean="0"/>
              <a:t>- wyszukiwarkę prowadzonych postępowań upadłościowych</a:t>
            </a:r>
          </a:p>
          <a:p>
            <a:pPr lvl="1"/>
            <a:r>
              <a:rPr lang="pl-PL" sz="2000" dirty="0" smtClean="0"/>
              <a:t>- wykaz syndyków i biegłych</a:t>
            </a:r>
          </a:p>
          <a:p>
            <a:pPr lvl="1"/>
            <a:r>
              <a:rPr lang="pl-PL" sz="2000" dirty="0" smtClean="0"/>
              <a:t>- wzory pism i formularzy wymaganych w trakcie postępowania</a:t>
            </a:r>
          </a:p>
          <a:p>
            <a:pPr lvl="1"/>
            <a:r>
              <a:rPr lang="pl-PL" sz="2000" dirty="0" smtClean="0"/>
              <a:t>- listy wierzytelności</a:t>
            </a:r>
          </a:p>
          <a:p>
            <a:pPr marL="800100" lvl="1" indent="-342900">
              <a:buFontTx/>
              <a:buChar char="-"/>
            </a:pPr>
            <a:r>
              <a:rPr lang="pl-PL" sz="2000" dirty="0" smtClean="0"/>
              <a:t>plany podziału</a:t>
            </a:r>
          </a:p>
          <a:p>
            <a:pPr marL="800100" lvl="1" indent="-342900">
              <a:buFontTx/>
              <a:buChar char="-"/>
            </a:pPr>
            <a:r>
              <a:rPr lang="pl-PL" sz="2000" dirty="0" smtClean="0"/>
              <a:t>postanowienia </a:t>
            </a:r>
            <a:r>
              <a:rPr lang="pl-PL" sz="2000" dirty="0" smtClean="0"/>
              <a:t>i obwieszczenia o prowadzonych postępowaniach</a:t>
            </a:r>
          </a:p>
          <a:p>
            <a:pPr marL="285750" indent="-285750">
              <a:buFont typeface="Arial" panose="020B0604020202020204" pitchFamily="34" charset="0"/>
              <a:buChar char="•"/>
            </a:pPr>
            <a:r>
              <a:rPr lang="pl-PL" sz="2000" dirty="0" err="1" smtClean="0"/>
              <a:t>CRRiU</a:t>
            </a:r>
            <a:r>
              <a:rPr lang="pl-PL" sz="2000" dirty="0" smtClean="0"/>
              <a:t> ma być dostępny dla wszystkich uczestników postępowania i ma być wolny od opłat</a:t>
            </a:r>
          </a:p>
          <a:p>
            <a:pPr marL="285750" indent="-285750">
              <a:buFont typeface="Arial" panose="020B0604020202020204" pitchFamily="34" charset="0"/>
              <a:buChar char="•"/>
            </a:pPr>
            <a:r>
              <a:rPr lang="pl-PL" sz="2000" dirty="0"/>
              <a:t>d</a:t>
            </a:r>
            <a:r>
              <a:rPr lang="pl-PL" sz="2000" dirty="0" smtClean="0"/>
              <a:t>ocelowo ma umożliwić składanie pism i dokumentów oraz dokonywanie doręczeń drogą elektroniczną</a:t>
            </a:r>
          </a:p>
          <a:p>
            <a:pPr marL="285750" indent="-285750">
              <a:buFont typeface="Arial" panose="020B0604020202020204" pitchFamily="34" charset="0"/>
              <a:buChar char="•"/>
            </a:pPr>
            <a:r>
              <a:rPr lang="pl-PL" sz="2000" dirty="0"/>
              <a:t>p</a:t>
            </a:r>
            <a:r>
              <a:rPr lang="pl-PL" sz="2000" dirty="0" smtClean="0"/>
              <a:t>lanowany termin uruchomienia to 1 lutego 2018 r.</a:t>
            </a:r>
          </a:p>
          <a:p>
            <a:pPr marL="285750" indent="-285750">
              <a:buFont typeface="Arial" panose="020B0604020202020204" pitchFamily="34" charset="0"/>
              <a:buChar char="•"/>
            </a:pPr>
            <a:endParaRPr lang="pl-PL" dirty="0" smtClean="0"/>
          </a:p>
          <a:p>
            <a:endParaRPr lang="pl-PL" dirty="0"/>
          </a:p>
        </p:txBody>
      </p:sp>
    </p:spTree>
    <p:extLst>
      <p:ext uri="{BB962C8B-B14F-4D97-AF65-F5344CB8AC3E}">
        <p14:creationId xmlns:p14="http://schemas.microsoft.com/office/powerpoint/2010/main" val="512144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600"/>
            <a:ext cx="8596668" cy="812800"/>
          </a:xfrm>
        </p:spPr>
        <p:txBody>
          <a:bodyPr>
            <a:normAutofit/>
          </a:bodyPr>
          <a:lstStyle/>
          <a:p>
            <a:pPr algn="ctr"/>
            <a:r>
              <a:rPr lang="pl-PL" sz="4000" smtClean="0"/>
              <a:t>Pomoc publiczna</a:t>
            </a:r>
            <a:endParaRPr lang="pl-PL" sz="4000" dirty="0"/>
          </a:p>
        </p:txBody>
      </p:sp>
      <p:sp>
        <p:nvSpPr>
          <p:cNvPr id="4" name="Prostokąt 3"/>
          <p:cNvSpPr/>
          <p:nvPr/>
        </p:nvSpPr>
        <p:spPr>
          <a:xfrm>
            <a:off x="677334" y="1727201"/>
            <a:ext cx="8936566" cy="4247317"/>
          </a:xfrm>
          <a:prstGeom prst="rect">
            <a:avLst/>
          </a:prstGeom>
        </p:spPr>
        <p:txBody>
          <a:bodyPr wrap="square">
            <a:spAutoFit/>
          </a:bodyPr>
          <a:lstStyle/>
          <a:p>
            <a:pPr marL="285750" indent="-285750" algn="just">
              <a:buFont typeface="Arial" panose="020B0604020202020204" pitchFamily="34" charset="0"/>
              <a:buChar char="•"/>
            </a:pPr>
            <a:r>
              <a:rPr lang="pl-PL" dirty="0"/>
              <a:t>Traktat o funkcjonowaniu Unii Europejskiej w </a:t>
            </a:r>
            <a:r>
              <a:rPr lang="pl-PL" dirty="0">
                <a:hlinkClick r:id="rId2"/>
              </a:rPr>
              <a:t>art. 107</a:t>
            </a:r>
            <a:r>
              <a:rPr lang="pl-PL" dirty="0"/>
              <a:t> ustanawia zakaz udzielania pomocy przyznanej przez państwo lub przy użyciu "zasobów państwowych" w jakiejkolwiek formie </a:t>
            </a:r>
            <a:r>
              <a:rPr lang="pl-PL" dirty="0" smtClean="0"/>
              <a:t>z </a:t>
            </a:r>
            <a:r>
              <a:rPr lang="pl-PL" dirty="0"/>
              <a:t>uwagi na fakt, że taka pomoc zaburza działanie wolnego </a:t>
            </a:r>
            <a:r>
              <a:rPr lang="pl-PL" dirty="0" smtClean="0"/>
              <a:t>rynku</a:t>
            </a:r>
          </a:p>
          <a:p>
            <a:pPr marL="285750" indent="-285750" algn="just">
              <a:buFont typeface="Arial" panose="020B0604020202020204" pitchFamily="34" charset="0"/>
              <a:buChar char="•"/>
            </a:pPr>
            <a:r>
              <a:rPr lang="pl-PL" dirty="0"/>
              <a:t>Przepisy prawa unijnego dopuszczają udzielenie pomocy publicznej, jeżeli jest ona na poziomie, który z założenia nie może zaburzyć funkcjonowania wolnego rynku (pomoc </a:t>
            </a:r>
            <a:r>
              <a:rPr lang="pl-PL" i="1" dirty="0"/>
              <a:t>de </a:t>
            </a:r>
            <a:r>
              <a:rPr lang="pl-PL" i="1" dirty="0" err="1"/>
              <a:t>minimis</a:t>
            </a:r>
            <a:r>
              <a:rPr lang="pl-PL" i="1" dirty="0"/>
              <a:t>)</a:t>
            </a:r>
            <a:endParaRPr lang="pl-PL" dirty="0" smtClean="0"/>
          </a:p>
          <a:p>
            <a:pPr marL="285750" indent="-285750" algn="just">
              <a:buFont typeface="Arial" panose="020B0604020202020204" pitchFamily="34" charset="0"/>
              <a:buChar char="•"/>
            </a:pPr>
            <a:r>
              <a:rPr lang="pl-PL" dirty="0" smtClean="0"/>
              <a:t>możliwość przyznania wsparcia ze strony państwa na cele związane z restrukturyzacją</a:t>
            </a:r>
          </a:p>
          <a:p>
            <a:pPr marL="285750" indent="-285750" algn="just">
              <a:buFont typeface="Arial" panose="020B0604020202020204" pitchFamily="34" charset="0"/>
              <a:buChar char="•"/>
            </a:pPr>
            <a:r>
              <a:rPr lang="pl-PL" dirty="0"/>
              <a:t>n</a:t>
            </a:r>
            <a:r>
              <a:rPr lang="pl-PL" dirty="0" smtClean="0"/>
              <a:t>ie będzie mogła zostać udzielona dłużnikowi, który podjął działalność gospodarczą w terminie co najmniej 3 lat przed dniem złożenia wniosku restrukturyzacyjnego oraz w stosunku do dłużnika, który prowadzi działalność gospodarczą w sektorze hutnictwa i stali, górnictwa lub w sektorze finansowym albo przedsiębiorcy należącego do grupy kapitałowej</a:t>
            </a:r>
          </a:p>
          <a:p>
            <a:pPr marL="285750" indent="-285750" algn="just">
              <a:buFont typeface="Arial" panose="020B0604020202020204" pitchFamily="34" charset="0"/>
              <a:buChar char="•"/>
            </a:pPr>
            <a:endParaRPr lang="pl-PL" dirty="0" smtClean="0"/>
          </a:p>
        </p:txBody>
      </p:sp>
    </p:spTree>
    <p:extLst>
      <p:ext uri="{BB962C8B-B14F-4D97-AF65-F5344CB8AC3E}">
        <p14:creationId xmlns:p14="http://schemas.microsoft.com/office/powerpoint/2010/main" val="3088228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600"/>
            <a:ext cx="8596668" cy="1041400"/>
          </a:xfrm>
        </p:spPr>
        <p:txBody>
          <a:bodyPr>
            <a:normAutofit/>
          </a:bodyPr>
          <a:lstStyle/>
          <a:p>
            <a:pPr algn="ctr"/>
            <a:r>
              <a:rPr lang="pl-PL" sz="4000" dirty="0" smtClean="0"/>
              <a:t>Pomoc publiczna</a:t>
            </a:r>
            <a:endParaRPr lang="pl-PL" sz="4000" dirty="0"/>
          </a:p>
        </p:txBody>
      </p:sp>
      <p:sp>
        <p:nvSpPr>
          <p:cNvPr id="3" name="Prostokąt 2"/>
          <p:cNvSpPr/>
          <p:nvPr/>
        </p:nvSpPr>
        <p:spPr>
          <a:xfrm>
            <a:off x="677334" y="2181642"/>
            <a:ext cx="9101666" cy="3477875"/>
          </a:xfrm>
          <a:prstGeom prst="rect">
            <a:avLst/>
          </a:prstGeom>
        </p:spPr>
        <p:txBody>
          <a:bodyPr wrap="square">
            <a:spAutoFit/>
          </a:bodyPr>
          <a:lstStyle/>
          <a:p>
            <a:pPr marL="285750" indent="-285750" algn="just">
              <a:buFont typeface="Arial" panose="020B0604020202020204" pitchFamily="34" charset="0"/>
              <a:buChar char="•"/>
            </a:pPr>
            <a:r>
              <a:rPr lang="pl-PL" sz="2000" dirty="0" smtClean="0"/>
              <a:t>w</a:t>
            </a:r>
            <a:r>
              <a:rPr lang="pl-PL" sz="2000" smtClean="0"/>
              <a:t>ykluczone </a:t>
            </a:r>
            <a:r>
              <a:rPr lang="pl-PL" sz="2000" dirty="0"/>
              <a:t>jest udzielenie pomocy publicznej w stosunku do przedsiębiorców, którzy korzystali z takiej pomocy w ciągu ostatnich 10 lat</a:t>
            </a:r>
          </a:p>
          <a:p>
            <a:pPr marL="285750" indent="-285750" algn="just">
              <a:buFont typeface="Arial" panose="020B0604020202020204" pitchFamily="34" charset="0"/>
              <a:buChar char="•"/>
            </a:pPr>
            <a:r>
              <a:rPr lang="pl-PL" sz="2000" dirty="0"/>
              <a:t>korzyść stanowiąca pomoc publiczną nie może ograniczać się wyłącznie do restrukturyzacji zobowiązań dłużnika, lecz powinna być przeznaczona także na restrukturyzację zatrudnienia i na rozwój przedsiębiorstwa dłużnika</a:t>
            </a:r>
          </a:p>
          <a:p>
            <a:pPr marL="285750" indent="-285750" algn="just">
              <a:buFont typeface="Arial" panose="020B0604020202020204" pitchFamily="34" charset="0"/>
              <a:buChar char="•"/>
            </a:pPr>
            <a:r>
              <a:rPr lang="pl-PL" sz="2000" dirty="0"/>
              <a:t>nie mogą na nią liczyć również dłużnicy, którzy nie posiadają żadnych alternatywnych środków na restrukturyzację </a:t>
            </a:r>
          </a:p>
          <a:p>
            <a:pPr marL="285750" indent="-285750" algn="just">
              <a:buFont typeface="Arial" panose="020B0604020202020204" pitchFamily="34" charset="0"/>
              <a:buChar char="•"/>
            </a:pPr>
            <a:r>
              <a:rPr lang="pl-PL" sz="2000" dirty="0" smtClean="0"/>
              <a:t>jeżeli </a:t>
            </a:r>
            <a:r>
              <a:rPr lang="pl-PL" sz="2000" dirty="0"/>
              <a:t>zostaną spełnione przesłanki przewidziane w prawie restrukturyzacyjnym w zakresie udzielenia pomocy publicznej nie ma konieczności dokonywania notyfikacji Komisji Europejskiej</a:t>
            </a:r>
          </a:p>
        </p:txBody>
      </p:sp>
    </p:spTree>
    <p:extLst>
      <p:ext uri="{BB962C8B-B14F-4D97-AF65-F5344CB8AC3E}">
        <p14:creationId xmlns:p14="http://schemas.microsoft.com/office/powerpoint/2010/main" val="2341569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563034" y="282341"/>
            <a:ext cx="8596668" cy="1320800"/>
          </a:xfrm>
        </p:spPr>
        <p:txBody>
          <a:bodyPr>
            <a:normAutofit/>
          </a:bodyPr>
          <a:lstStyle/>
          <a:p>
            <a:pPr algn="ctr"/>
            <a:r>
              <a:rPr lang="pl-PL" sz="4000" dirty="0" smtClean="0"/>
              <a:t>Stan niewypłacalności - definicja</a:t>
            </a:r>
            <a:endParaRPr lang="pl-PL" sz="4000" dirty="0"/>
          </a:p>
        </p:txBody>
      </p:sp>
      <p:sp>
        <p:nvSpPr>
          <p:cNvPr id="6" name="Symbol zastępczy tekstu 5"/>
          <p:cNvSpPr>
            <a:spLocks noGrp="1"/>
          </p:cNvSpPr>
          <p:nvPr>
            <p:ph type="body" idx="1"/>
          </p:nvPr>
        </p:nvSpPr>
        <p:spPr>
          <a:xfrm>
            <a:off x="675745" y="1472665"/>
            <a:ext cx="4185623" cy="442762"/>
          </a:xfrm>
        </p:spPr>
        <p:txBody>
          <a:bodyPr/>
          <a:lstStyle/>
          <a:p>
            <a:r>
              <a:rPr lang="pl-PL" dirty="0" smtClean="0"/>
              <a:t>Przed 1 stycznia 2016 </a:t>
            </a:r>
            <a:endParaRPr lang="pl-PL" dirty="0"/>
          </a:p>
        </p:txBody>
      </p:sp>
      <p:sp>
        <p:nvSpPr>
          <p:cNvPr id="7" name="Symbol zastępczy zawartości 6"/>
          <p:cNvSpPr>
            <a:spLocks noGrp="1"/>
          </p:cNvSpPr>
          <p:nvPr>
            <p:ph sz="half" idx="2"/>
          </p:nvPr>
        </p:nvSpPr>
        <p:spPr>
          <a:xfrm>
            <a:off x="433137" y="2329315"/>
            <a:ext cx="4428231" cy="4004108"/>
          </a:xfrm>
        </p:spPr>
        <p:txBody>
          <a:bodyPr>
            <a:normAutofit lnSpcReduction="10000"/>
          </a:bodyPr>
          <a:lstStyle/>
          <a:p>
            <a:pPr algn="just"/>
            <a:r>
              <a:rPr lang="pl-PL" dirty="0"/>
              <a:t>Dłużnika uważa się za niewypłacalnego, jeżeli nie wykonuje swoich wymagalnych zobowiązań pieniężnych. </a:t>
            </a:r>
          </a:p>
          <a:p>
            <a:pPr algn="just"/>
            <a:r>
              <a:rPr lang="pl-PL" dirty="0" smtClean="0"/>
              <a:t>Dłużnika </a:t>
            </a:r>
            <a:r>
              <a:rPr lang="pl-PL" dirty="0"/>
              <a:t>będącego osobą prawną albo jednostką organizacyjną nieposiadającą osobowości prawnej, której odrębna ustawa przyznaje zdolność prawną, uważa się za niewypłacalnego także wtedy, gdy jego zobowiązania przekroczą wartość jego majątku, nawet wówczas, gdy na bieżąco te zobowiązania wykonuje. </a:t>
            </a:r>
          </a:p>
        </p:txBody>
      </p:sp>
      <p:sp>
        <p:nvSpPr>
          <p:cNvPr id="8" name="Symbol zastępczy tekstu 7"/>
          <p:cNvSpPr>
            <a:spLocks noGrp="1"/>
          </p:cNvSpPr>
          <p:nvPr>
            <p:ph type="body" sz="quarter" idx="3"/>
          </p:nvPr>
        </p:nvSpPr>
        <p:spPr>
          <a:xfrm>
            <a:off x="5088383" y="1472665"/>
            <a:ext cx="4185618" cy="442762"/>
          </a:xfrm>
        </p:spPr>
        <p:txBody>
          <a:bodyPr/>
          <a:lstStyle/>
          <a:p>
            <a:r>
              <a:rPr lang="pl-PL" dirty="0" smtClean="0"/>
              <a:t>Po 1 stycznia 2016 roku</a:t>
            </a:r>
            <a:endParaRPr lang="pl-PL" dirty="0"/>
          </a:p>
        </p:txBody>
      </p:sp>
      <p:sp>
        <p:nvSpPr>
          <p:cNvPr id="9" name="Symbol zastępczy zawartości 8"/>
          <p:cNvSpPr>
            <a:spLocks noGrp="1"/>
          </p:cNvSpPr>
          <p:nvPr>
            <p:ph sz="quarter" idx="4"/>
          </p:nvPr>
        </p:nvSpPr>
        <p:spPr>
          <a:xfrm>
            <a:off x="5309765" y="2329316"/>
            <a:ext cx="4970016" cy="4139542"/>
          </a:xfrm>
        </p:spPr>
        <p:txBody>
          <a:bodyPr>
            <a:normAutofit fontScale="85000" lnSpcReduction="20000"/>
          </a:bodyPr>
          <a:lstStyle/>
          <a:p>
            <a:pPr algn="just"/>
            <a:r>
              <a:rPr lang="pl-PL" sz="2100" dirty="0"/>
              <a:t>Dłużnik jest niewypłacalny, jeżeli utracił zdolność do wykonywania swoich wymagalnych zobowiązań pieniężnych. </a:t>
            </a:r>
            <a:endParaRPr lang="pl-PL" sz="2100" dirty="0" smtClean="0"/>
          </a:p>
          <a:p>
            <a:pPr algn="just"/>
            <a:r>
              <a:rPr lang="pl-PL" sz="2100" dirty="0"/>
              <a:t>Domniemywa się, że dłużnik utracił zdolność do wykonywania swoich wymagalnych zobowiązań pieniężnych, jeżeli opóźnienie w wykonaniu zobowiązań pieniężnych przekracza </a:t>
            </a:r>
            <a:r>
              <a:rPr lang="pl-PL" sz="2100" b="1" dirty="0"/>
              <a:t>trzy miesiące</a:t>
            </a:r>
            <a:r>
              <a:rPr lang="pl-PL" sz="2100" dirty="0"/>
              <a:t>. </a:t>
            </a:r>
            <a:endParaRPr lang="pl-PL" sz="2100" dirty="0" smtClean="0"/>
          </a:p>
          <a:p>
            <a:pPr algn="just"/>
            <a:r>
              <a:rPr lang="pl-PL" sz="2100" dirty="0"/>
              <a:t>Dłużnik będący osobą prawną albo jednostką organizacyjną nieposiadającą osobowości prawnej, której odrębna ustawa przyznaje zdolność prawną, jest niewypłacalny także wtedy, gdy jego zobowiązania pieniężne przekraczają wartość jego majątku, a stan ten utrzymuje się przez okres przekraczający </a:t>
            </a:r>
            <a:r>
              <a:rPr lang="pl-PL" sz="2100" b="1" dirty="0"/>
              <a:t>dwadzieścia cztery miesiące. </a:t>
            </a:r>
          </a:p>
          <a:p>
            <a:pPr marL="0" indent="0">
              <a:buNone/>
            </a:pPr>
            <a:endParaRPr lang="pl-PL" dirty="0"/>
          </a:p>
          <a:p>
            <a:endParaRPr lang="pl-PL" dirty="0"/>
          </a:p>
        </p:txBody>
      </p:sp>
      <p:pic>
        <p:nvPicPr>
          <p:cNvPr id="1026" name="Picture 2" descr="http://sip.legalis.pl/seam/resource/products/guide-icon-orz.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96436"/>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8771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6"/>
          <p:cNvSpPr/>
          <p:nvPr/>
        </p:nvSpPr>
        <p:spPr>
          <a:xfrm>
            <a:off x="952500" y="2871738"/>
            <a:ext cx="8864600" cy="2677656"/>
          </a:xfrm>
          <a:prstGeom prst="rect">
            <a:avLst/>
          </a:prstGeom>
        </p:spPr>
        <p:txBody>
          <a:bodyPr wrap="square">
            <a:spAutoFit/>
          </a:bodyPr>
          <a:lstStyle/>
          <a:p>
            <a:pPr algn="just"/>
            <a:r>
              <a:rPr lang="pl-PL" sz="2400" dirty="0">
                <a:solidFill>
                  <a:srgbClr val="222222"/>
                </a:solidFill>
                <a:latin typeface="Trebuchet MS" panose="020B0603020202020204" pitchFamily="34" charset="0"/>
              </a:rPr>
              <a:t>Negatywną przesłankę ogłoszenia upadłości z art. 13 (tzw. ubóstwo masy) </a:t>
            </a:r>
            <a:r>
              <a:rPr lang="pl-PL" sz="2400" dirty="0" smtClean="0">
                <a:solidFill>
                  <a:srgbClr val="222222"/>
                </a:solidFill>
                <a:latin typeface="Trebuchet MS" panose="020B0603020202020204" pitchFamily="34" charset="0"/>
              </a:rPr>
              <a:t>rozszerzono </a:t>
            </a:r>
            <a:r>
              <a:rPr lang="pl-PL" sz="2400" dirty="0">
                <a:solidFill>
                  <a:srgbClr val="222222"/>
                </a:solidFill>
                <a:latin typeface="Trebuchet MS" panose="020B0603020202020204" pitchFamily="34" charset="0"/>
              </a:rPr>
              <a:t>o sytuację, w której majątek dłużnika wystarczyć mógłby wyłącznie na pokrycie kosztów postępowania, nie pozwalając przy tym na zaspokojenie wierzycieli choćby w minimalnym stopniu. Oddalenie wniosku o ogłoszenie upadłości w takiej sytuacji da przynajmniej niektórym wierzycielom szansę </a:t>
            </a:r>
            <a:r>
              <a:rPr lang="pl-PL" sz="2400" dirty="0" smtClean="0">
                <a:solidFill>
                  <a:srgbClr val="222222"/>
                </a:solidFill>
                <a:latin typeface="Trebuchet MS" panose="020B0603020202020204" pitchFamily="34" charset="0"/>
              </a:rPr>
              <a:t>na </a:t>
            </a:r>
            <a:r>
              <a:rPr lang="pl-PL" sz="2400" dirty="0">
                <a:solidFill>
                  <a:srgbClr val="222222"/>
                </a:solidFill>
                <a:latin typeface="Trebuchet MS" panose="020B0603020202020204" pitchFamily="34" charset="0"/>
              </a:rPr>
              <a:t>częściowe zaspokojenie.</a:t>
            </a:r>
            <a:endParaRPr lang="pl-PL" sz="2400" dirty="0"/>
          </a:p>
        </p:txBody>
      </p:sp>
      <p:sp>
        <p:nvSpPr>
          <p:cNvPr id="9" name="Tytuł 8"/>
          <p:cNvSpPr>
            <a:spLocks noGrp="1"/>
          </p:cNvSpPr>
          <p:nvPr>
            <p:ph type="ctrTitle"/>
          </p:nvPr>
        </p:nvSpPr>
        <p:spPr>
          <a:xfrm>
            <a:off x="1367367" y="-569495"/>
            <a:ext cx="7766936" cy="2670239"/>
          </a:xfrm>
        </p:spPr>
        <p:txBody>
          <a:bodyPr/>
          <a:lstStyle/>
          <a:p>
            <a:pPr algn="ctr"/>
            <a:r>
              <a:rPr lang="pl-PL" sz="4400" dirty="0" smtClean="0"/>
              <a:t>Negatywna przesłanka ogłoszenia upadłości</a:t>
            </a:r>
            <a:endParaRPr lang="pl-PL" sz="4400" dirty="0"/>
          </a:p>
        </p:txBody>
      </p:sp>
    </p:spTree>
    <p:extLst>
      <p:ext uri="{BB962C8B-B14F-4D97-AF65-F5344CB8AC3E}">
        <p14:creationId xmlns:p14="http://schemas.microsoft.com/office/powerpoint/2010/main" val="2484554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Osoby legitymowane, termin, zaliczka, cofnięcie wniosku o ogłoszenie upadłości</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legitymację </a:t>
            </a:r>
            <a:r>
              <a:rPr lang="pl-PL" dirty="0"/>
              <a:t>do złożenia wniosku o ogłoszenie upadłości będą mieli jedynie wierzyciele osobiści dłużnika (art. 20 ust. 1</a:t>
            </a:r>
            <a:r>
              <a:rPr lang="pl-PL" dirty="0" smtClean="0"/>
              <a:t>)</a:t>
            </a:r>
          </a:p>
          <a:p>
            <a:r>
              <a:rPr lang="pl-PL" dirty="0" smtClean="0"/>
              <a:t> </a:t>
            </a:r>
            <a:r>
              <a:rPr lang="pl-PL" dirty="0"/>
              <a:t>Sąd oddali wniosek wierzyciela jeśli dłużnik wykaże, że wierzytelność wnioskodawcy jest sporna w całej kwocie, a spór ma rzeczywisty charakter i zaistniał między stronami przed złożeniem wniosku (nowy art. 12a</a:t>
            </a:r>
            <a:r>
              <a:rPr lang="pl-PL" dirty="0" smtClean="0"/>
              <a:t>)</a:t>
            </a:r>
          </a:p>
          <a:p>
            <a:r>
              <a:rPr lang="pl-PL" dirty="0" smtClean="0"/>
              <a:t>dwutygodniowy </a:t>
            </a:r>
            <a:r>
              <a:rPr lang="pl-PL" dirty="0"/>
              <a:t>termin na wystąpienie o upadłość ulegnie przedłużeniu do jednego miesiąca, co bardziej odpowiada </a:t>
            </a:r>
            <a:r>
              <a:rPr lang="pl-PL" dirty="0" smtClean="0"/>
              <a:t>realiom</a:t>
            </a:r>
          </a:p>
          <a:p>
            <a:r>
              <a:rPr lang="pl-PL" dirty="0"/>
              <a:t>z</a:t>
            </a:r>
            <a:r>
              <a:rPr lang="pl-PL" dirty="0" smtClean="0"/>
              <a:t>aliczka </a:t>
            </a:r>
            <a:r>
              <a:rPr lang="pl-PL" dirty="0"/>
              <a:t>wnioskodawcy na poczet wydatków w toku postępowania o ogłoszenie upadłości ma być obowiązkowa i wynosić 3000 złotych (nowy art. </a:t>
            </a:r>
            <a:r>
              <a:rPr lang="pl-PL" dirty="0" smtClean="0"/>
              <a:t>22a)</a:t>
            </a:r>
          </a:p>
          <a:p>
            <a:r>
              <a:rPr lang="pl-PL" dirty="0"/>
              <a:t>c</a:t>
            </a:r>
            <a:r>
              <a:rPr lang="pl-PL" dirty="0" smtClean="0"/>
              <a:t>ofnięcie </a:t>
            </a:r>
            <a:r>
              <a:rPr lang="pl-PL" dirty="0"/>
              <a:t>wniosku może zostać uznane za niedopuszczalne, jeśli prowadziłoby do pokrzywdzenia wierzycieli (ma to zapobiec składaniu wniosków przez wierzycieli tylko w celu zastraszenia dłużnika i zmuszenia go do zapłaty).</a:t>
            </a:r>
          </a:p>
        </p:txBody>
      </p:sp>
    </p:spTree>
    <p:extLst>
      <p:ext uri="{BB962C8B-B14F-4D97-AF65-F5344CB8AC3E}">
        <p14:creationId xmlns:p14="http://schemas.microsoft.com/office/powerpoint/2010/main" val="413254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Kolejność zaspokojenia wierzycieli</a:t>
            </a:r>
            <a:endParaRPr lang="pl-PL" dirty="0"/>
          </a:p>
        </p:txBody>
      </p:sp>
      <p:sp>
        <p:nvSpPr>
          <p:cNvPr id="3" name="Symbol zastępczy zawartości 2"/>
          <p:cNvSpPr>
            <a:spLocks noGrp="1"/>
          </p:cNvSpPr>
          <p:nvPr>
            <p:ph idx="1"/>
          </p:nvPr>
        </p:nvSpPr>
        <p:spPr/>
        <p:txBody>
          <a:bodyPr>
            <a:normAutofit/>
          </a:bodyPr>
          <a:lstStyle/>
          <a:p>
            <a:pPr algn="just"/>
            <a:r>
              <a:rPr lang="pl-PL" sz="2000" dirty="0" smtClean="0"/>
              <a:t>przemodelowanie </a:t>
            </a:r>
            <a:r>
              <a:rPr lang="pl-PL" sz="2000" dirty="0"/>
              <a:t>dotychczasowych kategorii interesów (art. 342 ust. 1), czyli kolejności zaspokajania </a:t>
            </a:r>
            <a:r>
              <a:rPr lang="pl-PL" sz="2000" dirty="0" smtClean="0"/>
              <a:t>wierzycieli</a:t>
            </a:r>
          </a:p>
          <a:p>
            <a:pPr algn="just"/>
            <a:r>
              <a:rPr lang="pl-PL" sz="2000" dirty="0" smtClean="0"/>
              <a:t>istotnie </a:t>
            </a:r>
            <a:r>
              <a:rPr lang="pl-PL" sz="2000" dirty="0"/>
              <a:t>ograniczone </a:t>
            </a:r>
            <a:r>
              <a:rPr lang="pl-PL" sz="2000" dirty="0" smtClean="0"/>
              <a:t>w uprzywilejowaniu </a:t>
            </a:r>
            <a:r>
              <a:rPr lang="pl-PL" sz="2000" dirty="0"/>
              <a:t>należności </a:t>
            </a:r>
            <a:r>
              <a:rPr lang="pl-PL" sz="2000" dirty="0" smtClean="0"/>
              <a:t>publicznoprawnych</a:t>
            </a:r>
          </a:p>
          <a:p>
            <a:pPr algn="just"/>
            <a:r>
              <a:rPr lang="pl-PL" sz="2000" dirty="0" smtClean="0"/>
              <a:t>koszty </a:t>
            </a:r>
            <a:r>
              <a:rPr lang="pl-PL" sz="2000" dirty="0"/>
              <a:t>postępowania nie będą zaspokajane w ramach kategorii jako nie stanowiące wierzytelności </a:t>
            </a:r>
            <a:r>
              <a:rPr lang="pl-PL" sz="2000" dirty="0" smtClean="0"/>
              <a:t>upadłościowych</a:t>
            </a:r>
          </a:p>
          <a:p>
            <a:pPr algn="just"/>
            <a:r>
              <a:rPr lang="pl-PL" sz="2000" dirty="0"/>
              <a:t>k</a:t>
            </a:r>
            <a:r>
              <a:rPr lang="pl-PL" sz="2000" dirty="0" smtClean="0"/>
              <a:t>ategorią </a:t>
            </a:r>
            <a:r>
              <a:rPr lang="pl-PL" sz="2000" dirty="0"/>
              <a:t>podstawową obejmującą wierzytelności nieuprzywilejowane, w tym publicznoprawne, ma być docelowo kategoria </a:t>
            </a:r>
            <a:r>
              <a:rPr lang="pl-PL" sz="2000" dirty="0" smtClean="0"/>
              <a:t>druga, w której zrównane zostają należności publicznoprawne z należnościami pozostałych wierzycieli</a:t>
            </a:r>
            <a:endParaRPr lang="pl-PL" sz="2000" dirty="0"/>
          </a:p>
        </p:txBody>
      </p:sp>
    </p:spTree>
    <p:extLst>
      <p:ext uri="{BB962C8B-B14F-4D97-AF65-F5344CB8AC3E}">
        <p14:creationId xmlns:p14="http://schemas.microsoft.com/office/powerpoint/2010/main" val="4051612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677335" y="442762"/>
            <a:ext cx="8596668" cy="1183908"/>
          </a:xfrm>
        </p:spPr>
        <p:txBody>
          <a:bodyPr/>
          <a:lstStyle/>
          <a:p>
            <a:pPr algn="ctr"/>
            <a:r>
              <a:rPr lang="pl-PL" dirty="0" smtClean="0"/>
              <a:t>Przygotowana likwidacja</a:t>
            </a:r>
            <a:endParaRPr lang="pl-PL" dirty="0"/>
          </a:p>
        </p:txBody>
      </p:sp>
      <p:sp>
        <p:nvSpPr>
          <p:cNvPr id="8" name="Symbol zastępczy tekstu 7"/>
          <p:cNvSpPr>
            <a:spLocks noGrp="1"/>
          </p:cNvSpPr>
          <p:nvPr>
            <p:ph type="body" idx="1"/>
          </p:nvPr>
        </p:nvSpPr>
        <p:spPr>
          <a:xfrm>
            <a:off x="677335" y="2618072"/>
            <a:ext cx="8596668" cy="3423290"/>
          </a:xfrm>
        </p:spPr>
        <p:txBody>
          <a:bodyPr>
            <a:normAutofit fontScale="92500" lnSpcReduction="20000"/>
          </a:bodyPr>
          <a:lstStyle/>
          <a:p>
            <a:pPr marL="285750" indent="-285750" algn="just">
              <a:buFont typeface="Arial" panose="020B0604020202020204" pitchFamily="34" charset="0"/>
              <a:buChar char="•"/>
            </a:pPr>
            <a:r>
              <a:rPr lang="pl-PL" sz="2200" dirty="0"/>
              <a:t>m</a:t>
            </a:r>
            <a:r>
              <a:rPr lang="pl-PL" sz="2200" dirty="0" smtClean="0"/>
              <a:t>a umożliwić sprzedaż w całości lub części przedsiębiorstwa dłużnika lub składników tego przedsiębiorstwa na warunkach uzgodnionych pomiędzy inwestorem a niewypłacalnym dłużnikiem</a:t>
            </a:r>
          </a:p>
          <a:p>
            <a:pPr marL="285750" indent="-285750" algn="just">
              <a:buFont typeface="Arial" panose="020B0604020202020204" pitchFamily="34" charset="0"/>
              <a:buChar char="•"/>
            </a:pPr>
            <a:r>
              <a:rPr lang="pl-PL" sz="2200" dirty="0"/>
              <a:t>u</a:t>
            </a:r>
            <a:r>
              <a:rPr lang="pl-PL" sz="2200" dirty="0" smtClean="0"/>
              <a:t>stalenie warunków sprzedaży przedsiębiorstwa dłużnika jeszcze przed ogłoszeniem upadłości</a:t>
            </a:r>
          </a:p>
          <a:p>
            <a:pPr marL="285750" indent="-285750" algn="just">
              <a:buFont typeface="Arial" panose="020B0604020202020204" pitchFamily="34" charset="0"/>
              <a:buChar char="•"/>
            </a:pPr>
            <a:r>
              <a:rPr lang="pl-PL" sz="2200" dirty="0"/>
              <a:t>c</a:t>
            </a:r>
            <a:r>
              <a:rPr lang="pl-PL" sz="2200" dirty="0" smtClean="0"/>
              <a:t>ena transakcji ustalana jest przez biegłego sądowego</a:t>
            </a:r>
          </a:p>
          <a:p>
            <a:pPr marL="285750" indent="-285750" algn="just">
              <a:buFont typeface="Arial" panose="020B0604020202020204" pitchFamily="34" charset="0"/>
              <a:buChar char="•"/>
            </a:pPr>
            <a:r>
              <a:rPr lang="pl-PL" sz="2200" dirty="0"/>
              <a:t>p</a:t>
            </a:r>
            <a:r>
              <a:rPr lang="pl-PL" sz="2200" dirty="0" smtClean="0"/>
              <a:t>o ogłoszeniu upadłości dłużnika warunki umowy będą podlegały zatwierdzeniu przez sądu upadłościowy, otwierając syndykowi drogę do podpisania stosowanej umowy</a:t>
            </a:r>
          </a:p>
          <a:p>
            <a:pPr marL="285750" indent="-285750" algn="just">
              <a:buFont typeface="Arial" panose="020B0604020202020204" pitchFamily="34" charset="0"/>
              <a:buChar char="•"/>
            </a:pPr>
            <a:r>
              <a:rPr lang="pl-PL" sz="2200" dirty="0"/>
              <a:t>z</a:t>
            </a:r>
            <a:r>
              <a:rPr lang="pl-PL" sz="2200" dirty="0" smtClean="0"/>
              <a:t>achowanie ciągłości funkcjonowania przedsiębiorstwa </a:t>
            </a:r>
          </a:p>
          <a:p>
            <a:pPr marL="285750" indent="-285750" algn="just">
              <a:buFont typeface="Arial" panose="020B0604020202020204" pitchFamily="34" charset="0"/>
              <a:buChar char="•"/>
            </a:pPr>
            <a:r>
              <a:rPr lang="pl-PL" sz="2200" dirty="0" smtClean="0"/>
              <a:t>nabycie przedsiębiorstwa w stanie bez obciążeń</a:t>
            </a:r>
          </a:p>
          <a:p>
            <a:pPr marL="285750" indent="-285750">
              <a:buFont typeface="Arial" panose="020B0604020202020204" pitchFamily="34" charset="0"/>
              <a:buChar char="•"/>
            </a:pPr>
            <a:endParaRPr lang="pl-PL" dirty="0" smtClean="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1932092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1520792"/>
            <a:ext cx="10016333" cy="4417994"/>
          </a:xfrm>
        </p:spPr>
        <p:txBody>
          <a:bodyPr>
            <a:normAutofit fontScale="90000"/>
          </a:bodyPr>
          <a:lstStyle/>
          <a:p>
            <a:pPr>
              <a:lnSpc>
                <a:spcPct val="150000"/>
              </a:lnSpc>
            </a:pPr>
            <a:r>
              <a:rPr lang="pl-PL" dirty="0" smtClean="0"/>
              <a:t>Cztery procedury restrukturyzacyjne:</a:t>
            </a:r>
            <a:br>
              <a:rPr lang="pl-PL" dirty="0" smtClean="0"/>
            </a:br>
            <a:r>
              <a:rPr lang="pl-PL" sz="4000" dirty="0" smtClean="0">
                <a:solidFill>
                  <a:schemeClr val="tx1"/>
                </a:solidFill>
              </a:rPr>
              <a:t>- postępowanie </a:t>
            </a:r>
            <a:r>
              <a:rPr lang="pl-PL" sz="4000" dirty="0">
                <a:solidFill>
                  <a:schemeClr val="tx1"/>
                </a:solidFill>
              </a:rPr>
              <a:t>o zatwierdzenie układu</a:t>
            </a:r>
            <a:br>
              <a:rPr lang="pl-PL" sz="4000" dirty="0">
                <a:solidFill>
                  <a:schemeClr val="tx1"/>
                </a:solidFill>
              </a:rPr>
            </a:br>
            <a:r>
              <a:rPr lang="pl-PL" sz="4000" dirty="0" smtClean="0">
                <a:solidFill>
                  <a:schemeClr val="tx1"/>
                </a:solidFill>
              </a:rPr>
              <a:t>- przyspieszone </a:t>
            </a:r>
            <a:r>
              <a:rPr lang="pl-PL" sz="4000" dirty="0">
                <a:solidFill>
                  <a:schemeClr val="tx1"/>
                </a:solidFill>
              </a:rPr>
              <a:t>postępowanie układowe</a:t>
            </a:r>
            <a:br>
              <a:rPr lang="pl-PL" sz="4000" dirty="0">
                <a:solidFill>
                  <a:schemeClr val="tx1"/>
                </a:solidFill>
              </a:rPr>
            </a:br>
            <a:r>
              <a:rPr lang="pl-PL" sz="4000" dirty="0" smtClean="0">
                <a:solidFill>
                  <a:schemeClr val="tx1"/>
                </a:solidFill>
              </a:rPr>
              <a:t>- postępowanie </a:t>
            </a:r>
            <a:r>
              <a:rPr lang="pl-PL" sz="4000" dirty="0">
                <a:solidFill>
                  <a:schemeClr val="tx1"/>
                </a:solidFill>
              </a:rPr>
              <a:t>układowe</a:t>
            </a:r>
            <a:br>
              <a:rPr lang="pl-PL" sz="4000" dirty="0">
                <a:solidFill>
                  <a:schemeClr val="tx1"/>
                </a:solidFill>
              </a:rPr>
            </a:br>
            <a:r>
              <a:rPr lang="pl-PL" sz="4000" dirty="0" smtClean="0">
                <a:solidFill>
                  <a:schemeClr val="tx1"/>
                </a:solidFill>
              </a:rPr>
              <a:t>- postępowanie </a:t>
            </a:r>
            <a:r>
              <a:rPr lang="pl-PL" sz="4000" dirty="0">
                <a:solidFill>
                  <a:schemeClr val="tx1"/>
                </a:solidFill>
              </a:rPr>
              <a:t>sanacyjne</a:t>
            </a:r>
            <a:r>
              <a:rPr lang="pl-PL" dirty="0"/>
              <a:t/>
            </a:r>
            <a:br>
              <a:rPr lang="pl-PL" dirty="0"/>
            </a:br>
            <a:r>
              <a:rPr lang="pl-PL" dirty="0" smtClean="0"/>
              <a:t/>
            </a:r>
            <a:br>
              <a:rPr lang="pl-PL" dirty="0" smtClean="0"/>
            </a:br>
            <a:endParaRPr lang="pl-PL" dirty="0"/>
          </a:p>
        </p:txBody>
      </p:sp>
    </p:spTree>
    <p:extLst>
      <p:ext uri="{BB962C8B-B14F-4D97-AF65-F5344CB8AC3E}">
        <p14:creationId xmlns:p14="http://schemas.microsoft.com/office/powerpoint/2010/main" val="3404889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04335" y="-125129"/>
            <a:ext cx="8596668" cy="2069432"/>
          </a:xfrm>
        </p:spPr>
        <p:txBody>
          <a:bodyPr/>
          <a:lstStyle/>
          <a:p>
            <a:pPr algn="ctr"/>
            <a:r>
              <a:rPr lang="pl-PL" dirty="0" smtClean="0"/>
              <a:t>Zbieg postępowań</a:t>
            </a:r>
            <a:endParaRPr lang="pl-PL" dirty="0"/>
          </a:p>
        </p:txBody>
      </p:sp>
      <p:sp>
        <p:nvSpPr>
          <p:cNvPr id="3" name="Symbol zastępczy tekstu 2"/>
          <p:cNvSpPr>
            <a:spLocks noGrp="1"/>
          </p:cNvSpPr>
          <p:nvPr>
            <p:ph type="body" idx="1"/>
          </p:nvPr>
        </p:nvSpPr>
        <p:spPr>
          <a:xfrm>
            <a:off x="804335" y="1636295"/>
            <a:ext cx="8596668" cy="4713705"/>
          </a:xfrm>
        </p:spPr>
        <p:txBody>
          <a:bodyPr>
            <a:normAutofit/>
          </a:bodyPr>
          <a:lstStyle/>
          <a:p>
            <a:pPr marL="285750" indent="-285750" algn="just">
              <a:buFont typeface="Arial" panose="020B0604020202020204" pitchFamily="34" charset="0"/>
              <a:buChar char="•"/>
            </a:pPr>
            <a:r>
              <a:rPr lang="pl-PL" dirty="0" smtClean="0"/>
              <a:t>w</a:t>
            </a:r>
            <a:r>
              <a:rPr lang="pl-PL" dirty="0"/>
              <a:t> razie złożenia wniosku restrukturyzacyjnego i wniosku o ogłoszenie upadłości, w pierwszej kolejności rozpoznaje się wniosek </a:t>
            </a:r>
            <a:r>
              <a:rPr lang="pl-PL" dirty="0" smtClean="0"/>
              <a:t>restrukturyzacyjny (art. 11 ustawy prawo restrukturyzacyjne)</a:t>
            </a:r>
          </a:p>
          <a:p>
            <a:pPr marL="285750" indent="-285750" algn="just">
              <a:buFont typeface="Arial" panose="020B0604020202020204" pitchFamily="34" charset="0"/>
              <a:buChar char="•"/>
            </a:pPr>
            <a:r>
              <a:rPr lang="pl-PL" dirty="0" smtClean="0"/>
              <a:t>sąd </a:t>
            </a:r>
            <a:r>
              <a:rPr lang="pl-PL" dirty="0"/>
              <a:t>restrukturyzacyjny niezwłocznie po powzięciu wiadomości o złożeniu wniosku o ogłoszenie upadłości zawiadamia sąd upadłościowy o złożeniu wniosku </a:t>
            </a:r>
            <a:r>
              <a:rPr lang="pl-PL" dirty="0" smtClean="0"/>
              <a:t>restrukturyzacyjnego</a:t>
            </a:r>
          </a:p>
          <a:p>
            <a:pPr marL="285750" indent="-285750" algn="just">
              <a:buFont typeface="Arial" panose="020B0604020202020204" pitchFamily="34" charset="0"/>
              <a:buChar char="•"/>
            </a:pPr>
            <a:r>
              <a:rPr lang="pl-PL" dirty="0" smtClean="0"/>
              <a:t>Wtedy sąd </a:t>
            </a:r>
            <a:r>
              <a:rPr lang="pl-PL" dirty="0"/>
              <a:t>upadłościowy wstrzymuje rozpoznanie wniosku o ogłoszenie upadłości do czasu wydania prawomocnego orzeczenia w sprawie wniosku </a:t>
            </a:r>
            <a:r>
              <a:rPr lang="pl-PL" dirty="0" smtClean="0"/>
              <a:t>restrukturyzacyjnego</a:t>
            </a:r>
          </a:p>
          <a:p>
            <a:pPr marL="285750" indent="-285750" algn="just">
              <a:buFont typeface="Arial" panose="020B0604020202020204" pitchFamily="34" charset="0"/>
              <a:buChar char="•"/>
            </a:pPr>
            <a:r>
              <a:rPr lang="pl-PL" dirty="0" smtClean="0"/>
              <a:t>w</a:t>
            </a:r>
            <a:r>
              <a:rPr lang="pl-PL" dirty="0"/>
              <a:t> sytuacji, gdy wstrzymaniu rozpoznania wniosku o ogłoszenie upadłości sprzeciwia się interes ogółu wierzycieli, sąd upadłościowy wydaje postanowienie o przejęciu wniosku restrukturyzacyjnego do wspólnego rozpoznania z wnioskiem o ogłoszenie upadłości i rozstrzygnięcia jednym </a:t>
            </a:r>
            <a:r>
              <a:rPr lang="pl-PL" dirty="0" smtClean="0"/>
              <a:t>postanowieniem</a:t>
            </a:r>
            <a:endParaRPr lang="pl-PL" dirty="0"/>
          </a:p>
        </p:txBody>
      </p:sp>
    </p:spTree>
    <p:extLst>
      <p:ext uri="{BB962C8B-B14F-4D97-AF65-F5344CB8AC3E}">
        <p14:creationId xmlns:p14="http://schemas.microsoft.com/office/powerpoint/2010/main" val="2641932379"/>
      </p:ext>
    </p:extLst>
  </p:cSld>
  <p:clrMapOvr>
    <a:masterClrMapping/>
  </p:clrMapOvr>
</p:sld>
</file>

<file path=ppt/theme/theme1.xml><?xml version="1.0" encoding="utf-8"?>
<a:theme xmlns:a="http://schemas.openxmlformats.org/drawingml/2006/main" name="Faseta">
  <a:themeElements>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354</TotalTime>
  <Words>1875</Words>
  <Application>Microsoft Office PowerPoint</Application>
  <PresentationFormat>Panoramiczny</PresentationFormat>
  <Paragraphs>162</Paragraphs>
  <Slides>28</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28</vt:i4>
      </vt:variant>
    </vt:vector>
  </HeadingPairs>
  <TitlesOfParts>
    <vt:vector size="34" baseType="lpstr">
      <vt:lpstr>Arial</vt:lpstr>
      <vt:lpstr>Calibri</vt:lpstr>
      <vt:lpstr>OpenSans</vt:lpstr>
      <vt:lpstr>Trebuchet MS</vt:lpstr>
      <vt:lpstr>Wingdings 3</vt:lpstr>
      <vt:lpstr>Faseta</vt:lpstr>
      <vt:lpstr>NOWE PRAWO RESTRUKTURYZACYJNE</vt:lpstr>
      <vt:lpstr>Miejsce dotychczasowej ustawy prawo upadłościowe i naprawcze zajęły dwa odrębne akty prawne:  1) prawo restrukturyzacyjne  2) prawo upadłościowe </vt:lpstr>
      <vt:lpstr>Stan niewypłacalności - definicja</vt:lpstr>
      <vt:lpstr>Negatywna przesłanka ogłoszenia upadłości</vt:lpstr>
      <vt:lpstr>Osoby legitymowane, termin, zaliczka, cofnięcie wniosku o ogłoszenie upadłości</vt:lpstr>
      <vt:lpstr>Kolejność zaspokojenia wierzycieli</vt:lpstr>
      <vt:lpstr>Przygotowana likwidacja</vt:lpstr>
      <vt:lpstr>Cztery procedury restrukturyzacyjne: - postępowanie o zatwierdzenie układu - przyspieszone postępowanie układowe - postępowanie układowe - postępowanie sanacyjne  </vt:lpstr>
      <vt:lpstr>Zbieg postępowań</vt:lpstr>
      <vt:lpstr>POSTĘPOWANIE O ZATWIERDZENIE UKŁADU</vt:lpstr>
      <vt:lpstr>POSTĘPOWANIE O ZATWIERDZENIE UKŁADU</vt:lpstr>
      <vt:lpstr>POSTĘPOWANIE O ZATWIERDZENIE UKŁADU</vt:lpstr>
      <vt:lpstr>POSTĘPOWANIE O ZATWIERDZENIE UKŁADU</vt:lpstr>
      <vt:lpstr>Przyspieszone postępowanie układowe</vt:lpstr>
      <vt:lpstr>Przyspieszone postępowanie układowe</vt:lpstr>
      <vt:lpstr>Przyspieszone postępowanie układowe</vt:lpstr>
      <vt:lpstr>Przyspieszone postępowanie układowe</vt:lpstr>
      <vt:lpstr>Przyspieszone postępowanie układowe</vt:lpstr>
      <vt:lpstr>Przyspieszone postępowanie układowe</vt:lpstr>
      <vt:lpstr>Postępowanie układowe</vt:lpstr>
      <vt:lpstr>Postępowanie układowe</vt:lpstr>
      <vt:lpstr>Postępowanie sanacyjne</vt:lpstr>
      <vt:lpstr>Postępowanie sanacyjne</vt:lpstr>
      <vt:lpstr>Postępowanie sanacyjne</vt:lpstr>
      <vt:lpstr>Układ częściowy</vt:lpstr>
      <vt:lpstr>Informatyzacja procedur</vt:lpstr>
      <vt:lpstr>Pomoc publiczna</vt:lpstr>
      <vt:lpstr>Pomoc publiczna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NOWE PRAWO RESTRUKTURYZACYJNE</dc:title>
  <dc:creator>Ewa Calus</dc:creator>
  <cp:lastModifiedBy>Ewa Calus</cp:lastModifiedBy>
  <cp:revision>35</cp:revision>
  <dcterms:created xsi:type="dcterms:W3CDTF">2015-12-29T13:25:52Z</dcterms:created>
  <dcterms:modified xsi:type="dcterms:W3CDTF">2016-01-04T11:36:46Z</dcterms:modified>
</cp:coreProperties>
</file>