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3" r:id="rId16"/>
    <p:sldId id="281" r:id="rId17"/>
    <p:sldId id="282" r:id="rId18"/>
    <p:sldId id="274" r:id="rId19"/>
    <p:sldId id="275" r:id="rId20"/>
    <p:sldId id="270" r:id="rId21"/>
    <p:sldId id="271" r:id="rId22"/>
    <p:sldId id="276" r:id="rId23"/>
    <p:sldId id="280" r:id="rId24"/>
    <p:sldId id="277" r:id="rId25"/>
    <p:sldId id="278" r:id="rId26"/>
    <p:sldId id="272"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98" d="100"/>
          <a:sy n="98" d="100"/>
        </p:scale>
        <p:origin x="-1134" y="-108"/>
      </p:cViewPr>
      <p:guideLst>
        <p:guide orient="horz" pos="2160"/>
        <p:guide pos="2880"/>
      </p:guideLst>
    </p:cSldViewPr>
  </p:slideViewPr>
  <p:outlineViewPr>
    <p:cViewPr>
      <p:scale>
        <a:sx n="33" d="100"/>
        <a:sy n="33" d="100"/>
      </p:scale>
      <p:origin x="48" y="1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smtClean="0"/>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8" name="Slide Number Placeholder 7"/>
          <p:cNvSpPr>
            <a:spLocks noGrp="1"/>
          </p:cNvSpPr>
          <p:nvPr>
            <p:ph type="sldNum" sz="quarter" idx="11"/>
          </p:nvPr>
        </p:nvSpPr>
        <p:spPr/>
        <p:txBody>
          <a:bodyPr/>
          <a:lstStyle/>
          <a:p>
            <a:fld id="{F66C0275-220C-434D-AAAC-4E8AE8FFBE68}"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smtClean="0"/>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66C0275-220C-434D-AAAC-4E8AE8FFBE68}" type="slidenum">
              <a:rPr lang="pl-PL" smtClean="0"/>
              <a:pPr/>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5" name="Date Placeholder 4"/>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6C0275-220C-434D-AAAC-4E8AE8FFBE68}" type="slidenum">
              <a:rPr lang="pl-PL" smtClean="0"/>
              <a:pPr/>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66C0275-220C-434D-AAAC-4E8AE8FFBE68}" type="slidenum">
              <a:rPr lang="pl-PL" smtClean="0"/>
              <a:pPr/>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smtClean="0"/>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smtClean="0"/>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311E418-C369-46CA-8CDC-9CE631290211}" type="datetimeFigureOut">
              <a:rPr lang="pl-PL" smtClean="0"/>
              <a:pPr/>
              <a:t>2017-12-13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66C0275-220C-434D-AAAC-4E8AE8FFBE6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311E418-C369-46CA-8CDC-9CE631290211}" type="datetimeFigureOut">
              <a:rPr lang="pl-PL" smtClean="0"/>
              <a:pPr/>
              <a:t>2017-12-13</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66C0275-220C-434D-AAAC-4E8AE8FFBE68}" type="slidenum">
              <a:rPr lang="pl-PL" smtClean="0"/>
              <a:pPr/>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Nowelizacja</a:t>
            </a:r>
            <a:endParaRPr lang="pl-PL" dirty="0"/>
          </a:p>
        </p:txBody>
      </p:sp>
      <p:sp>
        <p:nvSpPr>
          <p:cNvPr id="3" name="Podtytuł 2"/>
          <p:cNvSpPr>
            <a:spLocks noGrp="1"/>
          </p:cNvSpPr>
          <p:nvPr>
            <p:ph type="subTitle" idx="1"/>
          </p:nvPr>
        </p:nvSpPr>
        <p:spPr/>
        <p:txBody>
          <a:bodyPr/>
          <a:lstStyle/>
          <a:p>
            <a:r>
              <a:rPr lang="pl-PL" dirty="0" smtClean="0"/>
              <a:t>Tytuł ustawy nowelizującej</a:t>
            </a:r>
            <a:endParaRPr lang="pl-PL" dirty="0"/>
          </a:p>
        </p:txBody>
      </p:sp>
    </p:spTree>
    <p:extLst>
      <p:ext uri="{BB962C8B-B14F-4D97-AF65-F5344CB8AC3E}">
        <p14:creationId xmlns:p14="http://schemas.microsoft.com/office/powerpoint/2010/main" val="295141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b="1" dirty="0">
                <a:solidFill>
                  <a:srgbClr val="333333"/>
                </a:solidFill>
                <a:latin typeface="Open Sans"/>
              </a:rPr>
              <a:t>USTAWA</a:t>
            </a:r>
          </a:p>
          <a:p>
            <a:pPr marL="0" indent="0" algn="ctr">
              <a:buNone/>
            </a:pPr>
            <a:r>
              <a:rPr lang="pl-PL" dirty="0">
                <a:solidFill>
                  <a:srgbClr val="333333"/>
                </a:solidFill>
                <a:latin typeface="Open Sans"/>
              </a:rPr>
              <a:t>z dnia 16 grudnia 2016 r.</a:t>
            </a:r>
          </a:p>
          <a:p>
            <a:pPr marL="0" indent="0" algn="ctr">
              <a:buNone/>
            </a:pPr>
            <a:r>
              <a:rPr lang="pl-PL" b="1" dirty="0">
                <a:solidFill>
                  <a:srgbClr val="333333"/>
                </a:solidFill>
                <a:latin typeface="Open Sans"/>
              </a:rPr>
              <a:t>o zmianie niektórych ustaw w celu poprawy otoczenia prawnego </a:t>
            </a:r>
            <a:r>
              <a:rPr lang="pl-PL" b="1" dirty="0" smtClean="0">
                <a:solidFill>
                  <a:srgbClr val="333333"/>
                </a:solidFill>
                <a:latin typeface="Open Sans"/>
              </a:rPr>
              <a:t>przedsiębiorców</a:t>
            </a:r>
            <a:r>
              <a:rPr lang="pl-PL" b="1" baseline="30000" dirty="0" smtClean="0">
                <a:solidFill>
                  <a:srgbClr val="333333"/>
                </a:solidFill>
                <a:latin typeface="Open Sans"/>
              </a:rPr>
              <a:t>1)</a:t>
            </a:r>
          </a:p>
          <a:p>
            <a:pPr marL="0" indent="0" algn="ctr">
              <a:buNone/>
            </a:pPr>
            <a:endParaRPr lang="pl-PL" b="1" baseline="30000" dirty="0">
              <a:solidFill>
                <a:srgbClr val="333333"/>
              </a:solidFill>
              <a:latin typeface="Open Sans"/>
            </a:endParaRPr>
          </a:p>
          <a:p>
            <a:pPr marL="0" indent="0" algn="ctr">
              <a:buNone/>
            </a:pPr>
            <a:endParaRPr lang="pl-PL" b="1" baseline="30000" dirty="0" smtClean="0">
              <a:solidFill>
                <a:srgbClr val="333333"/>
              </a:solidFill>
              <a:latin typeface="Open Sans"/>
            </a:endParaRPr>
          </a:p>
          <a:p>
            <a:pPr marL="0" indent="0" algn="ctr">
              <a:buNone/>
            </a:pPr>
            <a:endParaRPr lang="pl-PL" b="1" baseline="30000" dirty="0">
              <a:solidFill>
                <a:srgbClr val="333333"/>
              </a:solidFill>
              <a:latin typeface="Open Sans"/>
            </a:endParaRPr>
          </a:p>
          <a:p>
            <a:pPr marL="0" indent="0" algn="ctr">
              <a:buNone/>
            </a:pPr>
            <a:endParaRPr lang="pl-PL" b="1" baseline="30000" dirty="0" smtClean="0">
              <a:solidFill>
                <a:srgbClr val="333333"/>
              </a:solidFill>
              <a:latin typeface="Open Sans"/>
            </a:endParaRPr>
          </a:p>
          <a:p>
            <a:pPr marL="0" indent="0" algn="ctr">
              <a:buNone/>
            </a:pPr>
            <a:endParaRPr lang="pl-PL" b="1" baseline="30000" dirty="0">
              <a:solidFill>
                <a:srgbClr val="333333"/>
              </a:solidFill>
              <a:latin typeface="Open Sans"/>
            </a:endParaRPr>
          </a:p>
          <a:p>
            <a:pPr marL="0" indent="0" algn="ctr">
              <a:buNone/>
            </a:pPr>
            <a:endParaRPr lang="pl-PL" b="1" baseline="30000" dirty="0" smtClean="0">
              <a:solidFill>
                <a:srgbClr val="333333"/>
              </a:solidFill>
              <a:latin typeface="Open Sans"/>
            </a:endParaRPr>
          </a:p>
          <a:p>
            <a:pPr marL="0" indent="0">
              <a:buNone/>
            </a:pPr>
            <a:r>
              <a:rPr lang="pl-PL" b="1" baseline="30000" dirty="0" smtClean="0">
                <a:solidFill>
                  <a:srgbClr val="333333"/>
                </a:solidFill>
                <a:latin typeface="Open Sans"/>
              </a:rPr>
              <a:t>1)……………………………..</a:t>
            </a:r>
            <a:endParaRPr lang="pl-PL" b="1" dirty="0">
              <a:solidFill>
                <a:srgbClr val="333333"/>
              </a:solidFill>
              <a:latin typeface="Open Sans"/>
            </a:endParaRPr>
          </a:p>
          <a:p>
            <a:endParaRPr lang="pl-PL" dirty="0"/>
          </a:p>
        </p:txBody>
      </p:sp>
    </p:spTree>
    <p:extLst>
      <p:ext uri="{BB962C8B-B14F-4D97-AF65-F5344CB8AC3E}">
        <p14:creationId xmlns:p14="http://schemas.microsoft.com/office/powerpoint/2010/main" val="2738168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normAutofit fontScale="92500" lnSpcReduction="10000"/>
          </a:bodyPr>
          <a:lstStyle/>
          <a:p>
            <a:pPr marL="0" indent="0" algn="ctr">
              <a:buNone/>
            </a:pPr>
            <a:r>
              <a:rPr lang="pl-PL" b="1" dirty="0">
                <a:solidFill>
                  <a:srgbClr val="333333"/>
                </a:solidFill>
                <a:latin typeface="Open Sans"/>
              </a:rPr>
              <a:t>USTAWA</a:t>
            </a:r>
          </a:p>
          <a:p>
            <a:pPr marL="0" indent="0" algn="ctr">
              <a:buNone/>
            </a:pPr>
            <a:r>
              <a:rPr lang="pl-PL" dirty="0">
                <a:solidFill>
                  <a:srgbClr val="333333"/>
                </a:solidFill>
                <a:latin typeface="Open Sans"/>
              </a:rPr>
              <a:t>z dnia 15 grudnia 2016 r.</a:t>
            </a:r>
          </a:p>
          <a:p>
            <a:pPr marL="0" indent="0" algn="ctr">
              <a:buNone/>
            </a:pPr>
            <a:r>
              <a:rPr lang="pl-PL" b="1" dirty="0">
                <a:solidFill>
                  <a:srgbClr val="333333"/>
                </a:solidFill>
                <a:latin typeface="Open Sans"/>
              </a:rPr>
              <a:t>o zmianie ustawy o grach hazardowych oraz niektórych innych ustaw </a:t>
            </a:r>
            <a:r>
              <a:rPr lang="pl-PL" baseline="30000" dirty="0">
                <a:solidFill>
                  <a:srgbClr val="333333"/>
                </a:solidFill>
                <a:latin typeface="Open Sans"/>
              </a:rPr>
              <a:t>1</a:t>
            </a:r>
            <a:r>
              <a:rPr lang="pl-PL" b="1" dirty="0">
                <a:solidFill>
                  <a:srgbClr val="333333"/>
                </a:solidFill>
                <a:latin typeface="Open Sans"/>
              </a:rPr>
              <a:t> </a:t>
            </a:r>
          </a:p>
          <a:p>
            <a:endParaRPr lang="pl-PL" dirty="0" smtClean="0"/>
          </a:p>
          <a:p>
            <a:endParaRPr lang="pl-PL" dirty="0"/>
          </a:p>
          <a:p>
            <a:endParaRPr lang="pl-PL" dirty="0" smtClean="0"/>
          </a:p>
          <a:p>
            <a:endParaRPr lang="pl-PL" dirty="0"/>
          </a:p>
          <a:p>
            <a:endParaRPr lang="pl-PL" dirty="0" smtClean="0"/>
          </a:p>
          <a:p>
            <a:endParaRPr lang="pl-PL" dirty="0" smtClean="0"/>
          </a:p>
          <a:p>
            <a:endParaRPr lang="pl-PL" dirty="0"/>
          </a:p>
          <a:p>
            <a:pPr marL="0" indent="0" algn="just">
              <a:buNone/>
            </a:pPr>
            <a:r>
              <a:rPr lang="pl-PL" dirty="0" smtClean="0"/>
              <a:t>1) Ustawa z dnia 30 lipca 1998 r. – Kodeks karny skarbowy (Dz. U. z 1999 r. Nr 42 poz. 1932); ustawa z dnia 12 sierpnia 2003 r. o loteriach i zakładach wzajemnych (Dz. U. z 2004 r. poz. 135), ustawa z dnia 4 maja 2007 r. o swobodzie działalności gospodarczej (Dz. U. z 2008 r. poz. 1294).</a:t>
            </a:r>
            <a:endParaRPr lang="pl-PL" dirty="0"/>
          </a:p>
        </p:txBody>
      </p:sp>
    </p:spTree>
    <p:extLst>
      <p:ext uri="{BB962C8B-B14F-4D97-AF65-F5344CB8AC3E}">
        <p14:creationId xmlns:p14="http://schemas.microsoft.com/office/powerpoint/2010/main" val="152442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a:t>3.  W tytule ustawy </a:t>
            </a:r>
            <a:r>
              <a:rPr lang="pl-PL" b="1" dirty="0"/>
              <a:t>zmieniającej nie podaje się daty ustawy nowelizowanej oraz oznaczenia dzienników urzędowych, </a:t>
            </a:r>
            <a:r>
              <a:rPr lang="pl-PL" dirty="0"/>
              <a:t>w których została ogłoszona ta ustawa i jej zmiany albo ostatni tekst jednolity i jego zmiany.</a:t>
            </a:r>
          </a:p>
        </p:txBody>
      </p:sp>
    </p:spTree>
    <p:extLst>
      <p:ext uri="{BB962C8B-B14F-4D97-AF65-F5344CB8AC3E}">
        <p14:creationId xmlns:p14="http://schemas.microsoft.com/office/powerpoint/2010/main" val="2725432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
            </a:r>
            <a:r>
              <a:rPr lang="pl-PL" dirty="0" smtClean="0"/>
              <a:t>adania</a:t>
            </a:r>
            <a:endParaRPr lang="pl-PL" dirty="0"/>
          </a:p>
        </p:txBody>
      </p:sp>
      <p:sp>
        <p:nvSpPr>
          <p:cNvPr id="3" name="Symbol zastępczy zawartości 2"/>
          <p:cNvSpPr>
            <a:spLocks noGrp="1"/>
          </p:cNvSpPr>
          <p:nvPr>
            <p:ph idx="1"/>
          </p:nvPr>
        </p:nvSpPr>
        <p:spPr/>
        <p:txBody>
          <a:bodyPr/>
          <a:lstStyle/>
          <a:p>
            <a:r>
              <a:rPr lang="pl-PL" b="1" dirty="0" smtClean="0"/>
              <a:t>33-37</a:t>
            </a:r>
            <a:endParaRPr lang="pl-PL" b="1" dirty="0"/>
          </a:p>
        </p:txBody>
      </p:sp>
    </p:spTree>
    <p:extLst>
      <p:ext uri="{BB962C8B-B14F-4D97-AF65-F5344CB8AC3E}">
        <p14:creationId xmlns:p14="http://schemas.microsoft.com/office/powerpoint/2010/main" val="178227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Przepisy nowelizujące</a:t>
            </a:r>
            <a:endParaRPr lang="pl-PL" dirty="0"/>
          </a:p>
        </p:txBody>
      </p:sp>
    </p:spTree>
    <p:extLst>
      <p:ext uri="{BB962C8B-B14F-4D97-AF65-F5344CB8AC3E}">
        <p14:creationId xmlns:p14="http://schemas.microsoft.com/office/powerpoint/2010/main" val="1526276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892480" cy="6669360"/>
          </a:xfrm>
        </p:spPr>
        <p:txBody>
          <a:bodyPr>
            <a:normAutofit fontScale="92500" lnSpcReduction="10000"/>
          </a:bodyPr>
          <a:lstStyle/>
          <a:p>
            <a:pPr marL="900113" indent="0" algn="just">
              <a:buNone/>
            </a:pPr>
            <a:r>
              <a:rPr lang="pl-PL" dirty="0" smtClean="0"/>
              <a:t>§  </a:t>
            </a:r>
            <a:r>
              <a:rPr lang="pl-PL" dirty="0"/>
              <a:t>85. </a:t>
            </a:r>
          </a:p>
          <a:p>
            <a:pPr marL="0" indent="0" algn="just">
              <a:buNone/>
            </a:pPr>
            <a:r>
              <a:rPr lang="pl-PL" dirty="0"/>
              <a:t>1. 	Przepisy ustawy zmienia się przepisem wyraźnie wskazującym dokonywane zmiany.</a:t>
            </a:r>
          </a:p>
          <a:p>
            <a:pPr marL="0" indent="0" algn="just">
              <a:buNone/>
            </a:pPr>
            <a:r>
              <a:rPr lang="pl-PL" dirty="0"/>
              <a:t>2. 	Pierwszemu artykułowi ustawy zmieniającej albo przepisowi zmieniającemu zamieszczanemu w innej ustawie nadaje się brzmienie: </a:t>
            </a:r>
            <a:r>
              <a:rPr lang="pl-PL" b="1" dirty="0"/>
              <a:t>"W ustawie ..... (tytuł ustawy) wprowadza się następujące zmiany: .....".</a:t>
            </a:r>
          </a:p>
          <a:p>
            <a:pPr marL="0" indent="0" algn="just">
              <a:buNone/>
            </a:pPr>
            <a:r>
              <a:rPr lang="pl-PL" dirty="0"/>
              <a:t>3. 	</a:t>
            </a:r>
            <a:r>
              <a:rPr lang="pl-PL" b="1" dirty="0"/>
              <a:t>Jeżeli </a:t>
            </a:r>
            <a:r>
              <a:rPr lang="pl-PL" b="1" dirty="0">
                <a:solidFill>
                  <a:srgbClr val="FF0000"/>
                </a:solidFill>
              </a:rPr>
              <a:t>uchyla się albo dodaje tylko jeden przepis ustawy, </a:t>
            </a:r>
            <a:r>
              <a:rPr lang="pl-PL" b="1" dirty="0"/>
              <a:t>przepisowi zmieniającemu nadaje się odpowiednio brzmienie: "W ustawie ... (tytuł ustawy) uchyla się art. ..." albo "W ustawie ... (tytuł ustawy) po art. ... dodaje się art. ... w brzmieniu: ...".</a:t>
            </a:r>
          </a:p>
          <a:p>
            <a:pPr marL="0" indent="0" algn="just">
              <a:buNone/>
            </a:pPr>
            <a:r>
              <a:rPr lang="pl-PL" dirty="0"/>
              <a:t>4. 	</a:t>
            </a:r>
            <a:r>
              <a:rPr lang="pl-PL" b="1" dirty="0"/>
              <a:t>Jeżeli zmienia się treść lub brzmienie</a:t>
            </a:r>
            <a:r>
              <a:rPr lang="pl-PL" b="1" dirty="0">
                <a:solidFill>
                  <a:srgbClr val="FF0000"/>
                </a:solidFill>
              </a:rPr>
              <a:t> tylko jednego przepisu </a:t>
            </a:r>
            <a:r>
              <a:rPr lang="pl-PL" b="1" dirty="0"/>
              <a:t>ustawy, przepisowi zmieniającemu nadaje się brzmienie: "W ustawie ... (tytuł ustawy) art. ... otrzymuje brzmienie: ..." albo "W ustawie ... (tytuł ustawy) w art. ... ... otrzymuje brzmienie: ...".</a:t>
            </a:r>
          </a:p>
          <a:p>
            <a:pPr marL="0" indent="0" algn="just">
              <a:buNone/>
            </a:pPr>
            <a:r>
              <a:rPr lang="pl-PL" b="1" dirty="0"/>
              <a:t>5. 	Jeżeli zmienia się treść lub brzmienie więcej niż jednego przepisu w artykule ustawy, przepisowi zmieniającemu nadaje się brzmienie: "W ustawie... (tytuł ustawy) w art.......".</a:t>
            </a:r>
          </a:p>
        </p:txBody>
      </p:sp>
    </p:spTree>
    <p:extLst>
      <p:ext uri="{BB962C8B-B14F-4D97-AF65-F5344CB8AC3E}">
        <p14:creationId xmlns:p14="http://schemas.microsoft.com/office/powerpoint/2010/main" val="1901008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ymbol zastępczy zawartości 2"/>
          <p:cNvSpPr>
            <a:spLocks noGrp="1"/>
          </p:cNvSpPr>
          <p:nvPr>
            <p:ph idx="1"/>
          </p:nvPr>
        </p:nvSpPr>
        <p:spPr>
          <a:xfrm>
            <a:off x="0" y="0"/>
            <a:ext cx="9144000" cy="6857999"/>
          </a:xfrm>
        </p:spPr>
        <p:txBody>
          <a:bodyPr/>
          <a:lstStyle/>
          <a:p>
            <a:pPr algn="just">
              <a:buFont typeface="Arial" charset="0"/>
              <a:buNone/>
            </a:pPr>
            <a:r>
              <a:rPr lang="pl-PL" altLang="pl-PL" sz="2400" b="1" dirty="0" smtClean="0">
                <a:cs typeface="Times New Roman" pitchFamily="18" charset="0"/>
              </a:rPr>
              <a:t>Pamiętać</a:t>
            </a:r>
          </a:p>
          <a:p>
            <a:pPr algn="just">
              <a:buFont typeface="Arial" charset="0"/>
              <a:buNone/>
            </a:pPr>
            <a:endParaRPr lang="pl-PL" altLang="pl-PL" sz="1000" dirty="0" smtClean="0">
              <a:cs typeface="Times New Roman" pitchFamily="18" charset="0"/>
            </a:endParaRPr>
          </a:p>
          <a:p>
            <a:pPr algn="just">
              <a:buFont typeface="Arial" charset="0"/>
              <a:buNone/>
            </a:pPr>
            <a:r>
              <a:rPr lang="pl-PL" altLang="pl-PL" sz="2400" dirty="0" smtClean="0">
                <a:cs typeface="Times New Roman" pitchFamily="18" charset="0"/>
              </a:rPr>
              <a:t>2. Pierwszemu artykułowi ustawy zmieniającej albo przepisowi zmieniającemu zamieszczanemu w innej ustawie nadaje się brzmienie: </a:t>
            </a:r>
          </a:p>
          <a:p>
            <a:pPr algn="just">
              <a:buFont typeface="Arial" charset="0"/>
              <a:buNone/>
            </a:pPr>
            <a:endParaRPr lang="pl-PL" altLang="pl-PL" sz="1000" dirty="0" smtClean="0">
              <a:cs typeface="Times New Roman" pitchFamily="18" charset="0"/>
            </a:endParaRPr>
          </a:p>
          <a:p>
            <a:pPr algn="just">
              <a:buFont typeface="Arial" charset="0"/>
              <a:buNone/>
            </a:pPr>
            <a:r>
              <a:rPr lang="pl-PL" altLang="pl-PL" sz="2400" dirty="0" smtClean="0">
                <a:solidFill>
                  <a:srgbClr val="FF0000"/>
                </a:solidFill>
                <a:cs typeface="Times New Roman" pitchFamily="18" charset="0"/>
              </a:rPr>
              <a:t>„W ustawie … (tytuł ustawy) wprowadza się następujące zmiany:…”.</a:t>
            </a:r>
          </a:p>
          <a:p>
            <a:pPr algn="just">
              <a:buFont typeface="Arial" charset="0"/>
              <a:buNone/>
            </a:pPr>
            <a:endParaRPr lang="pl-PL" altLang="pl-PL" sz="2400" dirty="0" smtClean="0">
              <a:cs typeface="Times New Roman" pitchFamily="18" charset="0"/>
            </a:endParaRPr>
          </a:p>
          <a:p>
            <a:pPr algn="just">
              <a:buFont typeface="Arial" charset="0"/>
              <a:buNone/>
            </a:pPr>
            <a:r>
              <a:rPr lang="pl-PL" altLang="pl-PL" sz="2400" dirty="0" smtClean="0">
                <a:cs typeface="Times New Roman" pitchFamily="18" charset="0"/>
              </a:rPr>
              <a:t>    Jeżeli uchyla się albo dodaje </a:t>
            </a:r>
            <a:r>
              <a:rPr lang="pl-PL" altLang="pl-PL" sz="2400" b="1" dirty="0" smtClean="0">
                <a:cs typeface="Times New Roman" pitchFamily="18" charset="0"/>
              </a:rPr>
              <a:t>tylko jeden przepis </a:t>
            </a:r>
            <a:r>
              <a:rPr lang="pl-PL" altLang="pl-PL" sz="2400" dirty="0" smtClean="0">
                <a:cs typeface="Times New Roman" pitchFamily="18" charset="0"/>
              </a:rPr>
              <a:t>ustawy, przepisowi zmieniającemu nadaje się odpowiednio brzmienie:</a:t>
            </a:r>
          </a:p>
          <a:p>
            <a:pPr algn="just">
              <a:buFont typeface="Arial" charset="0"/>
              <a:buNone/>
            </a:pPr>
            <a:r>
              <a:rPr lang="pl-PL" altLang="pl-PL" sz="1000" dirty="0" smtClean="0">
                <a:cs typeface="Times New Roman" pitchFamily="18" charset="0"/>
              </a:rPr>
              <a:t>  </a:t>
            </a:r>
          </a:p>
          <a:p>
            <a:pPr algn="just">
              <a:buFont typeface="Arial" charset="0"/>
              <a:buNone/>
            </a:pPr>
            <a:r>
              <a:rPr lang="pl-PL" altLang="pl-PL" sz="2400" dirty="0" smtClean="0">
                <a:solidFill>
                  <a:srgbClr val="FF0000"/>
                </a:solidFill>
                <a:cs typeface="Times New Roman" pitchFamily="18" charset="0"/>
              </a:rPr>
              <a:t>  „W ustawie … (tytuł ustawy) uchyla się art. …”</a:t>
            </a:r>
            <a:r>
              <a:rPr lang="pl-PL" altLang="pl-PL" sz="2400" dirty="0" smtClean="0">
                <a:cs typeface="Times New Roman" pitchFamily="18" charset="0"/>
              </a:rPr>
              <a:t> albo</a:t>
            </a:r>
          </a:p>
          <a:p>
            <a:pPr algn="just">
              <a:buFont typeface="Arial" charset="0"/>
              <a:buNone/>
            </a:pPr>
            <a:endParaRPr lang="pl-PL" altLang="pl-PL" sz="1000" dirty="0" smtClean="0">
              <a:cs typeface="Times New Roman" pitchFamily="18" charset="0"/>
            </a:endParaRPr>
          </a:p>
          <a:p>
            <a:pPr algn="just">
              <a:buFont typeface="Arial" charset="0"/>
              <a:buNone/>
            </a:pPr>
            <a:r>
              <a:rPr lang="pl-PL" altLang="pl-PL" sz="2400" dirty="0" smtClean="0">
                <a:cs typeface="Times New Roman" pitchFamily="18" charset="0"/>
              </a:rPr>
              <a:t>  </a:t>
            </a:r>
            <a:r>
              <a:rPr lang="pl-PL" altLang="pl-PL" sz="2400" dirty="0" smtClean="0">
                <a:solidFill>
                  <a:srgbClr val="FF0000"/>
                </a:solidFill>
                <a:cs typeface="Times New Roman" pitchFamily="18" charset="0"/>
              </a:rPr>
              <a:t>„W ustawie … (tytuł ustawy) po art. … dodaje się art. … w brzmieniu: …”.</a:t>
            </a:r>
          </a:p>
        </p:txBody>
      </p:sp>
    </p:spTree>
    <p:extLst>
      <p:ext uri="{BB962C8B-B14F-4D97-AF65-F5344CB8AC3E}">
        <p14:creationId xmlns:p14="http://schemas.microsoft.com/office/powerpoint/2010/main" val="233810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388" y="116632"/>
            <a:ext cx="8857108" cy="6480719"/>
          </a:xfrm>
        </p:spPr>
        <p:txBody>
          <a:bodyPr rtlCol="0">
            <a:normAutofit fontScale="92500"/>
          </a:bodyPr>
          <a:lstStyle/>
          <a:p>
            <a:pPr algn="ctr" eaLnBrk="1" fontAlgn="auto" hangingPunct="1">
              <a:spcAft>
                <a:spcPts val="0"/>
              </a:spcAft>
              <a:buFont typeface="Arial" panose="020B0604020202020204" pitchFamily="34" charset="0"/>
              <a:buNone/>
              <a:defRPr/>
            </a:pPr>
            <a:r>
              <a:rPr lang="pl-PL" sz="2200" b="1" dirty="0" smtClean="0">
                <a:cs typeface="Times New Roman" pitchFamily="18" charset="0"/>
              </a:rPr>
              <a:t>ZMIANA BRZMIENIA</a:t>
            </a:r>
          </a:p>
          <a:p>
            <a:pPr algn="ctr" eaLnBrk="1" fontAlgn="auto" hangingPunct="1">
              <a:spcAft>
                <a:spcPts val="0"/>
              </a:spcAft>
              <a:buFont typeface="Arial" panose="020B0604020202020204" pitchFamily="34" charset="0"/>
              <a:buNone/>
              <a:defRPr/>
            </a:pPr>
            <a:endParaRPr lang="pl-PL" sz="2200" b="1" dirty="0" smtClean="0">
              <a:cs typeface="Times New Roman" pitchFamily="18" charset="0"/>
            </a:endParaRPr>
          </a:p>
          <a:p>
            <a:pPr algn="just" eaLnBrk="1" fontAlgn="auto" hangingPunct="1">
              <a:spcAft>
                <a:spcPts val="0"/>
              </a:spcAft>
              <a:buFont typeface="Arial" panose="020B0604020202020204" pitchFamily="34" charset="0"/>
              <a:buNone/>
              <a:defRPr/>
            </a:pPr>
            <a:r>
              <a:rPr lang="pl-PL" sz="2200" dirty="0" smtClean="0">
                <a:cs typeface="Times New Roman" pitchFamily="18" charset="0"/>
              </a:rPr>
              <a:t>		Art. 1. W ustawie z dnia 1 czerwca 2000 r. – Prawo telekomunikacyjne (Dz. U. Nr 100, poz. 885) </a:t>
            </a:r>
            <a:r>
              <a:rPr lang="pl-PL" sz="2200" b="1" dirty="0" smtClean="0">
                <a:cs typeface="Times New Roman" pitchFamily="18" charset="0"/>
              </a:rPr>
              <a:t>art. 10</a:t>
            </a:r>
            <a:r>
              <a:rPr lang="pl-PL" sz="2200" dirty="0" smtClean="0">
                <a:cs typeface="Times New Roman" pitchFamily="18" charset="0"/>
              </a:rPr>
              <a:t> </a:t>
            </a:r>
            <a:r>
              <a:rPr lang="pl-PL" sz="2200" b="1" dirty="0" smtClean="0">
                <a:cs typeface="Times New Roman" pitchFamily="18" charset="0"/>
              </a:rPr>
              <a:t>otrzymuje brzmienie:</a:t>
            </a:r>
            <a:endParaRPr lang="pl-PL" sz="2200" dirty="0" smtClean="0">
              <a:cs typeface="Times New Roman" pitchFamily="18" charset="0"/>
            </a:endParaRPr>
          </a:p>
          <a:p>
            <a:pPr algn="just" eaLnBrk="1" fontAlgn="auto" hangingPunct="1">
              <a:spcAft>
                <a:spcPts val="0"/>
              </a:spcAft>
              <a:buFont typeface="Arial" panose="020B0604020202020204" pitchFamily="34" charset="0"/>
              <a:buNone/>
              <a:defRPr/>
            </a:pPr>
            <a:r>
              <a:rPr lang="pl-PL" sz="2200" b="1" dirty="0" smtClean="0">
                <a:cs typeface="Times New Roman" pitchFamily="18" charset="0"/>
              </a:rPr>
              <a:t>		„Art. 10.</a:t>
            </a:r>
            <a:r>
              <a:rPr lang="pl-PL" sz="2200" dirty="0" smtClean="0">
                <a:cs typeface="Times New Roman" pitchFamily="18" charset="0"/>
              </a:rPr>
              <a:t> Przetarg ogłasza się niezwłocznie, nie później niż w terminie 6 	miesięcy od dnia wpłynięcia pierwszego wniosku</a:t>
            </a:r>
            <a:r>
              <a:rPr lang="pl-PL" sz="2200" b="1" dirty="0" smtClean="0">
                <a:cs typeface="Times New Roman" pitchFamily="18" charset="0"/>
              </a:rPr>
              <a:t>.”.</a:t>
            </a:r>
            <a:endParaRPr lang="pl-PL" sz="2200" dirty="0" smtClean="0">
              <a:cs typeface="Times New Roman" pitchFamily="18" charset="0"/>
            </a:endParaRPr>
          </a:p>
          <a:p>
            <a:pPr algn="just" eaLnBrk="1" fontAlgn="auto" hangingPunct="1">
              <a:spcAft>
                <a:spcPts val="0"/>
              </a:spcAft>
              <a:buFont typeface="Arial" panose="020B0604020202020204" pitchFamily="34" charset="0"/>
              <a:buNone/>
              <a:defRPr/>
            </a:pPr>
            <a:r>
              <a:rPr lang="pl-PL" sz="2200" dirty="0" smtClean="0">
                <a:cs typeface="Times New Roman" pitchFamily="18" charset="0"/>
              </a:rPr>
              <a:t> </a:t>
            </a:r>
          </a:p>
          <a:p>
            <a:pPr algn="just" eaLnBrk="1" fontAlgn="auto" hangingPunct="1">
              <a:spcAft>
                <a:spcPts val="0"/>
              </a:spcAft>
              <a:buFont typeface="Arial" panose="020B0604020202020204" pitchFamily="34" charset="0"/>
              <a:buNone/>
              <a:defRPr/>
            </a:pPr>
            <a:r>
              <a:rPr lang="pl-PL" sz="2200" dirty="0" smtClean="0">
                <a:cs typeface="Times New Roman" pitchFamily="18" charset="0"/>
              </a:rPr>
              <a:t>		Art. 1. W ustawie z dnia 1 czerwca 2000 r. – Prawo telekomunikacyjne (Dz. U. Nr 100, poz. 885) </a:t>
            </a:r>
            <a:r>
              <a:rPr lang="pl-PL" sz="2200" b="1" u="sng" dirty="0" smtClean="0">
                <a:cs typeface="Times New Roman" pitchFamily="18" charset="0"/>
              </a:rPr>
              <a:t>w</a:t>
            </a:r>
            <a:r>
              <a:rPr lang="pl-PL" sz="2200" b="1" dirty="0" smtClean="0">
                <a:cs typeface="Times New Roman" pitchFamily="18" charset="0"/>
              </a:rPr>
              <a:t> art. 10 ust. 1</a:t>
            </a:r>
            <a:r>
              <a:rPr lang="pl-PL" sz="2200" dirty="0" smtClean="0">
                <a:cs typeface="Times New Roman" pitchFamily="18" charset="0"/>
              </a:rPr>
              <a:t> otrzymuje brzmienie:</a:t>
            </a:r>
          </a:p>
          <a:p>
            <a:pPr algn="just" eaLnBrk="1" fontAlgn="auto" hangingPunct="1">
              <a:spcAft>
                <a:spcPts val="0"/>
              </a:spcAft>
              <a:buFont typeface="Arial" panose="020B0604020202020204" pitchFamily="34" charset="0"/>
              <a:buNone/>
              <a:defRPr/>
            </a:pPr>
            <a:r>
              <a:rPr lang="pl-PL" sz="2200" b="1" dirty="0" smtClean="0">
                <a:cs typeface="Times New Roman" pitchFamily="18" charset="0"/>
              </a:rPr>
              <a:t>		„1.</a:t>
            </a:r>
            <a:r>
              <a:rPr lang="pl-PL" sz="2200" dirty="0" smtClean="0">
                <a:cs typeface="Times New Roman" pitchFamily="18" charset="0"/>
              </a:rPr>
              <a:t> Przetarg ogłasza się niezwłocznie, nie później niż w terminie 6 	miesięcy od dnia wpłynięcia pierwszego wniosku</a:t>
            </a:r>
            <a:r>
              <a:rPr lang="pl-PL" sz="2200" b="1" dirty="0" smtClean="0">
                <a:cs typeface="Times New Roman" pitchFamily="18" charset="0"/>
              </a:rPr>
              <a:t>.”.</a:t>
            </a:r>
            <a:endParaRPr lang="pl-PL" sz="2200" dirty="0" smtClean="0">
              <a:cs typeface="Times New Roman" pitchFamily="18" charset="0"/>
            </a:endParaRPr>
          </a:p>
          <a:p>
            <a:pPr algn="just" eaLnBrk="1" fontAlgn="auto" hangingPunct="1">
              <a:spcAft>
                <a:spcPts val="0"/>
              </a:spcAft>
              <a:buFont typeface="Arial" panose="020B0604020202020204" pitchFamily="34" charset="0"/>
              <a:buNone/>
              <a:defRPr/>
            </a:pPr>
            <a:r>
              <a:rPr lang="pl-PL" sz="2200" dirty="0" smtClean="0">
                <a:cs typeface="Times New Roman" pitchFamily="18" charset="0"/>
              </a:rPr>
              <a:t> </a:t>
            </a:r>
          </a:p>
          <a:p>
            <a:pPr algn="just" eaLnBrk="1" fontAlgn="auto" hangingPunct="1">
              <a:spcAft>
                <a:spcPts val="0"/>
              </a:spcAft>
              <a:buFont typeface="Arial" panose="020B0604020202020204" pitchFamily="34" charset="0"/>
              <a:buNone/>
              <a:defRPr/>
            </a:pPr>
            <a:r>
              <a:rPr lang="pl-PL" sz="2200" dirty="0" smtClean="0">
                <a:cs typeface="Times New Roman" pitchFamily="18" charset="0"/>
              </a:rPr>
              <a:t>		Art. 1. W ustawie z dnia 1 czerwca 2000 r. – Prawo telekomunikacyjne (Dz. U. Nr 100, poz. 885) </a:t>
            </a:r>
            <a:r>
              <a:rPr lang="pl-PL" sz="2200" b="1" dirty="0" smtClean="0">
                <a:cs typeface="Times New Roman" pitchFamily="18" charset="0"/>
              </a:rPr>
              <a:t>w</a:t>
            </a:r>
            <a:r>
              <a:rPr lang="pl-PL" sz="2200" dirty="0" smtClean="0">
                <a:cs typeface="Times New Roman" pitchFamily="18" charset="0"/>
              </a:rPr>
              <a:t> </a:t>
            </a:r>
            <a:r>
              <a:rPr lang="pl-PL" sz="2200" b="1" dirty="0" smtClean="0">
                <a:cs typeface="Times New Roman" pitchFamily="18" charset="0"/>
              </a:rPr>
              <a:t>art. 10</a:t>
            </a:r>
            <a:r>
              <a:rPr lang="pl-PL" sz="2200" dirty="0" smtClean="0">
                <a:cs typeface="Times New Roman" pitchFamily="18" charset="0"/>
              </a:rPr>
              <a:t> </a:t>
            </a:r>
            <a:r>
              <a:rPr lang="pl-PL" sz="2200" b="1" dirty="0" smtClean="0">
                <a:cs typeface="Times New Roman" pitchFamily="18" charset="0"/>
              </a:rPr>
              <a:t>w</a:t>
            </a:r>
            <a:r>
              <a:rPr lang="pl-PL" sz="2200" dirty="0" smtClean="0">
                <a:cs typeface="Times New Roman" pitchFamily="18" charset="0"/>
              </a:rPr>
              <a:t> </a:t>
            </a:r>
            <a:r>
              <a:rPr lang="pl-PL" sz="2200" b="1" dirty="0" smtClean="0">
                <a:cs typeface="Times New Roman" pitchFamily="18" charset="0"/>
              </a:rPr>
              <a:t>ust. 2</a:t>
            </a:r>
            <a:r>
              <a:rPr lang="pl-PL" sz="2200" dirty="0" smtClean="0">
                <a:cs typeface="Times New Roman" pitchFamily="18" charset="0"/>
              </a:rPr>
              <a:t> </a:t>
            </a:r>
            <a:r>
              <a:rPr lang="pl-PL" sz="2200" b="1" dirty="0" err="1" smtClean="0">
                <a:cs typeface="Times New Roman" pitchFamily="18" charset="0"/>
              </a:rPr>
              <a:t>pkt</a:t>
            </a:r>
            <a:r>
              <a:rPr lang="pl-PL" sz="2200" b="1" dirty="0" smtClean="0">
                <a:cs typeface="Times New Roman" pitchFamily="18" charset="0"/>
              </a:rPr>
              <a:t> 5</a:t>
            </a:r>
            <a:r>
              <a:rPr lang="pl-PL" sz="2200" dirty="0" smtClean="0">
                <a:cs typeface="Times New Roman" pitchFamily="18" charset="0"/>
              </a:rPr>
              <a:t> otrzymuje brzmienie:</a:t>
            </a:r>
          </a:p>
          <a:p>
            <a:pPr eaLnBrk="1" fontAlgn="auto" hangingPunct="1">
              <a:spcAft>
                <a:spcPts val="0"/>
              </a:spcAft>
              <a:buFont typeface="Arial" panose="020B0604020202020204" pitchFamily="34" charset="0"/>
              <a:buNone/>
              <a:defRPr/>
            </a:pPr>
            <a:r>
              <a:rPr lang="pl-PL" sz="2200" b="1" dirty="0" smtClean="0">
                <a:cs typeface="Times New Roman" pitchFamily="18" charset="0"/>
              </a:rPr>
              <a:t>			„5)</a:t>
            </a:r>
            <a:r>
              <a:rPr lang="pl-PL" sz="2200" dirty="0" smtClean="0">
                <a:cs typeface="Times New Roman" pitchFamily="18" charset="0"/>
              </a:rPr>
              <a:t> uzasadnienie wniosku</a:t>
            </a:r>
            <a:r>
              <a:rPr lang="pl-PL" sz="2200" b="1" dirty="0" smtClean="0">
                <a:cs typeface="Times New Roman" pitchFamily="18" charset="0"/>
              </a:rPr>
              <a:t>;”.</a:t>
            </a:r>
            <a:endParaRPr lang="pl-PL" sz="2200" dirty="0" smtClean="0">
              <a:cs typeface="Times New Roman" pitchFamily="18" charset="0"/>
            </a:endParaRPr>
          </a:p>
          <a:p>
            <a:pPr eaLnBrk="1" fontAlgn="auto" hangingPunct="1">
              <a:spcAft>
                <a:spcPts val="0"/>
              </a:spcAft>
              <a:buFont typeface="Arial" panose="020B0604020202020204" pitchFamily="34" charset="0"/>
              <a:buNone/>
              <a:defRPr/>
            </a:pPr>
            <a:endParaRPr lang="pl-PL" sz="2000" dirty="0"/>
          </a:p>
        </p:txBody>
      </p:sp>
      <p:sp>
        <p:nvSpPr>
          <p:cNvPr id="89091" name="Symbol zastępczy numeru slajd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fld id="{15056930-1BCB-4DD4-A417-6FB27CDF8CC4}" type="slidenum">
              <a:rPr lang="pl-PL" altLang="pl-PL" sz="1200" smtClean="0">
                <a:solidFill>
                  <a:srgbClr val="898989"/>
                </a:solidFill>
              </a:rPr>
              <a:pPr/>
              <a:t>17</a:t>
            </a:fld>
            <a:endParaRPr lang="pl-PL" altLang="pl-PL" sz="1200" smtClean="0">
              <a:solidFill>
                <a:srgbClr val="898989"/>
              </a:solidFill>
            </a:endParaRPr>
          </a:p>
        </p:txBody>
      </p:sp>
    </p:spTree>
    <p:extLst>
      <p:ext uri="{BB962C8B-B14F-4D97-AF65-F5344CB8AC3E}">
        <p14:creationId xmlns:p14="http://schemas.microsoft.com/office/powerpoint/2010/main" val="368249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16632"/>
            <a:ext cx="9144000" cy="6552728"/>
          </a:xfrm>
        </p:spPr>
        <p:txBody>
          <a:bodyPr>
            <a:normAutofit fontScale="92500" lnSpcReduction="20000"/>
          </a:bodyPr>
          <a:lstStyle/>
          <a:p>
            <a:pPr algn="just"/>
            <a:endParaRPr lang="pl-PL" dirty="0"/>
          </a:p>
          <a:p>
            <a:pPr marL="0" indent="0" algn="just">
              <a:buNone/>
            </a:pPr>
            <a:r>
              <a:rPr lang="pl-PL" dirty="0"/>
              <a:t>§  87. </a:t>
            </a:r>
          </a:p>
          <a:p>
            <a:pPr marL="0" indent="0" algn="just">
              <a:buNone/>
            </a:pPr>
            <a:r>
              <a:rPr lang="pl-PL" dirty="0"/>
              <a:t>1. 	Zmieniany przepis ustawy przytacza się w pełnym nowym brzmieniu.</a:t>
            </a:r>
          </a:p>
          <a:p>
            <a:pPr marL="0" indent="0" algn="just">
              <a:buNone/>
            </a:pPr>
            <a:r>
              <a:rPr lang="pl-PL" dirty="0"/>
              <a:t>2. 	Jeżeli artykuły ustawy są podzielone na jednostki redakcyjne niższego stopnia, a zmianę wprowadza się tylko w którejś z tych jednostek, można poprzestać na przytoczeniu pełnego nowego brzmienia tylko tej zmienianej jednostki redakcyjnej.</a:t>
            </a:r>
          </a:p>
          <a:p>
            <a:pPr marL="0" indent="0" algn="just">
              <a:buNone/>
            </a:pPr>
            <a:r>
              <a:rPr lang="pl-PL" dirty="0"/>
              <a:t>3. 	Jeżeli zmiana przepisu ustawy polega na zastąpieniu w nim, dodaniu lub skreśleniu niektórych wyrazów lub znaków interpunkcyjnych, a sprzyja to wyrażeniu intencji prawodawcy w sposób zrozumiały dla adresatów, można nie przytaczać jego pełnego nowego brzmienia. W takim przypadku w przepisie zmieniającym wskazuje się jednoznacznie dokonywaną zmianę, stosując w szczególności zwrot: </a:t>
            </a:r>
            <a:r>
              <a:rPr lang="pl-PL" b="1" dirty="0"/>
              <a:t>"wyrazy "..." (nazwa znaku interpunkcyjnego) zastępuje się wyrazami "..." (nazwa znaku interpunkcyjnego)", "po wyrazach "..." (nazwa znaku interpunkcyjnego) dodaje się wyrazy "..." (nazwa znaku interpunkcyjnego)" albo "skreśla się wyrazy "..." (nazwa znaku interpunkcyjnego)".</a:t>
            </a:r>
          </a:p>
        </p:txBody>
      </p:sp>
    </p:spTree>
    <p:extLst>
      <p:ext uri="{BB962C8B-B14F-4D97-AF65-F5344CB8AC3E}">
        <p14:creationId xmlns:p14="http://schemas.microsoft.com/office/powerpoint/2010/main" val="2604247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0"/>
            <a:ext cx="9036496" cy="6741368"/>
          </a:xfrm>
        </p:spPr>
        <p:txBody>
          <a:bodyPr>
            <a:noAutofit/>
          </a:bodyPr>
          <a:lstStyle/>
          <a:p>
            <a:pPr marL="0" indent="0">
              <a:buNone/>
            </a:pPr>
            <a:r>
              <a:rPr lang="pl-PL" sz="1700" dirty="0"/>
              <a:t>§  89. </a:t>
            </a:r>
          </a:p>
          <a:p>
            <a:pPr marL="0" indent="0">
              <a:buNone/>
            </a:pPr>
            <a:r>
              <a:rPr lang="pl-PL" sz="1700" dirty="0"/>
              <a:t>1. 	Jeżeli do tekstu ustawy dodaje się nowe artykuły, zachowuje się dotychczasową numerację, dodając do numeru nowego artykułu małą literę alfabetu łacińskiego, z wyłączeniem liter właściwych tylko językowi polskiemu, z zachowaniem ciągłości alfabetycznej, co wyraża się zwrotem: "po art. X dodaje się art. </a:t>
            </a:r>
            <a:r>
              <a:rPr lang="pl-PL" sz="1700" dirty="0" err="1"/>
              <a:t>Xa</a:t>
            </a:r>
            <a:r>
              <a:rPr lang="pl-PL" sz="1700" dirty="0"/>
              <a:t> w brzmieniu ...".</a:t>
            </a:r>
          </a:p>
          <a:p>
            <a:pPr marL="0" indent="0">
              <a:buNone/>
            </a:pPr>
            <a:r>
              <a:rPr lang="pl-PL" sz="1700" dirty="0"/>
              <a:t>2. 	Zasadę wyrażoną w ust. 1 stosuje się odpowiednio, gdy w obrębie artykułu dodaje się nowy ustęp, w obrębie ustępu nowy punkt albo w obrębie punktu nową literę, co wyraża się zwrotem: "w art. ... po ust. X (pkt X, lit. X) dodaje się ust. </a:t>
            </a:r>
            <a:r>
              <a:rPr lang="pl-PL" sz="1700" dirty="0" err="1"/>
              <a:t>Xa</a:t>
            </a:r>
            <a:r>
              <a:rPr lang="pl-PL" sz="1700" dirty="0"/>
              <a:t> (pkt </a:t>
            </a:r>
            <a:r>
              <a:rPr lang="pl-PL" sz="1700" dirty="0" err="1"/>
              <a:t>Xa</a:t>
            </a:r>
            <a:r>
              <a:rPr lang="pl-PL" sz="1700" dirty="0"/>
              <a:t>, lit. </a:t>
            </a:r>
            <a:r>
              <a:rPr lang="pl-PL" sz="1700" dirty="0" err="1"/>
              <a:t>Xa</a:t>
            </a:r>
            <a:r>
              <a:rPr lang="pl-PL" sz="1700" dirty="0"/>
              <a:t>) w brzmieniu: ..."; jednakże gdy kolejną jednostkę redakcyjną niższego stopnia dodaje się na końcu artykułu, ustępu, punktu albo litery, oznacza się ją odpowiednio kolejnymi cyframi arabskimi lub literami alfabetu łacińskiego, co wyraża się zwrotem: "w art. ... w ust. ... dodaje się pkt ... (lit. ...) w brzmieniu: ...", przy czym przed oznaczeniem każdej kolejnej jednostki redakcyjnej pisze się przyimek "w".</a:t>
            </a:r>
          </a:p>
          <a:p>
            <a:pPr marL="0" indent="0">
              <a:buNone/>
            </a:pPr>
            <a:r>
              <a:rPr lang="pl-PL" sz="1700" dirty="0"/>
              <a:t>3. 	W przypadku, o którym mowa w ust. 1 i 2, w razie wyczerpania się liter, dalsze kolejno dodawane artykuły lub jednostki redakcyjne niższego stopnia oznacza się najpierw dwuliterowo, a następnie </a:t>
            </a:r>
            <a:r>
              <a:rPr lang="pl-PL" sz="1700" dirty="0" err="1"/>
              <a:t>wieloliterowo</a:t>
            </a:r>
            <a:r>
              <a:rPr lang="pl-PL" sz="1700" dirty="0"/>
              <a:t>, dopisując do oznaczenia wynikającego z ust. 1 i 2 najpierw pierwszą, a następnie kolejne litery alfabetu łacińskiego (</a:t>
            </a:r>
            <a:r>
              <a:rPr lang="pl-PL" sz="1700" dirty="0" err="1"/>
              <a:t>Xa</a:t>
            </a:r>
            <a:r>
              <a:rPr lang="pl-PL" sz="1700" dirty="0"/>
              <a:t> ... </a:t>
            </a:r>
            <a:r>
              <a:rPr lang="pl-PL" sz="1700" dirty="0" err="1"/>
              <a:t>Xz</a:t>
            </a:r>
            <a:r>
              <a:rPr lang="pl-PL" sz="1700" dirty="0"/>
              <a:t>, </a:t>
            </a:r>
            <a:r>
              <a:rPr lang="pl-PL" sz="1700" dirty="0" err="1"/>
              <a:t>Xza</a:t>
            </a:r>
            <a:r>
              <a:rPr lang="pl-PL" sz="1700" dirty="0"/>
              <a:t> ... </a:t>
            </a:r>
            <a:r>
              <a:rPr lang="pl-PL" sz="1700" dirty="0" err="1"/>
              <a:t>Xzz</a:t>
            </a:r>
            <a:r>
              <a:rPr lang="pl-PL" sz="1700" dirty="0"/>
              <a:t>, </a:t>
            </a:r>
            <a:r>
              <a:rPr lang="pl-PL" sz="1700" dirty="0" err="1"/>
              <a:t>Xzza</a:t>
            </a:r>
            <a:r>
              <a:rPr lang="pl-PL" sz="1700" dirty="0"/>
              <a:t> ... </a:t>
            </a:r>
            <a:r>
              <a:rPr lang="pl-PL" sz="1700" dirty="0" err="1"/>
              <a:t>Xzzz</a:t>
            </a:r>
            <a:r>
              <a:rPr lang="pl-PL" sz="1700" dirty="0"/>
              <a:t>).</a:t>
            </a:r>
          </a:p>
          <a:p>
            <a:pPr marL="0" indent="0">
              <a:buNone/>
            </a:pPr>
            <a:r>
              <a:rPr lang="pl-PL" sz="1700" dirty="0"/>
              <a:t>4. 	Zasadę określoną w ust. 3 stosuje się odpowiednio, jeżeli nowy artykuł (jednostkę redakcyjną niższego stopnia) dodaje się po artykule (jednostce redakcyjnej niższego stopnia) oznaczonym zgodnie z ust. 1 i 2 i równocześnie następujący po nim artykuł (jednostka redakcyjna niższego stopnia) jest oznaczony w ten sposób, co wyraża się zwrotem: "po art. (ust., pkt, lit.) </a:t>
            </a:r>
            <a:r>
              <a:rPr lang="pl-PL" sz="1700" dirty="0" err="1"/>
              <a:t>Xa</a:t>
            </a:r>
            <a:r>
              <a:rPr lang="pl-PL" sz="1700" dirty="0"/>
              <a:t> dodaje się art. (ust., pkt, lit.) </a:t>
            </a:r>
            <a:r>
              <a:rPr lang="pl-PL" sz="1700" dirty="0" err="1"/>
              <a:t>Xaa</a:t>
            </a:r>
            <a:r>
              <a:rPr lang="pl-PL" sz="1700" dirty="0"/>
              <a:t> (a następnie </a:t>
            </a:r>
            <a:r>
              <a:rPr lang="pl-PL" sz="1700" dirty="0" err="1"/>
              <a:t>Xab</a:t>
            </a:r>
            <a:r>
              <a:rPr lang="pl-PL" sz="1700" dirty="0"/>
              <a:t>... </a:t>
            </a:r>
            <a:r>
              <a:rPr lang="pl-PL" sz="1700" dirty="0" err="1"/>
              <a:t>Xaz</a:t>
            </a:r>
            <a:r>
              <a:rPr lang="pl-PL" sz="1700" dirty="0"/>
              <a:t>, </a:t>
            </a:r>
            <a:r>
              <a:rPr lang="pl-PL" sz="1700" dirty="0" err="1"/>
              <a:t>Xaza</a:t>
            </a:r>
            <a:r>
              <a:rPr lang="pl-PL" sz="1700" dirty="0"/>
              <a:t>... </a:t>
            </a:r>
            <a:r>
              <a:rPr lang="pl-PL" sz="1700" dirty="0" err="1"/>
              <a:t>Xazz</a:t>
            </a:r>
            <a:r>
              <a:rPr lang="pl-PL" sz="1700" dirty="0"/>
              <a:t>)".</a:t>
            </a:r>
          </a:p>
        </p:txBody>
      </p:sp>
    </p:spTree>
    <p:extLst>
      <p:ext uri="{BB962C8B-B14F-4D97-AF65-F5344CB8AC3E}">
        <p14:creationId xmlns:p14="http://schemas.microsoft.com/office/powerpoint/2010/main" val="205398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a:bodyPr>
          <a:lstStyle/>
          <a:p>
            <a:pPr algn="just"/>
            <a:r>
              <a:rPr lang="pl-PL" dirty="0"/>
              <a:t>§  82.  Zmiana (nowelizacja) ustawy polega na uchyleniu niektórych jej przepisów, zastąpieniu niektórych jej przepisów przepisami o innej treści lub brzmieniu lub na dodaniu do niej nowych przepisów.</a:t>
            </a:r>
          </a:p>
          <a:p>
            <a:pPr algn="just"/>
            <a:r>
              <a:rPr lang="pl-PL" dirty="0"/>
              <a:t>§  83.  Przepisy ustawy zmienia się:</a:t>
            </a:r>
          </a:p>
          <a:p>
            <a:pPr algn="just"/>
            <a:r>
              <a:rPr lang="pl-PL" dirty="0"/>
              <a:t>1) odrębną ustawą zmieniającą;</a:t>
            </a:r>
          </a:p>
          <a:p>
            <a:pPr algn="just"/>
            <a:r>
              <a:rPr lang="pl-PL" dirty="0"/>
              <a:t>2) przepisem zmieniającym zamieszczonym w innej ustawie.</a:t>
            </a:r>
          </a:p>
          <a:p>
            <a:pPr algn="just"/>
            <a:r>
              <a:rPr lang="pl-PL" dirty="0"/>
              <a:t>§  84.  Jeżeli zmiany wprowadzane w ustawie miałyby być liczne albo miałyby naruszać konstrukcję lub spójność ustawy albo gdy ustawa była już poprzednio wielokrotnie nowelizowana, opracowuje się projekt nowej ustawy.</a:t>
            </a:r>
          </a:p>
          <a:p>
            <a:pPr algn="just"/>
            <a:endParaRPr lang="pl-PL" dirty="0"/>
          </a:p>
        </p:txBody>
      </p:sp>
    </p:spTree>
    <p:extLst>
      <p:ext uri="{BB962C8B-B14F-4D97-AF65-F5344CB8AC3E}">
        <p14:creationId xmlns:p14="http://schemas.microsoft.com/office/powerpoint/2010/main" val="1289125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556792"/>
            <a:ext cx="8229600" cy="4525963"/>
          </a:xfrm>
        </p:spPr>
        <p:txBody>
          <a:bodyPr/>
          <a:lstStyle/>
          <a:p>
            <a:r>
              <a:rPr lang="pl-PL" dirty="0" smtClean="0"/>
              <a:t>Zadania: 40, 41, 42, 45-46</a:t>
            </a:r>
            <a:endParaRPr lang="pl-PL" dirty="0"/>
          </a:p>
        </p:txBody>
      </p:sp>
    </p:spTree>
    <p:extLst>
      <p:ext uri="{BB962C8B-B14F-4D97-AF65-F5344CB8AC3E}">
        <p14:creationId xmlns:p14="http://schemas.microsoft.com/office/powerpoint/2010/main" val="3152639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Ustawa nowelizująca</a:t>
            </a:r>
            <a:endParaRPr lang="pl-PL" dirty="0"/>
          </a:p>
        </p:txBody>
      </p:sp>
    </p:spTree>
    <p:extLst>
      <p:ext uri="{BB962C8B-B14F-4D97-AF65-F5344CB8AC3E}">
        <p14:creationId xmlns:p14="http://schemas.microsoft.com/office/powerpoint/2010/main" val="3955325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507288" cy="5865515"/>
          </a:xfrm>
        </p:spPr>
        <p:txBody>
          <a:bodyPr/>
          <a:lstStyle/>
          <a:p>
            <a:pPr marL="0" indent="0" algn="just">
              <a:buNone/>
            </a:pPr>
            <a:r>
              <a:rPr lang="pl-PL" dirty="0" smtClean="0"/>
              <a:t>	§  </a:t>
            </a:r>
            <a:r>
              <a:rPr lang="pl-PL" dirty="0"/>
              <a:t>92. </a:t>
            </a:r>
          </a:p>
          <a:p>
            <a:pPr marL="0" indent="0" algn="just">
              <a:buNone/>
            </a:pPr>
            <a:r>
              <a:rPr lang="pl-PL" dirty="0"/>
              <a:t>1. 	Jedną ustawą zmieniającą obejmuje się tylko jedną ustawę.</a:t>
            </a:r>
          </a:p>
          <a:p>
            <a:pPr marL="0" indent="0" algn="just">
              <a:buNone/>
            </a:pPr>
            <a:r>
              <a:rPr lang="pl-PL" dirty="0"/>
              <a:t>2. 	Odstąpienie od zasady wyrażonej w ust. 1 jest dopuszczalne tylko w przypadku, gdy między zmienianymi ustawami występują niewątpliwe związki tematyczne lub do zrealizowania zamysłu prawodawcy jest niezbędne jednoczesne dokonanie zmian w kilku ustawach.</a:t>
            </a:r>
          </a:p>
        </p:txBody>
      </p:sp>
    </p:spTree>
    <p:extLst>
      <p:ext uri="{BB962C8B-B14F-4D97-AF65-F5344CB8AC3E}">
        <p14:creationId xmlns:p14="http://schemas.microsoft.com/office/powerpoint/2010/main" val="140646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ytuł 1"/>
          <p:cNvSpPr>
            <a:spLocks noGrp="1"/>
          </p:cNvSpPr>
          <p:nvPr>
            <p:ph type="title"/>
          </p:nvPr>
        </p:nvSpPr>
        <p:spPr>
          <a:xfrm>
            <a:off x="457200" y="0"/>
            <a:ext cx="8229600" cy="908050"/>
          </a:xfrm>
        </p:spPr>
        <p:txBody>
          <a:bodyPr/>
          <a:lstStyle/>
          <a:p>
            <a:pPr eaLnBrk="1" hangingPunct="1"/>
            <a:r>
              <a:rPr lang="pl-PL" altLang="pl-PL" sz="3200" b="1" smtClean="0">
                <a:latin typeface="Times New Roman" pitchFamily="18" charset="0"/>
                <a:cs typeface="Times New Roman" pitchFamily="18" charset="0"/>
              </a:rPr>
              <a:t>Struktura ustawy nowelizującej</a:t>
            </a:r>
          </a:p>
        </p:txBody>
      </p:sp>
      <p:sp>
        <p:nvSpPr>
          <p:cNvPr id="3" name="Symbol zastępczy zawartości 2"/>
          <p:cNvSpPr>
            <a:spLocks noGrp="1"/>
          </p:cNvSpPr>
          <p:nvPr>
            <p:ph idx="1"/>
          </p:nvPr>
        </p:nvSpPr>
        <p:spPr>
          <a:xfrm>
            <a:off x="457200" y="1052513"/>
            <a:ext cx="8229600" cy="5545137"/>
          </a:xfrm>
        </p:spPr>
        <p:txBody>
          <a:bodyPr rtlCol="0">
            <a:normAutofit fontScale="77500" lnSpcReduction="20000"/>
          </a:bodyPr>
          <a:lstStyle/>
          <a:p>
            <a:pPr algn="ctr" eaLnBrk="1" fontAlgn="auto" hangingPunct="1">
              <a:spcAft>
                <a:spcPts val="0"/>
              </a:spcAft>
              <a:buFont typeface="Arial" panose="020B0604020202020204" pitchFamily="34" charset="0"/>
              <a:buNone/>
              <a:defRPr/>
            </a:pPr>
            <a:r>
              <a:rPr lang="pl-PL" sz="3100" b="1" dirty="0" smtClean="0">
                <a:latin typeface="Times New Roman" pitchFamily="18" charset="0"/>
                <a:cs typeface="Times New Roman" pitchFamily="18" charset="0"/>
              </a:rPr>
              <a:t>USTAWA</a:t>
            </a:r>
          </a:p>
          <a:p>
            <a:pPr algn="ctr" eaLnBrk="1" fontAlgn="auto" hangingPunct="1">
              <a:spcAft>
                <a:spcPts val="0"/>
              </a:spcAft>
              <a:buFont typeface="Arial" panose="020B0604020202020204" pitchFamily="34" charset="0"/>
              <a:buNone/>
              <a:defRPr/>
            </a:pPr>
            <a:r>
              <a:rPr lang="pl-PL" sz="3100" dirty="0" smtClean="0">
                <a:latin typeface="Times New Roman" pitchFamily="18" charset="0"/>
                <a:cs typeface="Times New Roman" pitchFamily="18" charset="0"/>
              </a:rPr>
              <a:t>z dnia 28 kwietnia 2003 r.</a:t>
            </a:r>
          </a:p>
          <a:p>
            <a:pPr algn="ctr" eaLnBrk="1" fontAlgn="auto" hangingPunct="1">
              <a:spcAft>
                <a:spcPts val="0"/>
              </a:spcAft>
              <a:buFont typeface="Arial" panose="020B0604020202020204" pitchFamily="34" charset="0"/>
              <a:buNone/>
              <a:defRPr/>
            </a:pPr>
            <a:r>
              <a:rPr lang="pl-PL" sz="3100" b="1" dirty="0" smtClean="0">
                <a:latin typeface="Times New Roman" pitchFamily="18" charset="0"/>
                <a:cs typeface="Times New Roman" pitchFamily="18" charset="0"/>
              </a:rPr>
              <a:t>o zmianie ustawy o partiach politycznych</a:t>
            </a:r>
          </a:p>
          <a:p>
            <a:pPr algn="ctr" eaLnBrk="1" fontAlgn="auto" hangingPunct="1">
              <a:spcAft>
                <a:spcPts val="0"/>
              </a:spcAft>
              <a:buFont typeface="Arial" panose="020B0604020202020204" pitchFamily="34" charset="0"/>
              <a:buNone/>
              <a:defRPr/>
            </a:pPr>
            <a:endParaRPr lang="pl-PL" sz="3100" b="1" dirty="0" smtClean="0">
              <a:latin typeface="Times New Roman" pitchFamily="18" charset="0"/>
              <a:cs typeface="Times New Roman" pitchFamily="18" charset="0"/>
            </a:endParaRPr>
          </a:p>
          <a:p>
            <a:pPr eaLnBrk="1" fontAlgn="auto" hangingPunct="1">
              <a:spcBef>
                <a:spcPct val="50000"/>
              </a:spcBef>
              <a:spcAft>
                <a:spcPts val="0"/>
              </a:spcAft>
              <a:buFontTx/>
              <a:buNone/>
              <a:defRPr/>
            </a:pPr>
            <a:r>
              <a:rPr lang="pl-PL" sz="3100" b="1" dirty="0" smtClean="0">
                <a:latin typeface="Times New Roman" pitchFamily="18" charset="0"/>
                <a:cs typeface="Times New Roman" pitchFamily="18" charset="0"/>
              </a:rPr>
              <a:t>     Art. 1.</a:t>
            </a:r>
            <a:r>
              <a:rPr lang="pl-PL" sz="3100" dirty="0" smtClean="0">
                <a:latin typeface="Times New Roman" pitchFamily="18" charset="0"/>
                <a:cs typeface="Times New Roman" pitchFamily="18" charset="0"/>
              </a:rPr>
              <a:t> W ustawie z dnia 27 czerwca 1997 r. o partiach politycznych (Dz. U. Nr 79, poz. 857) wprowadza się następujące zmiany:</a:t>
            </a:r>
          </a:p>
          <a:p>
            <a:pPr eaLnBrk="1" fontAlgn="auto" hangingPunct="1">
              <a:lnSpc>
                <a:spcPct val="70000"/>
              </a:lnSpc>
              <a:spcBef>
                <a:spcPct val="50000"/>
              </a:spcBef>
              <a:spcAft>
                <a:spcPts val="0"/>
              </a:spcAft>
              <a:buFontTx/>
              <a:buNone/>
              <a:defRPr/>
            </a:pPr>
            <a:r>
              <a:rPr lang="pl-PL" sz="3100" dirty="0" smtClean="0">
                <a:latin typeface="Times New Roman" pitchFamily="18" charset="0"/>
                <a:cs typeface="Times New Roman" pitchFamily="18" charset="0"/>
              </a:rPr>
              <a:t>	    1) w</a:t>
            </a:r>
            <a:r>
              <a:rPr lang="pl-PL" sz="3100" dirty="0" smtClean="0">
                <a:solidFill>
                  <a:srgbClr val="009900"/>
                </a:solidFill>
                <a:latin typeface="Times New Roman" pitchFamily="18" charset="0"/>
                <a:cs typeface="Times New Roman" pitchFamily="18" charset="0"/>
              </a:rPr>
              <a:t> </a:t>
            </a:r>
            <a:r>
              <a:rPr lang="pl-PL" sz="3100" dirty="0" smtClean="0">
                <a:solidFill>
                  <a:srgbClr val="FF0000"/>
                </a:solidFill>
                <a:latin typeface="Times New Roman" pitchFamily="18" charset="0"/>
                <a:cs typeface="Times New Roman" pitchFamily="18" charset="0"/>
              </a:rPr>
              <a:t>art. 7 </a:t>
            </a:r>
            <a:r>
              <a:rPr lang="pl-PL" sz="3100" dirty="0" smtClean="0">
                <a:latin typeface="Times New Roman" pitchFamily="18" charset="0"/>
                <a:cs typeface="Times New Roman" pitchFamily="18" charset="0"/>
              </a:rPr>
              <a:t>...</a:t>
            </a:r>
          </a:p>
          <a:p>
            <a:pPr eaLnBrk="1" fontAlgn="auto" hangingPunct="1">
              <a:lnSpc>
                <a:spcPct val="70000"/>
              </a:lnSpc>
              <a:spcBef>
                <a:spcPct val="50000"/>
              </a:spcBef>
              <a:spcAft>
                <a:spcPts val="0"/>
              </a:spcAft>
              <a:buFontTx/>
              <a:buNone/>
              <a:defRPr/>
            </a:pPr>
            <a:r>
              <a:rPr lang="pl-PL" sz="3100" dirty="0" smtClean="0">
                <a:latin typeface="Times New Roman" pitchFamily="18" charset="0"/>
                <a:cs typeface="Times New Roman" pitchFamily="18" charset="0"/>
              </a:rPr>
              <a:t>	    2) w </a:t>
            </a:r>
            <a:r>
              <a:rPr lang="pl-PL" sz="3100" dirty="0" smtClean="0">
                <a:solidFill>
                  <a:srgbClr val="FF0000"/>
                </a:solidFill>
                <a:latin typeface="Times New Roman" pitchFamily="18" charset="0"/>
                <a:cs typeface="Times New Roman" pitchFamily="18" charset="0"/>
              </a:rPr>
              <a:t>art. 12</a:t>
            </a:r>
            <a:r>
              <a:rPr lang="pl-PL" sz="3100" dirty="0" smtClean="0">
                <a:latin typeface="Times New Roman" pitchFamily="18" charset="0"/>
                <a:cs typeface="Times New Roman" pitchFamily="18" charset="0"/>
              </a:rPr>
              <a:t>:</a:t>
            </a:r>
          </a:p>
          <a:p>
            <a:pPr eaLnBrk="1" fontAlgn="auto" hangingPunct="1">
              <a:lnSpc>
                <a:spcPct val="70000"/>
              </a:lnSpc>
              <a:spcBef>
                <a:spcPct val="50000"/>
              </a:spcBef>
              <a:spcAft>
                <a:spcPts val="0"/>
              </a:spcAft>
              <a:buFontTx/>
              <a:buNone/>
              <a:defRPr/>
            </a:pPr>
            <a:r>
              <a:rPr lang="pl-PL" sz="3100" dirty="0" smtClean="0">
                <a:latin typeface="Times New Roman" pitchFamily="18" charset="0"/>
                <a:cs typeface="Times New Roman" pitchFamily="18" charset="0"/>
              </a:rPr>
              <a:t>	        a) ust. 1 otrzymuje brzmienie: ...</a:t>
            </a:r>
          </a:p>
          <a:p>
            <a:pPr eaLnBrk="1" fontAlgn="auto" hangingPunct="1">
              <a:lnSpc>
                <a:spcPct val="70000"/>
              </a:lnSpc>
              <a:spcBef>
                <a:spcPct val="50000"/>
              </a:spcBef>
              <a:spcAft>
                <a:spcPts val="0"/>
              </a:spcAft>
              <a:buFontTx/>
              <a:buNone/>
              <a:defRPr/>
            </a:pPr>
            <a:r>
              <a:rPr lang="pl-PL" sz="3100" dirty="0" smtClean="0">
                <a:latin typeface="Times New Roman" pitchFamily="18" charset="0"/>
                <a:cs typeface="Times New Roman" pitchFamily="18" charset="0"/>
              </a:rPr>
              <a:t>	        b) uchyla się ust. 2.</a:t>
            </a:r>
          </a:p>
          <a:p>
            <a:pPr eaLnBrk="1" fontAlgn="auto" hangingPunct="1">
              <a:lnSpc>
                <a:spcPct val="70000"/>
              </a:lnSpc>
              <a:spcBef>
                <a:spcPct val="50000"/>
              </a:spcBef>
              <a:spcAft>
                <a:spcPts val="0"/>
              </a:spcAft>
              <a:buFontTx/>
              <a:buNone/>
              <a:defRPr/>
            </a:pPr>
            <a:r>
              <a:rPr lang="pl-PL" sz="3100" dirty="0" smtClean="0">
                <a:latin typeface="Times New Roman" pitchFamily="18" charset="0"/>
                <a:cs typeface="Times New Roman" pitchFamily="18" charset="0"/>
              </a:rPr>
              <a:t>        3) po </a:t>
            </a:r>
            <a:r>
              <a:rPr lang="pl-PL" sz="3100" dirty="0" smtClean="0">
                <a:solidFill>
                  <a:srgbClr val="FF0000"/>
                </a:solidFill>
                <a:latin typeface="Times New Roman" pitchFamily="18" charset="0"/>
                <a:cs typeface="Times New Roman" pitchFamily="18" charset="0"/>
              </a:rPr>
              <a:t>art. 21</a:t>
            </a:r>
            <a:r>
              <a:rPr lang="pl-PL" sz="3100" dirty="0" smtClean="0">
                <a:solidFill>
                  <a:srgbClr val="006600"/>
                </a:solidFill>
                <a:latin typeface="Times New Roman" pitchFamily="18" charset="0"/>
                <a:cs typeface="Times New Roman" pitchFamily="18" charset="0"/>
              </a:rPr>
              <a:t> </a:t>
            </a:r>
            <a:r>
              <a:rPr lang="pl-PL" sz="3100" dirty="0" smtClean="0">
                <a:latin typeface="Times New Roman" pitchFamily="18" charset="0"/>
                <a:cs typeface="Times New Roman" pitchFamily="18" charset="0"/>
              </a:rPr>
              <a:t>dodaje się art. 21a w brzmieniu: …</a:t>
            </a:r>
          </a:p>
          <a:p>
            <a:pPr eaLnBrk="1" fontAlgn="auto" hangingPunct="1">
              <a:lnSpc>
                <a:spcPct val="70000"/>
              </a:lnSpc>
              <a:spcBef>
                <a:spcPct val="50000"/>
              </a:spcBef>
              <a:spcAft>
                <a:spcPts val="0"/>
              </a:spcAft>
              <a:buFontTx/>
              <a:buNone/>
              <a:defRPr/>
            </a:pPr>
            <a:endParaRPr lang="pl-PL" sz="3100" dirty="0" smtClean="0">
              <a:latin typeface="Times New Roman" pitchFamily="18" charset="0"/>
              <a:cs typeface="Times New Roman" pitchFamily="18" charset="0"/>
            </a:endParaRPr>
          </a:p>
          <a:p>
            <a:pPr eaLnBrk="1" fontAlgn="auto" hangingPunct="1">
              <a:lnSpc>
                <a:spcPct val="80000"/>
              </a:lnSpc>
              <a:spcBef>
                <a:spcPct val="50000"/>
              </a:spcBef>
              <a:spcAft>
                <a:spcPts val="0"/>
              </a:spcAft>
              <a:buFontTx/>
              <a:buNone/>
              <a:defRPr/>
            </a:pPr>
            <a:r>
              <a:rPr lang="pl-PL" sz="3100" dirty="0" smtClean="0">
                <a:latin typeface="Times New Roman" pitchFamily="18" charset="0"/>
                <a:cs typeface="Times New Roman" pitchFamily="18" charset="0"/>
              </a:rPr>
              <a:t>	</a:t>
            </a:r>
            <a:r>
              <a:rPr lang="pl-PL" sz="3100" b="1" dirty="0" smtClean="0">
                <a:latin typeface="Times New Roman" pitchFamily="18" charset="0"/>
                <a:cs typeface="Times New Roman" pitchFamily="18" charset="0"/>
              </a:rPr>
              <a:t>Art. 2.</a:t>
            </a:r>
            <a:r>
              <a:rPr lang="pl-PL" sz="3100" dirty="0" smtClean="0">
                <a:latin typeface="Times New Roman" pitchFamily="18" charset="0"/>
                <a:cs typeface="Times New Roman" pitchFamily="18" charset="0"/>
              </a:rPr>
              <a:t> Ustawa wchodzi w życie po upływie 14 dni od dnia ogłoszenia.</a:t>
            </a:r>
          </a:p>
          <a:p>
            <a:pPr algn="just" eaLnBrk="1" fontAlgn="auto" hangingPunct="1">
              <a:spcAft>
                <a:spcPts val="0"/>
              </a:spcAft>
              <a:buFont typeface="Arial" panose="020B0604020202020204" pitchFamily="34" charset="0"/>
              <a:buNone/>
              <a:defRPr/>
            </a:pPr>
            <a:endParaRPr lang="pl-PL" dirty="0" smtClean="0"/>
          </a:p>
        </p:txBody>
      </p:sp>
    </p:spTree>
    <p:extLst>
      <p:ext uri="{BB962C8B-B14F-4D97-AF65-F5344CB8AC3E}">
        <p14:creationId xmlns:p14="http://schemas.microsoft.com/office/powerpoint/2010/main" val="117356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6" cy="6336704"/>
          </a:xfrm>
        </p:spPr>
        <p:txBody>
          <a:bodyPr>
            <a:normAutofit fontScale="92500"/>
          </a:bodyPr>
          <a:lstStyle/>
          <a:p>
            <a:pPr algn="just"/>
            <a:r>
              <a:rPr lang="pl-PL" dirty="0"/>
              <a:t>§  93. </a:t>
            </a:r>
          </a:p>
          <a:p>
            <a:pPr algn="just"/>
            <a:r>
              <a:rPr lang="pl-PL" dirty="0"/>
              <a:t>1. 	Ustawa zmieniająca może zawierać jedynie przepisy uchylające, przepisy zastępujące lub przepisy uzupełniające przepisy ustawy zmienianej, a w razie potrzeby - także przepisy epizodyczne, przejściowe i dostosowujące, konieczne ze względu na dokonywaną nowelizację.</a:t>
            </a:r>
          </a:p>
          <a:p>
            <a:pPr algn="just"/>
            <a:r>
              <a:rPr lang="pl-PL" dirty="0"/>
              <a:t>2. 	W ustawie zmieniającej nie zamieszcza się przepisów regulujących sprawy nieobjęte zakresem unormowania ustawy zmienianej.</a:t>
            </a:r>
          </a:p>
          <a:p>
            <a:pPr algn="just"/>
            <a:r>
              <a:rPr lang="pl-PL" dirty="0"/>
              <a:t>3. 	W szczególnie uzasadnionych przypadkach, jeżeli jest to konieczne dla uniknięcia luki w prawie, w ustawie zmieniającej można wyjątkowo zamieścić przepisy, które regulują sprawy wykraczające poza zakres unormowania ustawy zmienianej.</a:t>
            </a:r>
          </a:p>
          <a:p>
            <a:pPr algn="just"/>
            <a:r>
              <a:rPr lang="pl-PL" dirty="0"/>
              <a:t>4. 	Jeżeli w ustawie zmieniającej wyjątkowo zamieszczono przepisy inne niż określone w ust. 1, nie wystarczy poprzestać na uchyleniu ustawy znowelizowanej, ale uchyla się także te przepisy.</a:t>
            </a:r>
          </a:p>
        </p:txBody>
      </p:sp>
    </p:spTree>
    <p:extLst>
      <p:ext uri="{BB962C8B-B14F-4D97-AF65-F5344CB8AC3E}">
        <p14:creationId xmlns:p14="http://schemas.microsoft.com/office/powerpoint/2010/main" val="1277898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435280" cy="5937523"/>
          </a:xfrm>
        </p:spPr>
        <p:txBody>
          <a:bodyPr>
            <a:normAutofit fontScale="85000" lnSpcReduction="10000"/>
          </a:bodyPr>
          <a:lstStyle/>
          <a:p>
            <a:r>
              <a:rPr lang="pl-PL" b="1" dirty="0"/>
              <a:t>§  94. </a:t>
            </a:r>
          </a:p>
          <a:p>
            <a:r>
              <a:rPr lang="pl-PL" b="1" dirty="0"/>
              <a:t>1. 	Zmiany dokonywane ustawą zmieniającą ujmuje się w jeden artykuł tej ustawy.</a:t>
            </a:r>
          </a:p>
          <a:p>
            <a:r>
              <a:rPr lang="pl-PL" dirty="0"/>
              <a:t>2. 	Każdy nowelizowany artykuł ujmuje się w oddzielny punkt. Jeżeli w jednym artykule wprowadza się zmiany w jego jednostkach redakcyjnych niższego stopnia, każdą nowelizowaną jednostkę tego samego stopnia ujmuje się w oddzielnej literze, a w przypadku wprowadzenia zmian w jednostkach redakcyjnych następnego niższego stopnia - w oddzielnym </a:t>
            </a:r>
            <a:r>
              <a:rPr lang="pl-PL" dirty="0" err="1"/>
              <a:t>tiret</a:t>
            </a:r>
            <a:r>
              <a:rPr lang="pl-PL" dirty="0"/>
              <a:t>, a w razie potrzeby - również w oddzielnym podwójnym </a:t>
            </a:r>
            <a:r>
              <a:rPr lang="pl-PL" dirty="0" err="1"/>
              <a:t>tiret</a:t>
            </a:r>
            <a:r>
              <a:rPr lang="pl-PL" dirty="0"/>
              <a:t>.</a:t>
            </a:r>
          </a:p>
          <a:p>
            <a:r>
              <a:rPr lang="pl-PL" dirty="0"/>
              <a:t>3. 	Jeżeli zmiana polega na dodaniu albo uchyleniu kolejno po sobie następujących artykułów (jednostek redakcyjnych niższego stopnia) albo na nadaniu nowego brzmienia kolejno po sobie następującym artykułom (jednostkom redakcyjnym niższego stopnia), zmiany tych artykułów albo jednostek ujmuje się odpowiednio w jeden punkt, literę, </a:t>
            </a:r>
            <a:r>
              <a:rPr lang="pl-PL" dirty="0" err="1"/>
              <a:t>tiret</a:t>
            </a:r>
            <a:r>
              <a:rPr lang="pl-PL" dirty="0"/>
              <a:t> albo podwójne </a:t>
            </a:r>
            <a:r>
              <a:rPr lang="pl-PL" dirty="0" err="1"/>
              <a:t>tiret</a:t>
            </a:r>
            <a:r>
              <a:rPr lang="pl-PL" dirty="0"/>
              <a:t>.</a:t>
            </a:r>
          </a:p>
          <a:p>
            <a:r>
              <a:rPr lang="pl-PL" b="1" dirty="0"/>
              <a:t>§  95. </a:t>
            </a:r>
          </a:p>
          <a:p>
            <a:r>
              <a:rPr lang="pl-PL" b="1" dirty="0"/>
              <a:t>Jeżeli w jednej ustawie zmieniającej zmienia się kilka ustaw, zmianę każdej z tych ustaw ujmuje się w odrębny artykuł.</a:t>
            </a:r>
          </a:p>
        </p:txBody>
      </p:sp>
    </p:spTree>
    <p:extLst>
      <p:ext uri="{BB962C8B-B14F-4D97-AF65-F5344CB8AC3E}">
        <p14:creationId xmlns:p14="http://schemas.microsoft.com/office/powerpoint/2010/main" val="271116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628800"/>
            <a:ext cx="8229600" cy="4525963"/>
          </a:xfrm>
        </p:spPr>
        <p:txBody>
          <a:bodyPr/>
          <a:lstStyle/>
          <a:p>
            <a:r>
              <a:rPr lang="pl-PL" dirty="0" smtClean="0"/>
              <a:t>Zadania: 51, 55</a:t>
            </a:r>
            <a:endParaRPr lang="pl-PL" dirty="0"/>
          </a:p>
        </p:txBody>
      </p:sp>
    </p:spTree>
    <p:extLst>
      <p:ext uri="{BB962C8B-B14F-4D97-AF65-F5344CB8AC3E}">
        <p14:creationId xmlns:p14="http://schemas.microsoft.com/office/powerpoint/2010/main" val="392529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009531"/>
          </a:xfrm>
        </p:spPr>
        <p:txBody>
          <a:bodyPr>
            <a:normAutofit fontScale="92500" lnSpcReduction="20000"/>
          </a:bodyPr>
          <a:lstStyle/>
          <a:p>
            <a:pPr algn="just"/>
            <a:r>
              <a:rPr lang="pl-PL" dirty="0"/>
              <a:t>§  91.  </a:t>
            </a:r>
          </a:p>
          <a:p>
            <a:pPr algn="just"/>
            <a:r>
              <a:rPr lang="pl-PL" dirty="0"/>
              <a:t>1.  Nie nowelizuje się przepisów zmieniających inną ustawę.</a:t>
            </a:r>
          </a:p>
          <a:p>
            <a:pPr algn="just"/>
            <a:r>
              <a:rPr lang="pl-PL" dirty="0"/>
              <a:t>2.  W szczególnie uzasadnionych przypadkach, jeżeli jest to konieczne dla uniknięcia luki w prawie, można wyjątkowo znowelizować przepisy zmieniające ogłoszonej ustawy w okresie ich vacatio legis.</a:t>
            </a:r>
          </a:p>
          <a:p>
            <a:pPr algn="just"/>
            <a:r>
              <a:rPr lang="pl-PL" dirty="0"/>
              <a:t>3.  Nowelizację przepisów zmieniających, o której mowa w ust. 2, wprowadza się w życie z dniem wejścia w życie tych przepisów zmieniających.</a:t>
            </a:r>
          </a:p>
          <a:p>
            <a:pPr algn="just"/>
            <a:r>
              <a:rPr lang="pl-PL" dirty="0"/>
              <a:t>§  92.  </a:t>
            </a:r>
          </a:p>
          <a:p>
            <a:pPr algn="just"/>
            <a:r>
              <a:rPr lang="pl-PL" dirty="0"/>
              <a:t>1.  Jedną ustawą zmieniającą obejmuje się tylko jedną ustawę.</a:t>
            </a:r>
          </a:p>
          <a:p>
            <a:pPr algn="just"/>
            <a:r>
              <a:rPr lang="pl-PL" dirty="0"/>
              <a:t>2.  Odstąpienie od zasady wyrażonej w ust. 1 jest dopuszczalne tylko w przypadku, gdy między zmienianymi ustawami występują niewątpliwe związki tematyczne lub do zrealizowania zamysłu prawodawcy jest niezbędne jednoczesne dokonanie zmian w kilku ustawach.</a:t>
            </a:r>
          </a:p>
          <a:p>
            <a:pPr algn="just"/>
            <a:endParaRPr lang="pl-PL" dirty="0"/>
          </a:p>
        </p:txBody>
      </p:sp>
    </p:spTree>
    <p:extLst>
      <p:ext uri="{BB962C8B-B14F-4D97-AF65-F5344CB8AC3E}">
        <p14:creationId xmlns:p14="http://schemas.microsoft.com/office/powerpoint/2010/main" val="2799487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009531"/>
          </a:xfrm>
        </p:spPr>
        <p:txBody>
          <a:bodyPr/>
          <a:lstStyle/>
          <a:p>
            <a:pPr algn="just"/>
            <a:r>
              <a:rPr lang="pl-PL" dirty="0"/>
              <a:t>§  96.  </a:t>
            </a:r>
          </a:p>
          <a:p>
            <a:pPr algn="just"/>
            <a:r>
              <a:rPr lang="pl-PL" dirty="0"/>
              <a:t>1.  Tytuł ustawy zmieniającej formułuje się zgodnie z zasadami wyrażonymi w § 16-18 i § 19a, z tym że przedmiot ustawy określa się przez użycie zwrotu: </a:t>
            </a:r>
            <a:r>
              <a:rPr lang="pl-PL" b="1" dirty="0"/>
              <a:t>"ustawa o zmianie ustawy... (tytuł ustawy)", a jeżeli zmienia się jednocześnie kilka ustaw - wymienia się tytuł każdej zmienianej ustawy</a:t>
            </a:r>
            <a:r>
              <a:rPr lang="pl-PL" b="1" dirty="0" smtClean="0"/>
              <a:t>.</a:t>
            </a:r>
          </a:p>
          <a:p>
            <a:endParaRPr lang="pl-PL" dirty="0"/>
          </a:p>
          <a:p>
            <a:pPr marL="0" indent="0" algn="ctr">
              <a:buNone/>
            </a:pPr>
            <a:r>
              <a:rPr lang="pl-PL" b="1" dirty="0">
                <a:solidFill>
                  <a:srgbClr val="333333"/>
                </a:solidFill>
                <a:latin typeface="Open Sans"/>
              </a:rPr>
              <a:t>USTAWA</a:t>
            </a:r>
          </a:p>
          <a:p>
            <a:pPr marL="0" indent="0" algn="ctr">
              <a:buNone/>
            </a:pPr>
            <a:r>
              <a:rPr lang="pl-PL" dirty="0">
                <a:solidFill>
                  <a:srgbClr val="333333"/>
                </a:solidFill>
                <a:latin typeface="Open Sans"/>
              </a:rPr>
              <a:t>z dnia 7 czerwca 2002 r.</a:t>
            </a:r>
          </a:p>
          <a:p>
            <a:pPr marL="0" indent="0" algn="ctr">
              <a:buNone/>
            </a:pPr>
            <a:r>
              <a:rPr lang="pl-PL" b="1" dirty="0">
                <a:solidFill>
                  <a:srgbClr val="333333"/>
                </a:solidFill>
                <a:latin typeface="Open Sans"/>
              </a:rPr>
              <a:t>o zniesieniu Generalnego Inspektora Celnego, o zmianie ustawy o kontroli skarbowej oraz o zmianie niektórych innych </a:t>
            </a:r>
            <a:r>
              <a:rPr lang="pl-PL" b="1" dirty="0" smtClean="0">
                <a:solidFill>
                  <a:srgbClr val="333333"/>
                </a:solidFill>
                <a:latin typeface="Open Sans"/>
              </a:rPr>
              <a:t>ustaw</a:t>
            </a:r>
            <a:endParaRPr lang="pl-PL" b="1" dirty="0">
              <a:solidFill>
                <a:srgbClr val="333333"/>
              </a:solidFill>
              <a:latin typeface="Open Sans"/>
            </a:endParaRPr>
          </a:p>
          <a:p>
            <a:endParaRPr lang="pl-PL" dirty="0"/>
          </a:p>
          <a:p>
            <a:endParaRPr lang="pl-PL" dirty="0"/>
          </a:p>
        </p:txBody>
      </p:sp>
    </p:spTree>
    <p:extLst>
      <p:ext uri="{BB962C8B-B14F-4D97-AF65-F5344CB8AC3E}">
        <p14:creationId xmlns:p14="http://schemas.microsoft.com/office/powerpoint/2010/main" val="4345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dirty="0" smtClean="0"/>
              <a:t>USTAWA</a:t>
            </a:r>
          </a:p>
          <a:p>
            <a:pPr marL="0" indent="0" algn="ctr">
              <a:buNone/>
            </a:pPr>
            <a:r>
              <a:rPr lang="pl-PL" dirty="0"/>
              <a:t>z</a:t>
            </a:r>
            <a:r>
              <a:rPr lang="pl-PL" dirty="0" smtClean="0"/>
              <a:t> dnia 14 lipca 2003 r.</a:t>
            </a:r>
          </a:p>
          <a:p>
            <a:pPr marL="0" indent="0" algn="ctr">
              <a:buNone/>
            </a:pPr>
            <a:r>
              <a:rPr lang="pl-PL" dirty="0"/>
              <a:t>o</a:t>
            </a:r>
            <a:r>
              <a:rPr lang="pl-PL" dirty="0" smtClean="0"/>
              <a:t> zmianie ustawy – Kodeks karny</a:t>
            </a:r>
            <a:endParaRPr lang="pl-PL" dirty="0"/>
          </a:p>
        </p:txBody>
      </p:sp>
    </p:spTree>
    <p:extLst>
      <p:ext uri="{BB962C8B-B14F-4D97-AF65-F5344CB8AC3E}">
        <p14:creationId xmlns:p14="http://schemas.microsoft.com/office/powerpoint/2010/main" val="4221508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5937523"/>
          </a:xfrm>
        </p:spPr>
        <p:txBody>
          <a:bodyPr/>
          <a:lstStyle/>
          <a:p>
            <a:pPr marL="0" indent="0" algn="just">
              <a:buNone/>
            </a:pPr>
            <a:r>
              <a:rPr lang="pl-PL" dirty="0"/>
              <a:t>1a.  Jeżeli zmienia się ustawę nowelizującą i sformułowanie tytułu ustawy w sposób określony w ust. 1 powodowałoby wątpliwości co do przedmiotu ustawy, przedmiot ten można określić przez użycie zwrotu "ustawa zmieniająca ustawę... (tytuł ustawy</a:t>
            </a:r>
            <a:r>
              <a:rPr lang="pl-PL" dirty="0" smtClean="0"/>
              <a:t>)".</a:t>
            </a:r>
          </a:p>
          <a:p>
            <a:pPr marL="0" indent="0">
              <a:buNone/>
            </a:pPr>
            <a:endParaRPr lang="pl-PL" dirty="0"/>
          </a:p>
          <a:p>
            <a:pPr marL="0" indent="0" algn="ctr">
              <a:buNone/>
            </a:pPr>
            <a:r>
              <a:rPr lang="pl-PL" dirty="0" smtClean="0"/>
              <a:t>USTAWA</a:t>
            </a:r>
          </a:p>
          <a:p>
            <a:pPr marL="0" indent="0" algn="ctr">
              <a:buNone/>
            </a:pPr>
            <a:r>
              <a:rPr lang="pl-PL" dirty="0" smtClean="0"/>
              <a:t>Z dnia 2 grudnia 2004 r. </a:t>
            </a:r>
          </a:p>
          <a:p>
            <a:pPr marL="0" indent="0" algn="ctr">
              <a:buNone/>
            </a:pPr>
            <a:r>
              <a:rPr lang="pl-PL" dirty="0"/>
              <a:t>u</a:t>
            </a:r>
            <a:r>
              <a:rPr lang="pl-PL" dirty="0" smtClean="0"/>
              <a:t>stawa zmieniająca ustawę o zmianie ustawy – Kodeks cywilny</a:t>
            </a:r>
            <a:endParaRPr lang="pl-PL" dirty="0"/>
          </a:p>
        </p:txBody>
      </p:sp>
    </p:spTree>
    <p:extLst>
      <p:ext uri="{BB962C8B-B14F-4D97-AF65-F5344CB8AC3E}">
        <p14:creationId xmlns:p14="http://schemas.microsoft.com/office/powerpoint/2010/main" val="230831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6632"/>
            <a:ext cx="8507288" cy="6009531"/>
          </a:xfrm>
        </p:spPr>
        <p:txBody>
          <a:bodyPr/>
          <a:lstStyle/>
          <a:p>
            <a:pPr algn="just"/>
            <a:r>
              <a:rPr lang="pl-PL" dirty="0"/>
              <a:t>2.  Jeżeli jedną ustawą zmienia się wiele ustaw i wymienienie w tytule ustawy nowelizującej tytułów wszystkich zmienianych ustaw powodowałoby, że </a:t>
            </a:r>
            <a:r>
              <a:rPr lang="pl-PL" b="1" dirty="0"/>
              <a:t>tytuł ustawy nowelizującej byłby rażąco długi</a:t>
            </a:r>
            <a:r>
              <a:rPr lang="pl-PL" dirty="0"/>
              <a:t>, można wyjątkowo sformułować go przy użyciu zwrotu: </a:t>
            </a:r>
            <a:r>
              <a:rPr lang="pl-PL" b="1" dirty="0"/>
              <a:t>"ustawa o zmianie ustaw ....." </a:t>
            </a:r>
            <a:r>
              <a:rPr lang="pl-PL" dirty="0"/>
              <a:t>i ogólnie podać ich wspólny przedmiot albo </a:t>
            </a:r>
            <a:r>
              <a:rPr lang="pl-PL" b="1" dirty="0"/>
              <a:t>"ustawa o zmianie ustawy ..... (tytuł ustawy) oraz niektórych innych ustaw", wymieniając tylko tytuł podstawowej ustawy nowelizowanej.</a:t>
            </a:r>
          </a:p>
        </p:txBody>
      </p:sp>
    </p:spTree>
    <p:extLst>
      <p:ext uri="{BB962C8B-B14F-4D97-AF65-F5344CB8AC3E}">
        <p14:creationId xmlns:p14="http://schemas.microsoft.com/office/powerpoint/2010/main" val="4094996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a:t>4.  W przypadku, o którym mowa w ust. 2, po określeniu przedmiotu ustawy, zamieszcza się </a:t>
            </a:r>
            <a:r>
              <a:rPr lang="pl-PL" b="1" dirty="0"/>
              <a:t>odnośnik do tytułu ustawy, w którym podaje się tytuły wszystkich zmienianych ustaw </a:t>
            </a:r>
            <a:r>
              <a:rPr lang="pl-PL" dirty="0"/>
              <a:t>niewymienionych w tytule ustawy oraz odrębnie - tytuły uchylanych ustaw. Jeżeli zamieszcza się odnośnik, o którym mowa w § 19a, odnośnik podający tytuły zmienianych lub uchylanych ustaw oznacza się jako drugi.</a:t>
            </a:r>
          </a:p>
        </p:txBody>
      </p:sp>
    </p:spTree>
    <p:extLst>
      <p:ext uri="{BB962C8B-B14F-4D97-AF65-F5344CB8AC3E}">
        <p14:creationId xmlns:p14="http://schemas.microsoft.com/office/powerpoint/2010/main" val="370526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8784976" cy="6453336"/>
          </a:xfrm>
        </p:spPr>
        <p:txBody>
          <a:bodyPr>
            <a:normAutofit fontScale="92500" lnSpcReduction="10000"/>
          </a:bodyPr>
          <a:lstStyle/>
          <a:p>
            <a:pPr marL="0" indent="0" algn="ctr">
              <a:buNone/>
            </a:pPr>
            <a:r>
              <a:rPr lang="pl-PL" b="1" dirty="0">
                <a:solidFill>
                  <a:srgbClr val="333333"/>
                </a:solidFill>
                <a:latin typeface="Open Sans"/>
              </a:rPr>
              <a:t>USTAWA</a:t>
            </a:r>
          </a:p>
          <a:p>
            <a:pPr marL="0" indent="0" algn="ctr">
              <a:buNone/>
            </a:pPr>
            <a:r>
              <a:rPr lang="pl-PL" dirty="0">
                <a:solidFill>
                  <a:srgbClr val="333333"/>
                </a:solidFill>
                <a:latin typeface="Open Sans"/>
              </a:rPr>
              <a:t>z dnia 11 maja 2017 r.</a:t>
            </a:r>
          </a:p>
          <a:p>
            <a:pPr marL="0" indent="0" algn="ctr">
              <a:buNone/>
            </a:pPr>
            <a:r>
              <a:rPr lang="pl-PL" b="1" dirty="0">
                <a:solidFill>
                  <a:srgbClr val="333333"/>
                </a:solidFill>
                <a:latin typeface="Open Sans"/>
              </a:rPr>
              <a:t>o zmianie ustawy o zaopatrzeniu emerytalnym funkcjonariuszy Policji, Agencji Bezpieczeństwa Wewnętrznego, Agencji Wywiadu, Służby Kontrwywiadu Wojskowego, Służby Wywiadu Wojskowego, Centralnego Biura Antykorupcyjnego, Straży Granicznej, Biura Ochrony Rządu, Państwowej Straży Pożarnej i Służby Więziennej oraz ich rodzin oraz niektórych innych </a:t>
            </a:r>
            <a:r>
              <a:rPr lang="pl-PL" b="1" dirty="0" smtClean="0">
                <a:solidFill>
                  <a:srgbClr val="333333"/>
                </a:solidFill>
                <a:latin typeface="Open Sans"/>
              </a:rPr>
              <a:t>ustaw</a:t>
            </a:r>
            <a:r>
              <a:rPr lang="pl-PL" b="1" baseline="30000" dirty="0" smtClean="0">
                <a:solidFill>
                  <a:srgbClr val="333333"/>
                </a:solidFill>
                <a:latin typeface="Open Sans"/>
              </a:rPr>
              <a:t>1)</a:t>
            </a:r>
          </a:p>
          <a:p>
            <a:pPr marL="0" indent="0" algn="ctr">
              <a:buNone/>
            </a:pPr>
            <a:endParaRPr lang="pl-PL" b="1" baseline="30000" dirty="0">
              <a:solidFill>
                <a:srgbClr val="333333"/>
              </a:solidFill>
              <a:latin typeface="Open Sans"/>
            </a:endParaRPr>
          </a:p>
          <a:p>
            <a:pPr marL="0" indent="0" algn="ctr">
              <a:buNone/>
            </a:pPr>
            <a:endParaRPr lang="pl-PL" b="1" baseline="30000" dirty="0" smtClean="0">
              <a:solidFill>
                <a:srgbClr val="333333"/>
              </a:solidFill>
              <a:latin typeface="Open Sans"/>
            </a:endParaRPr>
          </a:p>
          <a:p>
            <a:pPr marL="0" indent="0" algn="ctr">
              <a:buNone/>
            </a:pPr>
            <a:endParaRPr lang="pl-PL" b="1" baseline="30000" dirty="0">
              <a:solidFill>
                <a:srgbClr val="333333"/>
              </a:solidFill>
              <a:latin typeface="Open Sans"/>
            </a:endParaRPr>
          </a:p>
          <a:p>
            <a:pPr marL="0" indent="0" algn="ctr">
              <a:buNone/>
            </a:pPr>
            <a:endParaRPr lang="pl-PL" b="1" baseline="30000" dirty="0" smtClean="0">
              <a:solidFill>
                <a:srgbClr val="333333"/>
              </a:solidFill>
              <a:latin typeface="Open Sans"/>
            </a:endParaRPr>
          </a:p>
          <a:p>
            <a:pPr marL="0" indent="0" algn="ctr">
              <a:buNone/>
            </a:pPr>
            <a:endParaRPr lang="pl-PL" b="1" baseline="30000" dirty="0">
              <a:solidFill>
                <a:srgbClr val="333333"/>
              </a:solidFill>
              <a:latin typeface="Open Sans"/>
            </a:endParaRPr>
          </a:p>
          <a:p>
            <a:pPr marL="0" indent="0" algn="ctr">
              <a:buNone/>
            </a:pPr>
            <a:endParaRPr lang="pl-PL" b="1" dirty="0">
              <a:solidFill>
                <a:srgbClr val="333333"/>
              </a:solidFill>
              <a:latin typeface="Open Sans"/>
            </a:endParaRPr>
          </a:p>
          <a:p>
            <a:pPr marL="0" indent="0" algn="just">
              <a:buNone/>
            </a:pPr>
            <a:r>
              <a:rPr lang="pl-PL" dirty="0"/>
              <a:t>1) </a:t>
            </a:r>
            <a:r>
              <a:rPr lang="pl-PL" dirty="0" smtClean="0"/>
              <a:t>Ustawa </a:t>
            </a:r>
            <a:r>
              <a:rPr lang="pl-PL" dirty="0"/>
              <a:t>z dnia 10 kwietnia 1997 r. </a:t>
            </a:r>
            <a:r>
              <a:rPr lang="pl-PL" dirty="0" smtClean="0"/>
              <a:t>o </a:t>
            </a:r>
            <a:r>
              <a:rPr lang="pl-PL" dirty="0" smtClean="0"/>
              <a:t>Policji (Dz</a:t>
            </a:r>
            <a:r>
              <a:rPr lang="pl-PL" dirty="0"/>
              <a:t>. U. Nr 54, poz. 348); ustawa z dnia 27 czerwca 1997 r. </a:t>
            </a:r>
            <a:r>
              <a:rPr lang="pl-PL" dirty="0" smtClean="0"/>
              <a:t>funkcjonariuszach publicznych (Dz</a:t>
            </a:r>
            <a:r>
              <a:rPr lang="pl-PL" dirty="0"/>
              <a:t>. U. z 2001 r. Nr 79, poz. 857); ustawa z dnia 26 listopada 1998 </a:t>
            </a:r>
            <a:r>
              <a:rPr lang="pl-PL" dirty="0" smtClean="0"/>
              <a:t>r. o pracownikach Służby Wywiadu Wojskowego (</a:t>
            </a:r>
            <a:r>
              <a:rPr lang="pl-PL" dirty="0"/>
              <a:t>Dz. U. Nr 162, poz. 1112) </a:t>
            </a:r>
            <a:r>
              <a:rPr lang="pl-PL" dirty="0" smtClean="0"/>
              <a:t>..</a:t>
            </a:r>
            <a:endParaRPr lang="pl-PL" dirty="0"/>
          </a:p>
        </p:txBody>
      </p:sp>
    </p:spTree>
    <p:extLst>
      <p:ext uri="{BB962C8B-B14F-4D97-AF65-F5344CB8AC3E}">
        <p14:creationId xmlns:p14="http://schemas.microsoft.com/office/powerpoint/2010/main" val="3732661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Niestandardowy 15">
      <a:dk1>
        <a:sysClr val="windowText" lastClr="000000"/>
      </a:dk1>
      <a:lt1>
        <a:sysClr val="window" lastClr="FFFFFF"/>
      </a:lt1>
      <a:dk2>
        <a:srgbClr val="5B6973"/>
      </a:dk2>
      <a:lt2>
        <a:srgbClr val="E7ECED"/>
      </a:lt2>
      <a:accent1>
        <a:srgbClr val="D8EEA1"/>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120</TotalTime>
  <Words>983</Words>
  <Application>Microsoft Office PowerPoint</Application>
  <PresentationFormat>Pokaz na ekranie (4:3)</PresentationFormat>
  <Paragraphs>133</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Kierownictwo</vt:lpstr>
      <vt:lpstr>Nowelizacja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Zadania</vt:lpstr>
      <vt:lpstr>Przepisy nowelizujące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Ustawa nowelizująca</vt:lpstr>
      <vt:lpstr>Prezentacja programu PowerPoint</vt:lpstr>
      <vt:lpstr>Struktura ustawy nowelizującej</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Nowelizacja</dc:title>
  <dc:creator>user</dc:creator>
  <cp:lastModifiedBy>Małgorzata Szymańska</cp:lastModifiedBy>
  <cp:revision>14</cp:revision>
  <dcterms:created xsi:type="dcterms:W3CDTF">2017-11-28T19:50:38Z</dcterms:created>
  <dcterms:modified xsi:type="dcterms:W3CDTF">2017-12-13T18:59:17Z</dcterms:modified>
</cp:coreProperties>
</file>