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p:scale>
          <a:sx n="92" d="100"/>
          <a:sy n="92" d="100"/>
        </p:scale>
        <p:origin x="11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Łukasz Stępkowski" userId="ba6f77aeead517d8" providerId="LiveId" clId="{8F912B06-3879-4BF9-8979-1C298644C628}"/>
    <pc:docChg chg="undo custSel addSld modSld">
      <pc:chgData name="Łukasz Stępkowski" userId="ba6f77aeead517d8" providerId="LiveId" clId="{8F912B06-3879-4BF9-8979-1C298644C628}" dt="2018-04-23T22:14:26.861" v="14148" actId="20577"/>
      <pc:docMkLst>
        <pc:docMk/>
      </pc:docMkLst>
      <pc:sldChg chg="modSp">
        <pc:chgData name="Łukasz Stępkowski" userId="ba6f77aeead517d8" providerId="LiveId" clId="{8F912B06-3879-4BF9-8979-1C298644C628}" dt="2018-04-23T20:19:04.188" v="11078" actId="20577"/>
        <pc:sldMkLst>
          <pc:docMk/>
          <pc:sldMk cId="1474007713" sldId="256"/>
        </pc:sldMkLst>
        <pc:spChg chg="mod">
          <ac:chgData name="Łukasz Stępkowski" userId="ba6f77aeead517d8" providerId="LiveId" clId="{8F912B06-3879-4BF9-8979-1C298644C628}" dt="2018-04-23T20:19:04.188" v="11078" actId="20577"/>
          <ac:spMkLst>
            <pc:docMk/>
            <pc:sldMk cId="1474007713" sldId="256"/>
            <ac:spMk id="2" creationId="{654548FE-8978-459A-B627-1145DF90D9D6}"/>
          </ac:spMkLst>
        </pc:spChg>
      </pc:sldChg>
      <pc:sldChg chg="modSp">
        <pc:chgData name="Łukasz Stępkowski" userId="ba6f77aeead517d8" providerId="LiveId" clId="{8F912B06-3879-4BF9-8979-1C298644C628}" dt="2018-04-23T09:34:07.673" v="517" actId="20577"/>
        <pc:sldMkLst>
          <pc:docMk/>
          <pc:sldMk cId="1135983714" sldId="257"/>
        </pc:sldMkLst>
        <pc:spChg chg="mod">
          <ac:chgData name="Łukasz Stępkowski" userId="ba6f77aeead517d8" providerId="LiveId" clId="{8F912B06-3879-4BF9-8979-1C298644C628}" dt="2018-04-23T09:34:07.673" v="517" actId="20577"/>
          <ac:spMkLst>
            <pc:docMk/>
            <pc:sldMk cId="1135983714" sldId="257"/>
            <ac:spMk id="3" creationId="{08150630-14D8-4298-A807-E8354676A920}"/>
          </ac:spMkLst>
        </pc:spChg>
      </pc:sldChg>
      <pc:sldChg chg="delSp modSp add">
        <pc:chgData name="Łukasz Stępkowski" userId="ba6f77aeead517d8" providerId="LiveId" clId="{8F912B06-3879-4BF9-8979-1C298644C628}" dt="2018-04-23T09:48:36.423" v="1533" actId="313"/>
        <pc:sldMkLst>
          <pc:docMk/>
          <pc:sldMk cId="3431778174" sldId="258"/>
        </pc:sldMkLst>
        <pc:spChg chg="del">
          <ac:chgData name="Łukasz Stępkowski" userId="ba6f77aeead517d8" providerId="LiveId" clId="{8F912B06-3879-4BF9-8979-1C298644C628}" dt="2018-04-23T09:34:17.065" v="519" actId="478"/>
          <ac:spMkLst>
            <pc:docMk/>
            <pc:sldMk cId="3431778174" sldId="258"/>
            <ac:spMk id="2" creationId="{87CFDACA-59A8-4157-A7FF-0A9218F5314B}"/>
          </ac:spMkLst>
        </pc:spChg>
        <pc:spChg chg="mod">
          <ac:chgData name="Łukasz Stępkowski" userId="ba6f77aeead517d8" providerId="LiveId" clId="{8F912B06-3879-4BF9-8979-1C298644C628}" dt="2018-04-23T09:48:36.423" v="1533" actId="313"/>
          <ac:spMkLst>
            <pc:docMk/>
            <pc:sldMk cId="3431778174" sldId="258"/>
            <ac:spMk id="3" creationId="{79838F69-B7D0-40E8-BB2D-8126501E6FBD}"/>
          </ac:spMkLst>
        </pc:spChg>
      </pc:sldChg>
      <pc:sldChg chg="delSp modSp add">
        <pc:chgData name="Łukasz Stępkowski" userId="ba6f77aeead517d8" providerId="LiveId" clId="{8F912B06-3879-4BF9-8979-1C298644C628}" dt="2018-04-23T09:56:34.804" v="2121" actId="20577"/>
        <pc:sldMkLst>
          <pc:docMk/>
          <pc:sldMk cId="2116341697" sldId="259"/>
        </pc:sldMkLst>
        <pc:spChg chg="del">
          <ac:chgData name="Łukasz Stępkowski" userId="ba6f77aeead517d8" providerId="LiveId" clId="{8F912B06-3879-4BF9-8979-1C298644C628}" dt="2018-04-23T09:49:05.582" v="1535" actId="478"/>
          <ac:spMkLst>
            <pc:docMk/>
            <pc:sldMk cId="2116341697" sldId="259"/>
            <ac:spMk id="2" creationId="{2D31ED0C-2D56-449E-833C-EBF47937CFAB}"/>
          </ac:spMkLst>
        </pc:spChg>
        <pc:spChg chg="mod">
          <ac:chgData name="Łukasz Stępkowski" userId="ba6f77aeead517d8" providerId="LiveId" clId="{8F912B06-3879-4BF9-8979-1C298644C628}" dt="2018-04-23T09:56:34.804" v="2121" actId="20577"/>
          <ac:spMkLst>
            <pc:docMk/>
            <pc:sldMk cId="2116341697" sldId="259"/>
            <ac:spMk id="3" creationId="{FFD9F374-2FC6-426E-AD0E-916AED8BE69F}"/>
          </ac:spMkLst>
        </pc:spChg>
      </pc:sldChg>
      <pc:sldChg chg="delSp modSp add">
        <pc:chgData name="Łukasz Stępkowski" userId="ba6f77aeead517d8" providerId="LiveId" clId="{8F912B06-3879-4BF9-8979-1C298644C628}" dt="2018-04-23T10:02:38.671" v="2398" actId="20577"/>
        <pc:sldMkLst>
          <pc:docMk/>
          <pc:sldMk cId="2203830182" sldId="260"/>
        </pc:sldMkLst>
        <pc:spChg chg="del">
          <ac:chgData name="Łukasz Stępkowski" userId="ba6f77aeead517d8" providerId="LiveId" clId="{8F912B06-3879-4BF9-8979-1C298644C628}" dt="2018-04-23T09:57:35.888" v="2123" actId="478"/>
          <ac:spMkLst>
            <pc:docMk/>
            <pc:sldMk cId="2203830182" sldId="260"/>
            <ac:spMk id="2" creationId="{B8414324-9689-4985-9B77-CD79C4273022}"/>
          </ac:spMkLst>
        </pc:spChg>
        <pc:spChg chg="mod">
          <ac:chgData name="Łukasz Stępkowski" userId="ba6f77aeead517d8" providerId="LiveId" clId="{8F912B06-3879-4BF9-8979-1C298644C628}" dt="2018-04-23T10:02:38.671" v="2398" actId="20577"/>
          <ac:spMkLst>
            <pc:docMk/>
            <pc:sldMk cId="2203830182" sldId="260"/>
            <ac:spMk id="3" creationId="{226870BA-4B15-46A8-864B-58E569A96F45}"/>
          </ac:spMkLst>
        </pc:spChg>
      </pc:sldChg>
      <pc:sldChg chg="delSp modSp add">
        <pc:chgData name="Łukasz Stępkowski" userId="ba6f77aeead517d8" providerId="LiveId" clId="{8F912B06-3879-4BF9-8979-1C298644C628}" dt="2018-04-23T10:28:54.056" v="4447" actId="20577"/>
        <pc:sldMkLst>
          <pc:docMk/>
          <pc:sldMk cId="3263552321" sldId="261"/>
        </pc:sldMkLst>
        <pc:spChg chg="del">
          <ac:chgData name="Łukasz Stępkowski" userId="ba6f77aeead517d8" providerId="LiveId" clId="{8F912B06-3879-4BF9-8979-1C298644C628}" dt="2018-04-23T10:05:01.390" v="2400" actId="478"/>
          <ac:spMkLst>
            <pc:docMk/>
            <pc:sldMk cId="3263552321" sldId="261"/>
            <ac:spMk id="2" creationId="{1B3DBED1-BA8E-4538-9DF5-172278D57114}"/>
          </ac:spMkLst>
        </pc:spChg>
        <pc:spChg chg="mod">
          <ac:chgData name="Łukasz Stępkowski" userId="ba6f77aeead517d8" providerId="LiveId" clId="{8F912B06-3879-4BF9-8979-1C298644C628}" dt="2018-04-23T10:28:54.056" v="4447" actId="20577"/>
          <ac:spMkLst>
            <pc:docMk/>
            <pc:sldMk cId="3263552321" sldId="261"/>
            <ac:spMk id="3" creationId="{D83ACBA3-95CE-47D4-BEA6-B6C293440564}"/>
          </ac:spMkLst>
        </pc:spChg>
      </pc:sldChg>
      <pc:sldChg chg="delSp modSp add">
        <pc:chgData name="Łukasz Stępkowski" userId="ba6f77aeead517d8" providerId="LiveId" clId="{8F912B06-3879-4BF9-8979-1C298644C628}" dt="2018-04-23T18:41:41.489" v="8270" actId="20577"/>
        <pc:sldMkLst>
          <pc:docMk/>
          <pc:sldMk cId="79229387" sldId="262"/>
        </pc:sldMkLst>
        <pc:spChg chg="del">
          <ac:chgData name="Łukasz Stępkowski" userId="ba6f77aeead517d8" providerId="LiveId" clId="{8F912B06-3879-4BF9-8979-1C298644C628}" dt="2018-04-23T10:36:44.049" v="4449" actId="478"/>
          <ac:spMkLst>
            <pc:docMk/>
            <pc:sldMk cId="79229387" sldId="262"/>
            <ac:spMk id="2" creationId="{46B8BF52-206B-47E5-A98C-9A7866AC5A46}"/>
          </ac:spMkLst>
        </pc:spChg>
        <pc:spChg chg="mod">
          <ac:chgData name="Łukasz Stępkowski" userId="ba6f77aeead517d8" providerId="LiveId" clId="{8F912B06-3879-4BF9-8979-1C298644C628}" dt="2018-04-23T18:41:41.489" v="8270" actId="20577"/>
          <ac:spMkLst>
            <pc:docMk/>
            <pc:sldMk cId="79229387" sldId="262"/>
            <ac:spMk id="3" creationId="{24DDDDDA-6C3C-400D-A604-EE32401F893A}"/>
          </ac:spMkLst>
        </pc:spChg>
      </pc:sldChg>
      <pc:sldChg chg="delSp modSp add">
        <pc:chgData name="Łukasz Stępkowski" userId="ba6f77aeead517d8" providerId="LiveId" clId="{8F912B06-3879-4BF9-8979-1C298644C628}" dt="2018-04-23T17:42:57.270" v="6724" actId="20577"/>
        <pc:sldMkLst>
          <pc:docMk/>
          <pc:sldMk cId="193843239" sldId="263"/>
        </pc:sldMkLst>
        <pc:spChg chg="del">
          <ac:chgData name="Łukasz Stępkowski" userId="ba6f77aeead517d8" providerId="LiveId" clId="{8F912B06-3879-4BF9-8979-1C298644C628}" dt="2018-04-23T17:25:46.879" v="5986" actId="478"/>
          <ac:spMkLst>
            <pc:docMk/>
            <pc:sldMk cId="193843239" sldId="263"/>
            <ac:spMk id="2" creationId="{946DF7A1-4443-49F9-9ED3-7DE2B912C2FD}"/>
          </ac:spMkLst>
        </pc:spChg>
        <pc:spChg chg="mod">
          <ac:chgData name="Łukasz Stępkowski" userId="ba6f77aeead517d8" providerId="LiveId" clId="{8F912B06-3879-4BF9-8979-1C298644C628}" dt="2018-04-23T17:42:57.270" v="6724" actId="20577"/>
          <ac:spMkLst>
            <pc:docMk/>
            <pc:sldMk cId="193843239" sldId="263"/>
            <ac:spMk id="3" creationId="{7A50E142-ED65-4557-9054-C961CE8AFFDE}"/>
          </ac:spMkLst>
        </pc:spChg>
      </pc:sldChg>
      <pc:sldChg chg="delSp modSp add">
        <pc:chgData name="Łukasz Stępkowski" userId="ba6f77aeead517d8" providerId="LiveId" clId="{8F912B06-3879-4BF9-8979-1C298644C628}" dt="2018-04-23T18:31:52.107" v="7894" actId="20577"/>
        <pc:sldMkLst>
          <pc:docMk/>
          <pc:sldMk cId="1200411041" sldId="264"/>
        </pc:sldMkLst>
        <pc:spChg chg="del">
          <ac:chgData name="Łukasz Stępkowski" userId="ba6f77aeead517d8" providerId="LiveId" clId="{8F912B06-3879-4BF9-8979-1C298644C628}" dt="2018-04-23T17:46:04.916" v="6726" actId="478"/>
          <ac:spMkLst>
            <pc:docMk/>
            <pc:sldMk cId="1200411041" sldId="264"/>
            <ac:spMk id="2" creationId="{BC643957-F90A-49E5-9846-43E5B2316705}"/>
          </ac:spMkLst>
        </pc:spChg>
        <pc:spChg chg="mod">
          <ac:chgData name="Łukasz Stępkowski" userId="ba6f77aeead517d8" providerId="LiveId" clId="{8F912B06-3879-4BF9-8979-1C298644C628}" dt="2018-04-23T18:31:52.107" v="7894" actId="20577"/>
          <ac:spMkLst>
            <pc:docMk/>
            <pc:sldMk cId="1200411041" sldId="264"/>
            <ac:spMk id="3" creationId="{B4BC89D3-C4F1-4581-ADF5-3FDAE67F9A00}"/>
          </ac:spMkLst>
        </pc:spChg>
      </pc:sldChg>
      <pc:sldChg chg="modSp add">
        <pc:chgData name="Łukasz Stępkowski" userId="ba6f77aeead517d8" providerId="LiveId" clId="{8F912B06-3879-4BF9-8979-1C298644C628}" dt="2018-04-23T19:04:41.354" v="9218" actId="313"/>
        <pc:sldMkLst>
          <pc:docMk/>
          <pc:sldMk cId="1609858726" sldId="265"/>
        </pc:sldMkLst>
        <pc:spChg chg="mod">
          <ac:chgData name="Łukasz Stępkowski" userId="ba6f77aeead517d8" providerId="LiveId" clId="{8F912B06-3879-4BF9-8979-1C298644C628}" dt="2018-04-23T19:04:41.354" v="9218" actId="313"/>
          <ac:spMkLst>
            <pc:docMk/>
            <pc:sldMk cId="1609858726" sldId="265"/>
            <ac:spMk id="3" creationId="{B4BC89D3-C4F1-4581-ADF5-3FDAE67F9A00}"/>
          </ac:spMkLst>
        </pc:spChg>
      </pc:sldChg>
      <pc:sldChg chg="modSp add">
        <pc:chgData name="Łukasz Stępkowski" userId="ba6f77aeead517d8" providerId="LiveId" clId="{8F912B06-3879-4BF9-8979-1C298644C628}" dt="2018-04-23T19:39:50.340" v="10008" actId="20577"/>
        <pc:sldMkLst>
          <pc:docMk/>
          <pc:sldMk cId="60028326" sldId="266"/>
        </pc:sldMkLst>
        <pc:spChg chg="mod">
          <ac:chgData name="Łukasz Stępkowski" userId="ba6f77aeead517d8" providerId="LiveId" clId="{8F912B06-3879-4BF9-8979-1C298644C628}" dt="2018-04-23T19:39:50.340" v="10008" actId="20577"/>
          <ac:spMkLst>
            <pc:docMk/>
            <pc:sldMk cId="60028326" sldId="266"/>
            <ac:spMk id="3" creationId="{B4BC89D3-C4F1-4581-ADF5-3FDAE67F9A00}"/>
          </ac:spMkLst>
        </pc:spChg>
      </pc:sldChg>
      <pc:sldChg chg="modSp add">
        <pc:chgData name="Łukasz Stępkowski" userId="ba6f77aeead517d8" providerId="LiveId" clId="{8F912B06-3879-4BF9-8979-1C298644C628}" dt="2018-04-23T20:30:27.534" v="11222" actId="20577"/>
        <pc:sldMkLst>
          <pc:docMk/>
          <pc:sldMk cId="48596410" sldId="267"/>
        </pc:sldMkLst>
        <pc:spChg chg="mod">
          <ac:chgData name="Łukasz Stępkowski" userId="ba6f77aeead517d8" providerId="LiveId" clId="{8F912B06-3879-4BF9-8979-1C298644C628}" dt="2018-04-23T20:30:27.534" v="11222" actId="20577"/>
          <ac:spMkLst>
            <pc:docMk/>
            <pc:sldMk cId="48596410" sldId="267"/>
            <ac:spMk id="3" creationId="{B4BC89D3-C4F1-4581-ADF5-3FDAE67F9A00}"/>
          </ac:spMkLst>
        </pc:spChg>
      </pc:sldChg>
      <pc:sldChg chg="modSp add">
        <pc:chgData name="Łukasz Stępkowski" userId="ba6f77aeead517d8" providerId="LiveId" clId="{8F912B06-3879-4BF9-8979-1C298644C628}" dt="2018-04-23T20:33:09.661" v="11294" actId="5793"/>
        <pc:sldMkLst>
          <pc:docMk/>
          <pc:sldMk cId="3025432497" sldId="268"/>
        </pc:sldMkLst>
        <pc:spChg chg="mod">
          <ac:chgData name="Łukasz Stępkowski" userId="ba6f77aeead517d8" providerId="LiveId" clId="{8F912B06-3879-4BF9-8979-1C298644C628}" dt="2018-04-23T20:33:09.661" v="11294" actId="5793"/>
          <ac:spMkLst>
            <pc:docMk/>
            <pc:sldMk cId="3025432497" sldId="268"/>
            <ac:spMk id="3" creationId="{B4BC89D3-C4F1-4581-ADF5-3FDAE67F9A00}"/>
          </ac:spMkLst>
        </pc:spChg>
      </pc:sldChg>
      <pc:sldChg chg="modSp add">
        <pc:chgData name="Łukasz Stępkowski" userId="ba6f77aeead517d8" providerId="LiveId" clId="{8F912B06-3879-4BF9-8979-1C298644C628}" dt="2018-04-23T21:06:48.066" v="12142" actId="20577"/>
        <pc:sldMkLst>
          <pc:docMk/>
          <pc:sldMk cId="3875398311" sldId="269"/>
        </pc:sldMkLst>
        <pc:spChg chg="mod">
          <ac:chgData name="Łukasz Stępkowski" userId="ba6f77aeead517d8" providerId="LiveId" clId="{8F912B06-3879-4BF9-8979-1C298644C628}" dt="2018-04-23T21:06:48.066" v="12142" actId="20577"/>
          <ac:spMkLst>
            <pc:docMk/>
            <pc:sldMk cId="3875398311" sldId="269"/>
            <ac:spMk id="3" creationId="{B4BC89D3-C4F1-4581-ADF5-3FDAE67F9A00}"/>
          </ac:spMkLst>
        </pc:spChg>
      </pc:sldChg>
      <pc:sldChg chg="modSp add">
        <pc:chgData name="Łukasz Stępkowski" userId="ba6f77aeead517d8" providerId="LiveId" clId="{8F912B06-3879-4BF9-8979-1C298644C628}" dt="2018-04-23T21:14:09.487" v="12746" actId="20577"/>
        <pc:sldMkLst>
          <pc:docMk/>
          <pc:sldMk cId="2841904846" sldId="270"/>
        </pc:sldMkLst>
        <pc:spChg chg="mod">
          <ac:chgData name="Łukasz Stępkowski" userId="ba6f77aeead517d8" providerId="LiveId" clId="{8F912B06-3879-4BF9-8979-1C298644C628}" dt="2018-04-23T21:14:09.487" v="12746" actId="20577"/>
          <ac:spMkLst>
            <pc:docMk/>
            <pc:sldMk cId="2841904846" sldId="270"/>
            <ac:spMk id="3" creationId="{B4BC89D3-C4F1-4581-ADF5-3FDAE67F9A00}"/>
          </ac:spMkLst>
        </pc:spChg>
      </pc:sldChg>
      <pc:sldChg chg="modSp add">
        <pc:chgData name="Łukasz Stępkowski" userId="ba6f77aeead517d8" providerId="LiveId" clId="{8F912B06-3879-4BF9-8979-1C298644C628}" dt="2018-04-23T21:26:30.175" v="13002"/>
        <pc:sldMkLst>
          <pc:docMk/>
          <pc:sldMk cId="3955188520" sldId="271"/>
        </pc:sldMkLst>
        <pc:spChg chg="mod">
          <ac:chgData name="Łukasz Stępkowski" userId="ba6f77aeead517d8" providerId="LiveId" clId="{8F912B06-3879-4BF9-8979-1C298644C628}" dt="2018-04-23T21:26:30.175" v="13002"/>
          <ac:spMkLst>
            <pc:docMk/>
            <pc:sldMk cId="3955188520" sldId="271"/>
            <ac:spMk id="3" creationId="{B4BC89D3-C4F1-4581-ADF5-3FDAE67F9A00}"/>
          </ac:spMkLst>
        </pc:spChg>
      </pc:sldChg>
      <pc:sldChg chg="modSp add">
        <pc:chgData name="Łukasz Stępkowski" userId="ba6f77aeead517d8" providerId="LiveId" clId="{8F912B06-3879-4BF9-8979-1C298644C628}" dt="2018-04-23T22:02:42.907" v="13845" actId="20577"/>
        <pc:sldMkLst>
          <pc:docMk/>
          <pc:sldMk cId="68839736" sldId="272"/>
        </pc:sldMkLst>
        <pc:spChg chg="mod">
          <ac:chgData name="Łukasz Stępkowski" userId="ba6f77aeead517d8" providerId="LiveId" clId="{8F912B06-3879-4BF9-8979-1C298644C628}" dt="2018-04-23T22:02:42.907" v="13845" actId="20577"/>
          <ac:spMkLst>
            <pc:docMk/>
            <pc:sldMk cId="68839736" sldId="272"/>
            <ac:spMk id="3" creationId="{B4BC89D3-C4F1-4581-ADF5-3FDAE67F9A00}"/>
          </ac:spMkLst>
        </pc:spChg>
      </pc:sldChg>
      <pc:sldChg chg="modSp add">
        <pc:chgData name="Łukasz Stępkowski" userId="ba6f77aeead517d8" providerId="LiveId" clId="{8F912B06-3879-4BF9-8979-1C298644C628}" dt="2018-04-23T22:09:39.732" v="13963" actId="20577"/>
        <pc:sldMkLst>
          <pc:docMk/>
          <pc:sldMk cId="88802602" sldId="273"/>
        </pc:sldMkLst>
        <pc:spChg chg="mod">
          <ac:chgData name="Łukasz Stępkowski" userId="ba6f77aeead517d8" providerId="LiveId" clId="{8F912B06-3879-4BF9-8979-1C298644C628}" dt="2018-04-23T22:09:39.732" v="13963" actId="20577"/>
          <ac:spMkLst>
            <pc:docMk/>
            <pc:sldMk cId="88802602" sldId="273"/>
            <ac:spMk id="3" creationId="{B4BC89D3-C4F1-4581-ADF5-3FDAE67F9A00}"/>
          </ac:spMkLst>
        </pc:spChg>
      </pc:sldChg>
      <pc:sldChg chg="modSp add">
        <pc:chgData name="Łukasz Stępkowski" userId="ba6f77aeead517d8" providerId="LiveId" clId="{8F912B06-3879-4BF9-8979-1C298644C628}" dt="2018-04-23T22:14:26.861" v="14148" actId="20577"/>
        <pc:sldMkLst>
          <pc:docMk/>
          <pc:sldMk cId="1699989136" sldId="274"/>
        </pc:sldMkLst>
        <pc:spChg chg="mod">
          <ac:chgData name="Łukasz Stępkowski" userId="ba6f77aeead517d8" providerId="LiveId" clId="{8F912B06-3879-4BF9-8979-1C298644C628}" dt="2018-04-23T22:14:26.861" v="14148" actId="20577"/>
          <ac:spMkLst>
            <pc:docMk/>
            <pc:sldMk cId="1699989136" sldId="274"/>
            <ac:spMk id="3" creationId="{B4BC89D3-C4F1-4581-ADF5-3FDAE67F9A00}"/>
          </ac:spMkLst>
        </pc:spChg>
      </pc:sldChg>
      <pc:sldChg chg="modSp add">
        <pc:chgData name="Łukasz Stępkowski" userId="ba6f77aeead517d8" providerId="LiveId" clId="{8F912B06-3879-4BF9-8979-1C298644C628}" dt="2018-04-23T19:41:17.321" v="10241" actId="20577"/>
        <pc:sldMkLst>
          <pc:docMk/>
          <pc:sldMk cId="2411237171" sldId="275"/>
        </pc:sldMkLst>
        <pc:spChg chg="mod">
          <ac:chgData name="Łukasz Stępkowski" userId="ba6f77aeead517d8" providerId="LiveId" clId="{8F912B06-3879-4BF9-8979-1C298644C628}" dt="2018-04-23T19:41:17.321" v="10241" actId="20577"/>
          <ac:spMkLst>
            <pc:docMk/>
            <pc:sldMk cId="2411237171" sldId="275"/>
            <ac:spMk id="3" creationId="{B4BC89D3-C4F1-4581-ADF5-3FDAE67F9A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4/23/2018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4/23/2018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4/23/2018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4/23/2018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4/23/2018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cj-cij.org/files/case-related/103/103-20101130-JUD-01-00-EN.pdf" TargetMode="External"/><Relationship Id="rId2" Type="http://schemas.openxmlformats.org/officeDocument/2006/relationships/hyperlink" Target="http://www.icj-cij.org/files/case-related/103/103-20070524-JUD-01-00-EN.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unhcr.org/en-us/protection/statelessness/3bbb286d8/convention-reduction-statelessness.html" TargetMode="External"/><Relationship Id="rId2" Type="http://schemas.openxmlformats.org/officeDocument/2006/relationships/hyperlink" Target="http://www.unhcr.org/ibelong/wp-content/uploads/1954-Convention-relating-to-the-Status-of-Stateless-Persons_ENG.pdf" TargetMode="External"/><Relationship Id="rId1" Type="http://schemas.openxmlformats.org/officeDocument/2006/relationships/slideLayout" Target="../slideLayouts/slideLayout2.xml"/><Relationship Id="rId5" Type="http://schemas.openxmlformats.org/officeDocument/2006/relationships/hyperlink" Target="https://mojepanstwo.pl/dane/sejm_interpelacje/31303,interpelacja-nr-26893-sprawie-obecnego-stanu-ratyfikacji-zobowiazan-miedzynarodowych/pismo/65608" TargetMode="External"/><Relationship Id="rId4" Type="http://schemas.openxmlformats.org/officeDocument/2006/relationships/hyperlink" Target="http://libr.sejm.gov.pl/tek01/txt/re/1997c.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sejm.gov.pl/sejm7.nsf/InterpelacjaTresc.xsp?key=6897E00D&amp;view=null" TargetMode="External"/><Relationship Id="rId2" Type="http://schemas.openxmlformats.org/officeDocument/2006/relationships/hyperlink" Target="http://www.sejm.gov.pl/sejm7.nsf/interpelacja.xsp?typ=INT&amp;nr=23914&amp;view=nul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icj-cij.org/files/case-related/143/143-20120203-JUD-01-00-EN.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icj-cij.org/files/case-related/18/018-19550406-JUD-01-00-EN.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cj-cij.org/files/case-related/50/050-19700205-JUD-01-00-E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icj-cij.org/files/case-related/76/076-19890720-JUD-01-00-E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4548FE-8978-459A-B627-1145DF90D9D6}"/>
              </a:ext>
            </a:extLst>
          </p:cNvPr>
          <p:cNvSpPr>
            <a:spLocks noGrp="1"/>
          </p:cNvSpPr>
          <p:nvPr>
            <p:ph type="ctrTitle"/>
          </p:nvPr>
        </p:nvSpPr>
        <p:spPr>
          <a:xfrm>
            <a:off x="1259505" y="1852608"/>
            <a:ext cx="9672474" cy="2098226"/>
          </a:xfrm>
        </p:spPr>
        <p:txBody>
          <a:bodyPr/>
          <a:lstStyle/>
          <a:p>
            <a:r>
              <a:rPr lang="pl-PL" sz="6000" dirty="0"/>
              <a:t>OBYWATELSTWO BEZPAŃSTWOWOŚĆ</a:t>
            </a:r>
            <a:br>
              <a:rPr lang="pl-PL" sz="6000" dirty="0"/>
            </a:br>
            <a:r>
              <a:rPr lang="pl-PL" sz="6000" dirty="0"/>
              <a:t>JURYSDYKCJA w P.M.P.</a:t>
            </a:r>
            <a:endParaRPr lang="en-GB" sz="6000" dirty="0"/>
          </a:p>
        </p:txBody>
      </p:sp>
      <p:sp>
        <p:nvSpPr>
          <p:cNvPr id="3" name="Podtytuł 2">
            <a:extLst>
              <a:ext uri="{FF2B5EF4-FFF2-40B4-BE49-F238E27FC236}">
                <a16:creationId xmlns:a16="http://schemas.microsoft.com/office/drawing/2014/main" id="{C8A76259-181B-4CA7-A9E1-D17A2CE1CE3A}"/>
              </a:ext>
            </a:extLst>
          </p:cNvPr>
          <p:cNvSpPr>
            <a:spLocks noGrp="1"/>
          </p:cNvSpPr>
          <p:nvPr>
            <p:ph type="subTitle" idx="1"/>
          </p:nvPr>
        </p:nvSpPr>
        <p:spPr/>
        <p:txBody>
          <a:bodyPr/>
          <a:lstStyle/>
          <a:p>
            <a:r>
              <a:rPr lang="pl-PL" dirty="0"/>
              <a:t>© Łukasz Stępkowski</a:t>
            </a:r>
            <a:endParaRPr lang="en-GB" dirty="0"/>
          </a:p>
        </p:txBody>
      </p:sp>
    </p:spTree>
    <p:extLst>
      <p:ext uri="{BB962C8B-B14F-4D97-AF65-F5344CB8AC3E}">
        <p14:creationId xmlns:p14="http://schemas.microsoft.com/office/powerpoint/2010/main" val="1474007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4BC89D3-C4F1-4581-ADF5-3FDAE67F9A00}"/>
              </a:ext>
            </a:extLst>
          </p:cNvPr>
          <p:cNvSpPr>
            <a:spLocks noGrp="1"/>
          </p:cNvSpPr>
          <p:nvPr>
            <p:ph idx="1"/>
          </p:nvPr>
        </p:nvSpPr>
        <p:spPr>
          <a:xfrm>
            <a:off x="798021" y="58188"/>
            <a:ext cx="11288683" cy="6708371"/>
          </a:xfrm>
        </p:spPr>
        <p:txBody>
          <a:bodyPr>
            <a:normAutofit lnSpcReduction="10000"/>
          </a:bodyPr>
          <a:lstStyle/>
          <a:p>
            <a:r>
              <a:rPr lang="pl-PL" dirty="0"/>
              <a:t>Czy coś się zmieniło w późniejszym orzecznictwie, tj. saga </a:t>
            </a:r>
            <a:r>
              <a:rPr lang="pl-PL" dirty="0" err="1"/>
              <a:t>Diallo</a:t>
            </a:r>
            <a:endParaRPr lang="pl-PL" dirty="0"/>
          </a:p>
          <a:p>
            <a:r>
              <a:rPr lang="pl-PL" dirty="0"/>
              <a:t>Wyrok MTS z 24.05.2007 </a:t>
            </a:r>
            <a:r>
              <a:rPr lang="pl-PL" i="1" dirty="0" err="1"/>
              <a:t>Diallo</a:t>
            </a:r>
            <a:r>
              <a:rPr lang="pl-PL" i="1" dirty="0"/>
              <a:t> </a:t>
            </a:r>
            <a:r>
              <a:rPr lang="pl-PL" dirty="0"/>
              <a:t>(zarzuty niedopuszczalności)</a:t>
            </a:r>
          </a:p>
          <a:p>
            <a:r>
              <a:rPr lang="en-GB" dirty="0">
                <a:hlinkClick r:id="rId2"/>
              </a:rPr>
              <a:t>http://www.icj-cij.org/files/case-related/103/103-20070524-JUD-01-00-EN.pdf</a:t>
            </a:r>
            <a:endParaRPr lang="pl-PL" dirty="0"/>
          </a:p>
          <a:p>
            <a:r>
              <a:rPr lang="pl-PL" dirty="0"/>
              <a:t>Podtrzymanie, iż wspólnik może otrzymać ochronę międzynarodową na potrzeby swoich bezpośrednich praw (pkt 64)</a:t>
            </a:r>
          </a:p>
          <a:p>
            <a:r>
              <a:rPr lang="pl-PL" dirty="0"/>
              <a:t>Nie istnieje, zdaniem MTS, przynajmniej na moment orzekania, możliwość podstawienia procesowego/subrogacji wspólnika (państwa chroniącego wspólnika) za spółkę jako wyjątek (pkt 89)</a:t>
            </a:r>
          </a:p>
          <a:p>
            <a:r>
              <a:rPr lang="pl-PL" dirty="0"/>
              <a:t>Uwaga MTS, że nie orzeka o sytuacji gdy zawiązanie spółki byłoby warunkiem koniecznym dla prowadzenia działalności (pkt 91)</a:t>
            </a:r>
          </a:p>
          <a:p>
            <a:r>
              <a:rPr lang="pl-PL" dirty="0"/>
              <a:t>Wyrok MTS z 30.11.2010 </a:t>
            </a:r>
            <a:r>
              <a:rPr lang="pl-PL" i="1" dirty="0" err="1"/>
              <a:t>Diallo</a:t>
            </a:r>
            <a:r>
              <a:rPr lang="pl-PL" i="1" dirty="0"/>
              <a:t> II </a:t>
            </a:r>
            <a:r>
              <a:rPr lang="pl-PL" dirty="0"/>
              <a:t>(co do istoty)</a:t>
            </a:r>
          </a:p>
          <a:p>
            <a:r>
              <a:rPr lang="en-GB" dirty="0">
                <a:hlinkClick r:id="rId3"/>
              </a:rPr>
              <a:t>http://www.icj-cij.org/files/case-related/103/103-20101130-JUD-01-00-EN.pdf</a:t>
            </a:r>
            <a:endParaRPr lang="pl-PL" dirty="0"/>
          </a:p>
          <a:p>
            <a:r>
              <a:rPr lang="pl-PL" dirty="0"/>
              <a:t>Kwestia, czy cokolwiek zmienia się, gdy działa jedyny wspólnik, który jest zarazem prezesem zarządu (pkt 155), i zdaniem MTS nie ma to wpływu na rozstrzygnięcie (157)</a:t>
            </a:r>
          </a:p>
          <a:p>
            <a:r>
              <a:rPr lang="pl-PL" dirty="0"/>
              <a:t>Wskazanie, że dywidenda i wypłaty w razie likwidacji nie były przedmiotem sprawy (157)</a:t>
            </a:r>
          </a:p>
          <a:p>
            <a:r>
              <a:rPr lang="pl-PL" dirty="0"/>
              <a:t>Efekt – pozbawianie jednostki ochrony, „bo przecież wciąż może zarządzać z innego kraju spółką nad którą wprawdzie nie ma faktycznej kontroli i która jest zasadniczo niedziałająca, ale nas to nie przekonuje”</a:t>
            </a:r>
            <a:endParaRPr lang="en-GB" dirty="0"/>
          </a:p>
        </p:txBody>
      </p:sp>
    </p:spTree>
    <p:extLst>
      <p:ext uri="{BB962C8B-B14F-4D97-AF65-F5344CB8AC3E}">
        <p14:creationId xmlns:p14="http://schemas.microsoft.com/office/powerpoint/2010/main" val="1609858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4BC89D3-C4F1-4581-ADF5-3FDAE67F9A00}"/>
              </a:ext>
            </a:extLst>
          </p:cNvPr>
          <p:cNvSpPr>
            <a:spLocks noGrp="1"/>
          </p:cNvSpPr>
          <p:nvPr>
            <p:ph idx="1"/>
          </p:nvPr>
        </p:nvSpPr>
        <p:spPr>
          <a:xfrm>
            <a:off x="798021" y="58188"/>
            <a:ext cx="11288683" cy="6708371"/>
          </a:xfrm>
        </p:spPr>
        <p:txBody>
          <a:bodyPr/>
          <a:lstStyle/>
          <a:p>
            <a:r>
              <a:rPr lang="pl-PL" dirty="0"/>
              <a:t>Bezpaństwowość</a:t>
            </a:r>
          </a:p>
          <a:p>
            <a:r>
              <a:rPr lang="pl-PL" dirty="0"/>
              <a:t>Stan jednostki, w którym żadne państwo nie przyznało jej obywatelstwa</a:t>
            </a:r>
          </a:p>
          <a:p>
            <a:r>
              <a:rPr lang="pl-PL" dirty="0"/>
              <a:t>Niekorzystne – jednostka jest poddawana prawu państwa, w którym aktualnie przebywa, ale nie ma praw obywatela/-ki, a państwo ma tendencje do ograniczania praw cudzoziemców i apatrydów (np. art. 37 ust. 2 Konstytucji RP)</a:t>
            </a:r>
          </a:p>
          <a:p>
            <a:r>
              <a:rPr lang="pl-PL" dirty="0"/>
              <a:t>RP nie jest stroną ani konwencji o statusie bezpaństwowców (1954, </a:t>
            </a:r>
            <a:r>
              <a:rPr lang="pl-PL" dirty="0">
                <a:hlinkClick r:id="rId2"/>
              </a:rPr>
              <a:t>http://www.unhcr.org/ibelong/wp-content/uploads/1954-Convention-relating-to-the-Status-of-Stateless-Persons_ENG.pdf</a:t>
            </a:r>
            <a:r>
              <a:rPr lang="pl-PL" dirty="0"/>
              <a:t> ) ani nie jest stroną konwencji o ograniczeniu bezpaństwowości (1961, </a:t>
            </a:r>
            <a:r>
              <a:rPr lang="pl-PL" dirty="0">
                <a:hlinkClick r:id="rId3"/>
              </a:rPr>
              <a:t>http://www.unhcr.org/en-us/protection/statelessness/3bbb286d8/convention-reduction-statelessness.html</a:t>
            </a:r>
            <a:r>
              <a:rPr lang="pl-PL" dirty="0"/>
              <a:t> ), a nadto europejskiej Konwencji o obywatelstwie z 1997 </a:t>
            </a:r>
            <a:r>
              <a:rPr lang="pl-PL" dirty="0">
                <a:hlinkClick r:id="rId4"/>
              </a:rPr>
              <a:t>http://libr.sejm.gov.pl/tek01/txt/re/1997c.html</a:t>
            </a:r>
            <a:r>
              <a:rPr lang="pl-PL" dirty="0"/>
              <a:t> </a:t>
            </a:r>
          </a:p>
          <a:p>
            <a:pPr marL="0" indent="0">
              <a:buNone/>
            </a:pPr>
            <a:r>
              <a:rPr lang="pl-PL" dirty="0"/>
              <a:t> -	na zasadzie takiej, że nie ma takiej potrzeby (por. </a:t>
            </a:r>
            <a:r>
              <a:rPr lang="pl-PL" dirty="0">
                <a:hlinkClick r:id="rId5"/>
              </a:rPr>
              <a:t>https://mojepanstwo.pl/dane/sejm_interpelacje/31303,interpelacja-nr-26893-sprawie-obecnego-stanu-ratyfikacji-zobowiazan-miedzynarodowych/pismo/65608</a:t>
            </a:r>
            <a:r>
              <a:rPr lang="pl-PL" dirty="0"/>
              <a:t> )</a:t>
            </a:r>
          </a:p>
          <a:p>
            <a:r>
              <a:rPr lang="pl-PL" dirty="0"/>
              <a:t>A tymczasem w ICCPR : art. 24 ust. 3 : Każde dziecko ma prawo do nabycia obywatelstwa</a:t>
            </a:r>
          </a:p>
          <a:p>
            <a:r>
              <a:rPr lang="pl-PL" dirty="0"/>
              <a:t>A tymczasem w ICESC: art. 2 ust. 3 : Kraje rozwijające się mogą określić, uwzględniając w należyty sposób prawa człowieka oraz własną gospodarkę narodową, w jakim stopniu zagwarantują prawa gospodarcze, uznane w niniejszym Pakcie, osobom nie mającym ich obywatelstwa </a:t>
            </a:r>
            <a:endParaRPr lang="en-GB" dirty="0"/>
          </a:p>
        </p:txBody>
      </p:sp>
    </p:spTree>
    <p:extLst>
      <p:ext uri="{BB962C8B-B14F-4D97-AF65-F5344CB8AC3E}">
        <p14:creationId xmlns:p14="http://schemas.microsoft.com/office/powerpoint/2010/main" val="60028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4BC89D3-C4F1-4581-ADF5-3FDAE67F9A00}"/>
              </a:ext>
            </a:extLst>
          </p:cNvPr>
          <p:cNvSpPr>
            <a:spLocks noGrp="1"/>
          </p:cNvSpPr>
          <p:nvPr>
            <p:ph idx="1"/>
          </p:nvPr>
        </p:nvSpPr>
        <p:spPr>
          <a:xfrm>
            <a:off x="798021" y="58188"/>
            <a:ext cx="11288683" cy="6708371"/>
          </a:xfrm>
        </p:spPr>
        <p:txBody>
          <a:bodyPr/>
          <a:lstStyle/>
          <a:p>
            <a:r>
              <a:rPr lang="pl-PL" dirty="0"/>
              <a:t>Bezpaństwowość może wynikać z pozbawienia obywatelstwa lub być pierwotna, wynikająca z braku stosującego się ustawodawstwa krajowego przy urodzeniu się dziecka</a:t>
            </a:r>
          </a:p>
          <a:p>
            <a:r>
              <a:rPr lang="pl-PL" dirty="0"/>
              <a:t>Art. 8(1) EKPC – prawo do ochrony życia prywatnego – przyznaje pewną ochronę przed arbitralnym pozbawieniem obywatelstwa (</a:t>
            </a:r>
            <a:r>
              <a:rPr lang="en-GB" dirty="0"/>
              <a:t>76136/12   </a:t>
            </a:r>
            <a:r>
              <a:rPr lang="pl-PL" dirty="0"/>
              <a:t>Ramadan v Malta, pkt 84)</a:t>
            </a:r>
          </a:p>
          <a:p>
            <a:r>
              <a:rPr lang="pl-PL" dirty="0"/>
              <a:t>Prawo Unii zabrania pozbawienia obywatela Unii obywatelstwa krajowego, jeśli jest to nieproporcjonalne (wyrok Trybunału (wielka izba) z dnia 2 marca 2010 r. Janko </a:t>
            </a:r>
            <a:r>
              <a:rPr lang="pl-PL" dirty="0" err="1"/>
              <a:t>Rottman</a:t>
            </a:r>
            <a:r>
              <a:rPr lang="pl-PL" dirty="0"/>
              <a:t> przeciwko </a:t>
            </a:r>
            <a:r>
              <a:rPr lang="pl-PL" dirty="0" err="1"/>
              <a:t>Freistaat</a:t>
            </a:r>
            <a:r>
              <a:rPr lang="pl-PL" dirty="0"/>
              <a:t> Bayern,</a:t>
            </a:r>
            <a:r>
              <a:rPr lang="en-GB" b="1" dirty="0"/>
              <a:t> C-135/08</a:t>
            </a:r>
            <a:r>
              <a:rPr lang="pl-PL" b="1" dirty="0"/>
              <a:t>)</a:t>
            </a:r>
          </a:p>
          <a:p>
            <a:r>
              <a:rPr lang="pl-PL" dirty="0"/>
              <a:t>Niemniej: w prawie międzynarodowym publicznym brak jest generalnego zakazu pozbawienia obywatelstwa, a nadto brak jest generalnego nakazu i warunków przyznania jakiegoś konkretnego obywatelstwa</a:t>
            </a:r>
          </a:p>
          <a:p>
            <a:r>
              <a:rPr lang="pl-PL" dirty="0"/>
              <a:t>Problematyczność z punktu widzenia bezpaństwowca, który np. nie może wjechać na terytorium jakiegoś państwa (które wymaga okresu pobytu do nabycia obywatelstwa), albo jest usuwany z terytorium państwa</a:t>
            </a:r>
          </a:p>
          <a:p>
            <a:r>
              <a:rPr lang="pl-PL" dirty="0"/>
              <a:t>Tymczasem w </a:t>
            </a:r>
            <a:r>
              <a:rPr lang="pl-PL" dirty="0" err="1"/>
              <a:t>Rzeczp’litej</a:t>
            </a:r>
            <a:endParaRPr lang="pl-PL" dirty="0"/>
          </a:p>
          <a:p>
            <a:r>
              <a:rPr lang="en-GB" dirty="0">
                <a:hlinkClick r:id="rId2"/>
              </a:rPr>
              <a:t>http://www.sejm.gov.pl/sejm7.nsf/interpelacja.xsp?typ=INT&amp;nr=23914&amp;view=null</a:t>
            </a:r>
            <a:endParaRPr lang="pl-PL" dirty="0"/>
          </a:p>
          <a:p>
            <a:r>
              <a:rPr lang="en-GB" dirty="0">
                <a:hlinkClick r:id="rId3"/>
              </a:rPr>
              <a:t>http://www.sejm.gov.pl/sejm7.nsf/InterpelacjaTresc.xsp?key=6897E00D&amp;view=null</a:t>
            </a:r>
            <a:endParaRPr lang="pl-PL" dirty="0"/>
          </a:p>
          <a:p>
            <a:endParaRPr lang="en-GB" dirty="0"/>
          </a:p>
        </p:txBody>
      </p:sp>
    </p:spTree>
    <p:extLst>
      <p:ext uri="{BB962C8B-B14F-4D97-AF65-F5344CB8AC3E}">
        <p14:creationId xmlns:p14="http://schemas.microsoft.com/office/powerpoint/2010/main" val="48596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4BC89D3-C4F1-4581-ADF5-3FDAE67F9A00}"/>
              </a:ext>
            </a:extLst>
          </p:cNvPr>
          <p:cNvSpPr>
            <a:spLocks noGrp="1"/>
          </p:cNvSpPr>
          <p:nvPr>
            <p:ph idx="1"/>
          </p:nvPr>
        </p:nvSpPr>
        <p:spPr>
          <a:xfrm>
            <a:off x="798021" y="58188"/>
            <a:ext cx="11288683" cy="6708371"/>
          </a:xfrm>
        </p:spPr>
        <p:txBody>
          <a:bodyPr/>
          <a:lstStyle/>
          <a:p>
            <a:r>
              <a:rPr lang="pl-PL" dirty="0"/>
              <a:t>Jurysdykcja</a:t>
            </a:r>
          </a:p>
          <a:p>
            <a:r>
              <a:rPr lang="pl-PL" dirty="0"/>
              <a:t>…Ale co to jest jurysdykcja? </a:t>
            </a:r>
          </a:p>
          <a:p>
            <a:r>
              <a:rPr lang="en-GB" i="1" dirty="0"/>
              <a:t>Jurisdiction concerns the power of the state under international law to</a:t>
            </a:r>
            <a:br>
              <a:rPr lang="en-GB" i="1" dirty="0"/>
            </a:br>
            <a:r>
              <a:rPr lang="en-GB" i="1" dirty="0"/>
              <a:t>regulate or otherwise impact upon people, property and circumstances</a:t>
            </a:r>
            <a:br>
              <a:rPr lang="en-GB" i="1" dirty="0"/>
            </a:br>
            <a:r>
              <a:rPr lang="en-GB" i="1" dirty="0"/>
              <a:t>and reflects the basic principles of state sovereignty, equality of states and</a:t>
            </a:r>
            <a:br>
              <a:rPr lang="en-GB" i="1" dirty="0"/>
            </a:br>
            <a:r>
              <a:rPr lang="en-GB" i="1" dirty="0"/>
              <a:t>non-interference in domestic affairs</a:t>
            </a:r>
            <a:r>
              <a:rPr lang="pl-PL" i="1" dirty="0"/>
              <a:t> (…) </a:t>
            </a:r>
            <a:r>
              <a:rPr lang="en-GB" i="1" dirty="0"/>
              <a:t>it is an exercise of authority which</a:t>
            </a:r>
            <a:r>
              <a:rPr lang="pl-PL" i="1" dirty="0"/>
              <a:t> </a:t>
            </a:r>
            <a:r>
              <a:rPr lang="en-GB" i="1" dirty="0"/>
              <a:t>may alter or create or terminate legal relationships and obligations. It may</a:t>
            </a:r>
            <a:r>
              <a:rPr lang="pl-PL" i="1" dirty="0"/>
              <a:t> </a:t>
            </a:r>
            <a:r>
              <a:rPr lang="en-GB" i="1" dirty="0"/>
              <a:t>be achieved by means of legislative, executive or judicial action </a:t>
            </a:r>
            <a:r>
              <a:rPr lang="pl-PL" i="1" dirty="0"/>
              <a:t>(M. Shaw, International Law, Cambridge 2008, s. 645)</a:t>
            </a:r>
          </a:p>
          <a:p>
            <a:r>
              <a:rPr lang="pl-PL" i="1" dirty="0"/>
              <a:t>Art. 2 ust. 7 KNZ : </a:t>
            </a:r>
            <a:r>
              <a:rPr lang="pl-PL" dirty="0"/>
              <a:t>Żadne z postanowień niniejszej </a:t>
            </a:r>
            <a:r>
              <a:rPr lang="pl-PL" i="1" dirty="0"/>
              <a:t>Karty</a:t>
            </a:r>
            <a:r>
              <a:rPr lang="pl-PL" dirty="0"/>
              <a:t> nie upoważnia </a:t>
            </a:r>
            <a:r>
              <a:rPr lang="pl-PL" i="1" dirty="0"/>
              <a:t>Narodów Zjednoczonych</a:t>
            </a:r>
            <a:r>
              <a:rPr lang="pl-PL" dirty="0"/>
              <a:t> do wtrącania się w sprawy, które zasadniczo należą do </a:t>
            </a:r>
            <a:r>
              <a:rPr lang="pl-PL" b="1" dirty="0"/>
              <a:t>wewnętrznej kompetencji </a:t>
            </a:r>
            <a:r>
              <a:rPr lang="pl-PL" dirty="0"/>
              <a:t>jakiego bądź państwa, ani do domagania się od członków, żeby sprawy tego rodzaju oddawali do załatwienia w trybie przewidzianym w niniejszej </a:t>
            </a:r>
            <a:r>
              <a:rPr lang="pl-PL" i="1" dirty="0"/>
              <a:t>Karcie</a:t>
            </a:r>
            <a:r>
              <a:rPr lang="pl-PL" dirty="0"/>
              <a:t>; jednak ta zasada nie może stanąć na przeszkodzie zastosowania środków represyjnych, przewidzianych w Rozdziale VII.</a:t>
            </a:r>
          </a:p>
          <a:p>
            <a:r>
              <a:rPr lang="pl-PL" dirty="0"/>
              <a:t>A w wersji albiońskiej:</a:t>
            </a:r>
          </a:p>
          <a:p>
            <a:r>
              <a:rPr lang="en-GB" dirty="0"/>
              <a:t>[n]</a:t>
            </a:r>
            <a:r>
              <a:rPr lang="en-GB" dirty="0" err="1"/>
              <a:t>othing</a:t>
            </a:r>
            <a:r>
              <a:rPr lang="en-GB" dirty="0"/>
              <a:t> contained in the present Charter shall authorise the United Nations to intervene in matters which are essentially within the </a:t>
            </a:r>
            <a:r>
              <a:rPr lang="en-GB" b="1" dirty="0"/>
              <a:t>domestic jurisdiction </a:t>
            </a:r>
            <a:r>
              <a:rPr lang="en-GB" dirty="0"/>
              <a:t>of any state or shall require the members to submit such matters</a:t>
            </a:r>
            <a:r>
              <a:rPr lang="pl-PL" dirty="0"/>
              <a:t> </a:t>
            </a:r>
            <a:r>
              <a:rPr lang="en-GB" dirty="0"/>
              <a:t>to settlement under the present Charter</a:t>
            </a:r>
            <a:r>
              <a:rPr lang="pl-PL" dirty="0"/>
              <a:t> (…)</a:t>
            </a:r>
            <a:br>
              <a:rPr lang="en-GB" dirty="0"/>
            </a:br>
            <a:br>
              <a:rPr lang="en-GB" dirty="0"/>
            </a:br>
            <a:endParaRPr lang="en-GB" dirty="0"/>
          </a:p>
        </p:txBody>
      </p:sp>
    </p:spTree>
    <p:extLst>
      <p:ext uri="{BB962C8B-B14F-4D97-AF65-F5344CB8AC3E}">
        <p14:creationId xmlns:p14="http://schemas.microsoft.com/office/powerpoint/2010/main" val="3025432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4BC89D3-C4F1-4581-ADF5-3FDAE67F9A00}"/>
              </a:ext>
            </a:extLst>
          </p:cNvPr>
          <p:cNvSpPr>
            <a:spLocks noGrp="1"/>
          </p:cNvSpPr>
          <p:nvPr>
            <p:ph idx="1"/>
          </p:nvPr>
        </p:nvSpPr>
        <p:spPr>
          <a:xfrm>
            <a:off x="798021" y="58188"/>
            <a:ext cx="11288683" cy="6708371"/>
          </a:xfrm>
        </p:spPr>
        <p:txBody>
          <a:bodyPr/>
          <a:lstStyle/>
          <a:p>
            <a:r>
              <a:rPr lang="pl-PL" dirty="0"/>
              <a:t>Zasadniczo jest tak, że państwa są skłonne domagać się jurysdykcji w sprawach cywilnych w znacznie większej ilości spraw niż te w których domagałyby się jurysdykcji w sprawach karnych (Shaw, s. 651)</a:t>
            </a:r>
          </a:p>
          <a:p>
            <a:r>
              <a:rPr lang="pl-PL" dirty="0"/>
              <a:t>Jurysdykcja cywilna może powstać m. in. z tytułu wdania się w spór, z tytułu miejsca zamieszkania lub pobytu, z racji miejsca popełnienia czynu zabronionego, z racji zawarcia umowy i poddania jej prawu krajowemu, z racji siedziby</a:t>
            </a:r>
          </a:p>
          <a:p>
            <a:r>
              <a:rPr lang="pl-PL" dirty="0"/>
              <a:t>Jurysdykcja cywilna może być też utworzona normą prawa międzynarodowego</a:t>
            </a:r>
          </a:p>
          <a:p>
            <a:r>
              <a:rPr lang="pl-PL" dirty="0"/>
              <a:t>Konwencja dotycząca cywilnych aspektów uprowadzenia dziecka za granicę, sporządzona w Hadze dnia 25 października 1980 r. (np. wprost który organ jest właściwy)</a:t>
            </a:r>
          </a:p>
          <a:p>
            <a:pPr lvl="1"/>
            <a:r>
              <a:rPr lang="pl-PL" dirty="0"/>
              <a:t>pośrednio Konwencja Narodów Zjednoczonych o umowach </a:t>
            </a:r>
            <a:r>
              <a:rPr lang="pl-PL" i="1" dirty="0"/>
              <a:t>międzynarodowej sprzedaży towarów</a:t>
            </a:r>
            <a:r>
              <a:rPr lang="pl-PL" dirty="0"/>
              <a:t>, sporządzona w Wiedniu dnia 11 kwietnia 1980 r. (np. jakie prawo właściwe jest dla umowy, zgodnie z ww. konwencją, art. 7(1)i(2)</a:t>
            </a:r>
          </a:p>
          <a:p>
            <a:pPr lvl="1"/>
            <a:endParaRPr lang="en-GB" dirty="0"/>
          </a:p>
        </p:txBody>
      </p:sp>
    </p:spTree>
    <p:extLst>
      <p:ext uri="{BB962C8B-B14F-4D97-AF65-F5344CB8AC3E}">
        <p14:creationId xmlns:p14="http://schemas.microsoft.com/office/powerpoint/2010/main" val="3875398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4BC89D3-C4F1-4581-ADF5-3FDAE67F9A00}"/>
              </a:ext>
            </a:extLst>
          </p:cNvPr>
          <p:cNvSpPr>
            <a:spLocks noGrp="1"/>
          </p:cNvSpPr>
          <p:nvPr>
            <p:ph idx="1"/>
          </p:nvPr>
        </p:nvSpPr>
        <p:spPr>
          <a:xfrm>
            <a:off x="798021" y="58188"/>
            <a:ext cx="11288683" cy="6708371"/>
          </a:xfrm>
        </p:spPr>
        <p:txBody>
          <a:bodyPr/>
          <a:lstStyle/>
          <a:p>
            <a:r>
              <a:rPr lang="pl-PL" dirty="0"/>
              <a:t>Jurysdykcja karna</a:t>
            </a:r>
          </a:p>
          <a:p>
            <a:r>
              <a:rPr lang="en-GB" dirty="0"/>
              <a:t>International law permits states to exercise jurisdiction (whether by way of</a:t>
            </a:r>
            <a:br>
              <a:rPr lang="en-GB" dirty="0"/>
            </a:br>
            <a:r>
              <a:rPr lang="en-GB" dirty="0"/>
              <a:t>legislation, judicial activity or enforcement) upon a number of grounds.</a:t>
            </a:r>
            <a:br>
              <a:rPr lang="en-GB" dirty="0"/>
            </a:br>
            <a:r>
              <a:rPr lang="en-GB" dirty="0"/>
              <a:t>There is no obligation to exercise jurisdiction on all, or any particular</a:t>
            </a:r>
            <a:br>
              <a:rPr lang="en-GB" dirty="0"/>
            </a:br>
            <a:r>
              <a:rPr lang="en-GB" dirty="0"/>
              <a:t>one, of these grounds. This would be a matter for the domestic system to</a:t>
            </a:r>
            <a:br>
              <a:rPr lang="en-GB" dirty="0"/>
            </a:br>
            <a:r>
              <a:rPr lang="en-GB" dirty="0"/>
              <a:t>decide</a:t>
            </a:r>
            <a:r>
              <a:rPr lang="pl-PL" dirty="0"/>
              <a:t> (Shaw, s. 652; ale autor ów zapomina tytułem tego, że „nie ma obowiązku jurysdykcji karnej”, np. o czynie zabronionym piractwa z </a:t>
            </a:r>
            <a:r>
              <a:rPr lang="pl-PL" dirty="0" err="1"/>
              <a:t>KoPM</a:t>
            </a:r>
            <a:r>
              <a:rPr lang="pl-PL" dirty="0"/>
              <a:t> i innych typach czynów określanych bezpośrednio przez </a:t>
            </a:r>
            <a:r>
              <a:rPr lang="pl-PL" dirty="0" err="1"/>
              <a:t>p.m.p</a:t>
            </a:r>
            <a:r>
              <a:rPr lang="pl-PL" dirty="0"/>
              <a:t>.)</a:t>
            </a:r>
          </a:p>
          <a:p>
            <a:r>
              <a:rPr lang="pl-PL" dirty="0"/>
              <a:t>Łączniki jurysdykcji karnej:</a:t>
            </a:r>
          </a:p>
          <a:p>
            <a:r>
              <a:rPr lang="pl-PL" dirty="0"/>
              <a:t>Terytorialny</a:t>
            </a:r>
          </a:p>
          <a:p>
            <a:r>
              <a:rPr lang="pl-PL" dirty="0"/>
              <a:t>Obywatelstwa</a:t>
            </a:r>
          </a:p>
          <a:p>
            <a:r>
              <a:rPr lang="pl-PL" dirty="0"/>
              <a:t>Wystąpienia skutku „zagranicznego” czynu na krajowym terytorium</a:t>
            </a:r>
            <a:r>
              <a:rPr lang="en-GB" dirty="0"/>
              <a:t> </a:t>
            </a:r>
            <a:r>
              <a:rPr lang="pl-PL" dirty="0"/>
              <a:t>(„</a:t>
            </a:r>
            <a:r>
              <a:rPr lang="pl-PL" dirty="0" err="1"/>
              <a:t>passive</a:t>
            </a:r>
            <a:r>
              <a:rPr lang="pl-PL" dirty="0"/>
              <a:t> </a:t>
            </a:r>
            <a:r>
              <a:rPr lang="pl-PL" dirty="0" err="1"/>
              <a:t>personality</a:t>
            </a:r>
            <a:r>
              <a:rPr lang="pl-PL" dirty="0"/>
              <a:t> </a:t>
            </a:r>
            <a:r>
              <a:rPr lang="pl-PL" dirty="0" err="1"/>
              <a:t>principle</a:t>
            </a:r>
            <a:r>
              <a:rPr lang="pl-PL" dirty="0"/>
              <a:t>”)</a:t>
            </a:r>
          </a:p>
          <a:p>
            <a:r>
              <a:rPr lang="pl-PL" dirty="0"/>
              <a:t>Ochronny (popełnienie za granicą czynu sprzecznego z interesem państwowym)</a:t>
            </a:r>
          </a:p>
          <a:p>
            <a:r>
              <a:rPr lang="pl-PL" dirty="0"/>
              <a:t>Uniwersalny („represji wszechświatowej”)</a:t>
            </a:r>
            <a:br>
              <a:rPr lang="en-GB" dirty="0"/>
            </a:br>
            <a:endParaRPr lang="en-GB" dirty="0"/>
          </a:p>
        </p:txBody>
      </p:sp>
    </p:spTree>
    <p:extLst>
      <p:ext uri="{BB962C8B-B14F-4D97-AF65-F5344CB8AC3E}">
        <p14:creationId xmlns:p14="http://schemas.microsoft.com/office/powerpoint/2010/main" val="2841904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4BC89D3-C4F1-4581-ADF5-3FDAE67F9A00}"/>
              </a:ext>
            </a:extLst>
          </p:cNvPr>
          <p:cNvSpPr>
            <a:spLocks noGrp="1"/>
          </p:cNvSpPr>
          <p:nvPr>
            <p:ph idx="1"/>
          </p:nvPr>
        </p:nvSpPr>
        <p:spPr>
          <a:xfrm>
            <a:off x="798021" y="58188"/>
            <a:ext cx="11288683" cy="6708371"/>
          </a:xfrm>
        </p:spPr>
        <p:txBody>
          <a:bodyPr/>
          <a:lstStyle/>
          <a:p>
            <a:r>
              <a:rPr lang="pl-PL" dirty="0"/>
              <a:t>Prawdą jest, że konkretne łączniki jurysdykcji karnej wynikają z prawa krajowego, natomiast mogą być też normy prawa międzynarodowego, które wymagają uregulowania jakiegoś typu czynu w prawie krajowym karnym</a:t>
            </a:r>
          </a:p>
          <a:p>
            <a:r>
              <a:rPr lang="pl-PL" dirty="0"/>
              <a:t>101 </a:t>
            </a:r>
            <a:r>
              <a:rPr lang="pl-PL" dirty="0" err="1"/>
              <a:t>KoPM</a:t>
            </a:r>
            <a:endParaRPr lang="pl-PL" dirty="0"/>
          </a:p>
          <a:p>
            <a:r>
              <a:rPr lang="pl-PL" dirty="0"/>
              <a:t>Artykuł  101 </a:t>
            </a:r>
            <a:r>
              <a:rPr lang="pl-PL" b="1" dirty="0"/>
              <a:t>Definicja piractwa</a:t>
            </a:r>
            <a:endParaRPr lang="pl-PL" dirty="0"/>
          </a:p>
          <a:p>
            <a:r>
              <a:rPr lang="pl-PL" dirty="0"/>
              <a:t>Każdy z następujących czynów stanowi piractwo:</a:t>
            </a:r>
          </a:p>
          <a:p>
            <a:r>
              <a:rPr lang="pl-PL" dirty="0"/>
              <a:t>(a) wszelki bezprawny akt gwałtu, zatrzymania lub grabieży popełniony dla celów osobistych przez załogę lub pasażerów prywatnego statku lub samolotu i wymierzony:</a:t>
            </a:r>
          </a:p>
          <a:p>
            <a:r>
              <a:rPr lang="pl-PL" dirty="0"/>
              <a:t>(i) na morzu pełnym przeciwko innemu statkowi morskiemu lub powietrznemu albo przeciwko osobom lub mieniu na pokładzie takiego statku morskiego lub powietrznego;</a:t>
            </a:r>
          </a:p>
          <a:p>
            <a:r>
              <a:rPr lang="pl-PL" dirty="0"/>
              <a:t>(ii) przeciwko statkowi morskiemu lub powietrznemu, osobom lub mieniu w miejscu niepodlegającym jurysdykcji żadnego państwa;</a:t>
            </a:r>
          </a:p>
          <a:p>
            <a:r>
              <a:rPr lang="pl-PL" dirty="0"/>
              <a:t>(b) wszelki akt dobrowolnego udziału w korzystaniu ze statku morskiego lub powietrznego, jeżeli jego sprawca wiedział o okolicznościach nadających takiemu statkowi charakter pirackiego statku morskiego lub powietrznego;</a:t>
            </a:r>
          </a:p>
          <a:p>
            <a:r>
              <a:rPr lang="pl-PL" dirty="0"/>
              <a:t>(c) wszelki akt podżegania do popełnienia czynów określonych w punktach (a) i (b) lub wszelki akt celowego ułatwiania popełnienia takich czynów.</a:t>
            </a:r>
          </a:p>
          <a:p>
            <a:endParaRPr lang="en-GB" dirty="0"/>
          </a:p>
        </p:txBody>
      </p:sp>
    </p:spTree>
    <p:extLst>
      <p:ext uri="{BB962C8B-B14F-4D97-AF65-F5344CB8AC3E}">
        <p14:creationId xmlns:p14="http://schemas.microsoft.com/office/powerpoint/2010/main" val="3955188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4BC89D3-C4F1-4581-ADF5-3FDAE67F9A00}"/>
              </a:ext>
            </a:extLst>
          </p:cNvPr>
          <p:cNvSpPr>
            <a:spLocks noGrp="1"/>
          </p:cNvSpPr>
          <p:nvPr>
            <p:ph idx="1"/>
          </p:nvPr>
        </p:nvSpPr>
        <p:spPr>
          <a:xfrm>
            <a:off x="798021" y="58188"/>
            <a:ext cx="11288683" cy="6708371"/>
          </a:xfrm>
        </p:spPr>
        <p:txBody>
          <a:bodyPr/>
          <a:lstStyle/>
          <a:p>
            <a:r>
              <a:rPr lang="pl-PL" dirty="0"/>
              <a:t>Brak jurysdykcji: immunitet Państwa</a:t>
            </a:r>
          </a:p>
          <a:p>
            <a:r>
              <a:rPr lang="pl-PL" dirty="0"/>
              <a:t>Par in parem non </a:t>
            </a:r>
            <a:r>
              <a:rPr lang="pl-PL" dirty="0" err="1"/>
              <a:t>habet</a:t>
            </a:r>
            <a:r>
              <a:rPr lang="pl-PL" dirty="0"/>
              <a:t> imperium 			</a:t>
            </a:r>
            <a:r>
              <a:rPr lang="pl-PL" dirty="0" err="1"/>
              <a:t>quidquid</a:t>
            </a:r>
            <a:r>
              <a:rPr lang="pl-PL" dirty="0"/>
              <a:t> </a:t>
            </a:r>
            <a:r>
              <a:rPr lang="pl-PL" dirty="0" err="1"/>
              <a:t>Latine</a:t>
            </a:r>
            <a:r>
              <a:rPr lang="pl-PL" dirty="0"/>
              <a:t> dictum sit </a:t>
            </a:r>
            <a:r>
              <a:rPr lang="pl-PL" dirty="0" err="1"/>
              <a:t>altum</a:t>
            </a:r>
            <a:r>
              <a:rPr lang="pl-PL" dirty="0"/>
              <a:t> </a:t>
            </a:r>
            <a:r>
              <a:rPr lang="pl-PL" dirty="0" err="1"/>
              <a:t>videtur</a:t>
            </a:r>
            <a:endParaRPr lang="pl-PL" dirty="0"/>
          </a:p>
          <a:p>
            <a:r>
              <a:rPr lang="en-GB" dirty="0">
                <a:hlinkClick r:id="rId2"/>
              </a:rPr>
              <a:t>http://www.icj-cij.org/files/case-related/143/143-20120203-JUD-01-00-EN.pdf</a:t>
            </a:r>
            <a:endParaRPr lang="pl-PL" dirty="0"/>
          </a:p>
          <a:p>
            <a:r>
              <a:rPr lang="pl-PL" dirty="0"/>
              <a:t>MTS 2012, RFN </a:t>
            </a:r>
            <a:r>
              <a:rPr lang="pl-PL" dirty="0" err="1"/>
              <a:t>pko</a:t>
            </a:r>
            <a:r>
              <a:rPr lang="pl-PL" dirty="0"/>
              <a:t> Włochom, sprawa reparacji wojennych</a:t>
            </a:r>
          </a:p>
          <a:p>
            <a:r>
              <a:rPr lang="pl-PL" dirty="0"/>
              <a:t>Immunitet jest kwestią proceduralną i tyczy się aktów władzy państwowej (acta iure </a:t>
            </a:r>
            <a:r>
              <a:rPr lang="pl-PL" dirty="0" err="1"/>
              <a:t>imperii</a:t>
            </a:r>
            <a:r>
              <a:rPr lang="pl-PL" dirty="0"/>
              <a:t>, pkt 61)</a:t>
            </a:r>
          </a:p>
          <a:p>
            <a:r>
              <a:rPr lang="pl-PL" dirty="0"/>
              <a:t>Pkt 77: nie istnieje, zdaniem MTS, wyłączenie immunitetu państwowego z tytułu czynu niedozwolonego popełnionego przez siły zbrojne danego państwa na terytorium innego państwa w rodzaju wywołania śmierci, szkody na osobie lub na mieniu („</a:t>
            </a:r>
            <a:r>
              <a:rPr lang="pl-PL" dirty="0" err="1"/>
              <a:t>territorial</a:t>
            </a:r>
            <a:r>
              <a:rPr lang="pl-PL" dirty="0"/>
              <a:t> tort </a:t>
            </a:r>
            <a:r>
              <a:rPr lang="pl-PL" dirty="0" err="1"/>
              <a:t>principle</a:t>
            </a:r>
            <a:r>
              <a:rPr lang="pl-PL" dirty="0"/>
              <a:t>”), tak aby sądy krajowe państwa z tym terytorium miały jurysdykcję</a:t>
            </a:r>
          </a:p>
          <a:p>
            <a:r>
              <a:rPr lang="pl-PL" dirty="0"/>
              <a:t>Pkt 91 : „powaga zarzutów” nie modyfikuje istnienia możliwości powołania się na immunitet</a:t>
            </a:r>
          </a:p>
          <a:p>
            <a:r>
              <a:rPr lang="pl-PL" dirty="0"/>
              <a:t>„</a:t>
            </a:r>
            <a:r>
              <a:rPr lang="en-GB" dirty="0"/>
              <a:t>The Court concludes that, under customary international law as it  presently stands, a State is not deprived of immunity by reason of the fact  that  it  is  accused  of  serious  violations  of  international  human  rights  law   or  the  international  law  of  armed  conflict.  In  reaching  that  conclusion,   the  Court  must  emphasize  that  it  is  addressing  only  the  immunity  of  the   State itself from the jurisdiction of the courts of other States  ; the question  of  whether,  and  if  so  to  what  extent,  immunity  might  apply  in  criminal   proceedings  against  an  official  of  the  State  is  not  in  issue  in  the  present   case</a:t>
            </a:r>
            <a:endParaRPr lang="pl-PL" dirty="0"/>
          </a:p>
          <a:p>
            <a:endParaRPr lang="en-GB" dirty="0"/>
          </a:p>
        </p:txBody>
      </p:sp>
    </p:spTree>
    <p:extLst>
      <p:ext uri="{BB962C8B-B14F-4D97-AF65-F5344CB8AC3E}">
        <p14:creationId xmlns:p14="http://schemas.microsoft.com/office/powerpoint/2010/main" val="68839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4BC89D3-C4F1-4581-ADF5-3FDAE67F9A00}"/>
              </a:ext>
            </a:extLst>
          </p:cNvPr>
          <p:cNvSpPr>
            <a:spLocks noGrp="1"/>
          </p:cNvSpPr>
          <p:nvPr>
            <p:ph idx="1"/>
          </p:nvPr>
        </p:nvSpPr>
        <p:spPr>
          <a:xfrm>
            <a:off x="798021" y="58188"/>
            <a:ext cx="11288683" cy="6708371"/>
          </a:xfrm>
        </p:spPr>
        <p:txBody>
          <a:bodyPr/>
          <a:lstStyle/>
          <a:p>
            <a:r>
              <a:rPr lang="pl-PL" dirty="0"/>
              <a:t>Brak jurysdykcji : immunitet Państwa c.d.</a:t>
            </a:r>
          </a:p>
          <a:p>
            <a:r>
              <a:rPr lang="pl-PL" dirty="0"/>
              <a:t>A co z </a:t>
            </a:r>
            <a:r>
              <a:rPr lang="pl-PL" dirty="0" err="1"/>
              <a:t>ius</a:t>
            </a:r>
            <a:r>
              <a:rPr lang="pl-PL" dirty="0"/>
              <a:t> </a:t>
            </a:r>
            <a:r>
              <a:rPr lang="pl-PL" dirty="0" err="1"/>
              <a:t>cogens</a:t>
            </a:r>
            <a:r>
              <a:rPr lang="pl-PL" dirty="0"/>
              <a:t>?</a:t>
            </a:r>
          </a:p>
          <a:p>
            <a:r>
              <a:rPr lang="pl-PL" dirty="0"/>
              <a:t>Pkt 97: </a:t>
            </a:r>
            <a:r>
              <a:rPr lang="en-GB" dirty="0"/>
              <a:t>the Court concludes that even on the assumption that the proceedings in the Italian courts involved violations of jus cogens</a:t>
            </a:r>
            <a:r>
              <a:rPr lang="pl-PL" dirty="0"/>
              <a:t> </a:t>
            </a:r>
            <a:r>
              <a:rPr lang="en-GB" dirty="0"/>
              <a:t>rules, the applicability of the customary international law on State immunity was not affected</a:t>
            </a:r>
            <a:endParaRPr lang="pl-PL" dirty="0"/>
          </a:p>
          <a:p>
            <a:r>
              <a:rPr lang="pl-PL" dirty="0"/>
              <a:t>100 : </a:t>
            </a:r>
            <a:r>
              <a:rPr lang="en-GB" dirty="0"/>
              <a:t>whether a State is entitled to immunity before the courts of  another  State  is  a  question  entirely  separate  from  whether  the  international responsibility of that State is engaged and whether it has an obligation to make reparation. </a:t>
            </a:r>
            <a:endParaRPr lang="pl-PL" dirty="0"/>
          </a:p>
          <a:p>
            <a:r>
              <a:rPr lang="pl-PL" dirty="0"/>
              <a:t>106: (…) </a:t>
            </a:r>
            <a:r>
              <a:rPr lang="en-GB" dirty="0"/>
              <a:t>according  to   international law, State immunity, where it exists, is a right of the foreign  State. In addition, as explained in paragraph 82 of this Judgment, national  courts have to determine questions of immunity at the outset of the pro - </a:t>
            </a:r>
            <a:r>
              <a:rPr lang="en-GB" dirty="0" err="1"/>
              <a:t>ceedings</a:t>
            </a:r>
            <a:r>
              <a:rPr lang="en-GB" dirty="0"/>
              <a:t>, before consideration of the merits. Immunity cannot, therefore,  be made dependent upon the outcome of a balancing exercise of the specific  circumstances  of  each  case  to  be  conducted  by  the  national  court   before which immunity is claimed.</a:t>
            </a:r>
          </a:p>
          <a:p>
            <a:endParaRPr lang="en-GB" dirty="0"/>
          </a:p>
        </p:txBody>
      </p:sp>
    </p:spTree>
    <p:extLst>
      <p:ext uri="{BB962C8B-B14F-4D97-AF65-F5344CB8AC3E}">
        <p14:creationId xmlns:p14="http://schemas.microsoft.com/office/powerpoint/2010/main" val="88802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4BC89D3-C4F1-4581-ADF5-3FDAE67F9A00}"/>
              </a:ext>
            </a:extLst>
          </p:cNvPr>
          <p:cNvSpPr>
            <a:spLocks noGrp="1"/>
          </p:cNvSpPr>
          <p:nvPr>
            <p:ph idx="1"/>
          </p:nvPr>
        </p:nvSpPr>
        <p:spPr>
          <a:xfrm>
            <a:off x="798021" y="58188"/>
            <a:ext cx="11288683" cy="6708371"/>
          </a:xfrm>
        </p:spPr>
        <p:txBody>
          <a:bodyPr>
            <a:normAutofit lnSpcReduction="10000"/>
          </a:bodyPr>
          <a:lstStyle/>
          <a:p>
            <a:r>
              <a:rPr lang="pl-PL" dirty="0"/>
              <a:t>Immunitet egzekucyjny Państwa</a:t>
            </a:r>
          </a:p>
          <a:p>
            <a:r>
              <a:rPr lang="pl-PL" dirty="0"/>
              <a:t>Kwestia odrębna od immunitetu jurysdykcyjnego</a:t>
            </a:r>
          </a:p>
          <a:p>
            <a:r>
              <a:rPr lang="pl-PL" dirty="0"/>
              <a:t>Pkt 113: </a:t>
            </a:r>
            <a:r>
              <a:rPr lang="en-GB" dirty="0"/>
              <a:t>Before  considering  whether  the  claims  of  the  Applicant  on  this   point  are  well-founded,  the  Court  observes  that  the  immunity  from   enforcement enjoyed by States in regard to their property situated </a:t>
            </a:r>
            <a:r>
              <a:rPr lang="en-GB"/>
              <a:t>on foreign  </a:t>
            </a:r>
            <a:r>
              <a:rPr lang="en-GB" dirty="0"/>
              <a:t>territory  goes  further  than  the  jurisdictional  immunity  enjoyed  by   those same States before foreign courts. Even if a judgment has been law - fully rendered against a foreign State, in circumstances such that the latter  could  not  claim  immunity  from  jurisdiction,  it  does  not  follow   ipso  facto   that  the  State  against  which  judgment  has  been  given  can  be  the   subject of measures of constraint on the territory of the forum State or on  that  of  a  third  State,  with  a  view  to  enforcing  the  judgment  in  question.   Similarly,  any  waiver  by  a  State  of  its  jurisdictional  immunity  before  a  foreign court does not in itself mean that that State has waived its immunity from enforcement as regards property belonging to it situated in foreign territory. The  rules  of  customary  international  law  governing  immunity  from   enforcement  and  those  governing  jurisdictional  immunity  (understood   </a:t>
            </a:r>
            <a:r>
              <a:rPr lang="en-GB" dirty="0" err="1"/>
              <a:t>stricto</a:t>
            </a:r>
            <a:r>
              <a:rPr lang="en-GB" dirty="0"/>
              <a:t>  </a:t>
            </a:r>
            <a:r>
              <a:rPr lang="en-GB" dirty="0" err="1"/>
              <a:t>sensu</a:t>
            </a:r>
            <a:r>
              <a:rPr lang="en-GB" dirty="0"/>
              <a:t>   as  the  right  of  a  State  not  to  be  the  subject  of  judicial  proceedings in the courts of another State) are distinct, and must be applied  separately.</a:t>
            </a:r>
            <a:r>
              <a:rPr lang="pl-PL" dirty="0"/>
              <a:t> </a:t>
            </a:r>
          </a:p>
          <a:p>
            <a:r>
              <a:rPr lang="pl-PL" dirty="0"/>
              <a:t>118: „(…) </a:t>
            </a:r>
            <a:r>
              <a:rPr lang="en-GB" dirty="0"/>
              <a:t>there  is  at  least  one   condition that has to be satisfied before any measure of constraint may be  taken  against  property  belonging  to  a  foreign  State   :  that  the  property  in   question must be in use for an activity not pursuing government non-commercial purposes, or that the State which owns the property has expressly  consented  to  the  taking  of  a  measure  of  constraint,  or  that  that  State  has   allocated  the  property  in  question  for  the  satisfaction  of  a  judicial  claim</a:t>
            </a:r>
            <a:r>
              <a:rPr lang="pl-PL" dirty="0"/>
              <a:t> (…)”</a:t>
            </a:r>
            <a:endParaRPr lang="en-GB" dirty="0"/>
          </a:p>
        </p:txBody>
      </p:sp>
    </p:spTree>
    <p:extLst>
      <p:ext uri="{BB962C8B-B14F-4D97-AF65-F5344CB8AC3E}">
        <p14:creationId xmlns:p14="http://schemas.microsoft.com/office/powerpoint/2010/main" val="1699989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8150630-14D8-4298-A807-E8354676A920}"/>
              </a:ext>
            </a:extLst>
          </p:cNvPr>
          <p:cNvSpPr>
            <a:spLocks noGrp="1"/>
          </p:cNvSpPr>
          <p:nvPr>
            <p:ph idx="1"/>
          </p:nvPr>
        </p:nvSpPr>
        <p:spPr>
          <a:xfrm>
            <a:off x="728132" y="262466"/>
            <a:ext cx="11336867" cy="6443133"/>
          </a:xfrm>
        </p:spPr>
        <p:txBody>
          <a:bodyPr/>
          <a:lstStyle/>
          <a:p>
            <a:r>
              <a:rPr lang="pl-PL" dirty="0"/>
              <a:t>Obywatelstwo, prócz tego, że każde państwo posiada własne normy prawa krajowego względem swojego, jest również kwestią prawa międzynarodowego publicznego.</a:t>
            </a:r>
          </a:p>
          <a:p>
            <a:r>
              <a:rPr lang="pl-PL" dirty="0" err="1"/>
              <a:t>P.m.p</a:t>
            </a:r>
            <a:r>
              <a:rPr lang="pl-PL" dirty="0"/>
              <a:t>. ustala, co należy rozumieć przez „obywatelstwo” i jakie są jego warunki</a:t>
            </a:r>
          </a:p>
          <a:p>
            <a:r>
              <a:rPr lang="pl-PL" dirty="0"/>
              <a:t>Klasyczny wyrok MTS z 6.04.1955 Liechtenstein </a:t>
            </a:r>
            <a:r>
              <a:rPr lang="pl-PL" dirty="0" err="1"/>
              <a:t>pko</a:t>
            </a:r>
            <a:r>
              <a:rPr lang="pl-PL" dirty="0"/>
              <a:t> Gwatemali (sprawa </a:t>
            </a:r>
            <a:r>
              <a:rPr lang="pl-PL" dirty="0" err="1"/>
              <a:t>Nottebohma</a:t>
            </a:r>
            <a:r>
              <a:rPr lang="pl-PL" dirty="0"/>
              <a:t>)</a:t>
            </a:r>
          </a:p>
          <a:p>
            <a:r>
              <a:rPr lang="en-GB" dirty="0">
                <a:hlinkClick r:id="rId2"/>
              </a:rPr>
              <a:t>http://www.icj-cij.org/files/case-related/18/018-19550406-JUD-01-00-EN.pdf</a:t>
            </a:r>
            <a:r>
              <a:rPr lang="pl-PL" dirty="0"/>
              <a:t>, s. 23 : podsumowanie koncepcji obywatelstwa w </a:t>
            </a:r>
            <a:r>
              <a:rPr lang="pl-PL" dirty="0" err="1"/>
              <a:t>p.m.p</a:t>
            </a:r>
            <a:r>
              <a:rPr lang="pl-PL" dirty="0"/>
              <a:t>.</a:t>
            </a:r>
          </a:p>
          <a:p>
            <a:r>
              <a:rPr lang="pl-PL" dirty="0"/>
              <a:t>Również kwestia efektywnego obywatelstwa</a:t>
            </a:r>
            <a:endParaRPr lang="en-GB" dirty="0"/>
          </a:p>
        </p:txBody>
      </p:sp>
    </p:spTree>
    <p:extLst>
      <p:ext uri="{BB962C8B-B14F-4D97-AF65-F5344CB8AC3E}">
        <p14:creationId xmlns:p14="http://schemas.microsoft.com/office/powerpoint/2010/main" val="1135983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4BC89D3-C4F1-4581-ADF5-3FDAE67F9A00}"/>
              </a:ext>
            </a:extLst>
          </p:cNvPr>
          <p:cNvSpPr>
            <a:spLocks noGrp="1"/>
          </p:cNvSpPr>
          <p:nvPr>
            <p:ph idx="1"/>
          </p:nvPr>
        </p:nvSpPr>
        <p:spPr>
          <a:xfrm>
            <a:off x="798021" y="58188"/>
            <a:ext cx="11288683" cy="6708371"/>
          </a:xfrm>
        </p:spPr>
        <p:txBody>
          <a:bodyPr/>
          <a:lstStyle/>
          <a:p>
            <a:r>
              <a:rPr lang="pl-PL" dirty="0"/>
              <a:t>Dziękuję za uwagę</a:t>
            </a:r>
            <a:endParaRPr lang="en-GB" dirty="0"/>
          </a:p>
        </p:txBody>
      </p:sp>
    </p:spTree>
    <p:extLst>
      <p:ext uri="{BB962C8B-B14F-4D97-AF65-F5344CB8AC3E}">
        <p14:creationId xmlns:p14="http://schemas.microsoft.com/office/powerpoint/2010/main" val="2411237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9838F69-B7D0-40E8-BB2D-8126501E6FBD}"/>
              </a:ext>
            </a:extLst>
          </p:cNvPr>
          <p:cNvSpPr>
            <a:spLocks noGrp="1"/>
          </p:cNvSpPr>
          <p:nvPr>
            <p:ph idx="1"/>
          </p:nvPr>
        </p:nvSpPr>
        <p:spPr>
          <a:xfrm>
            <a:off x="948266" y="169333"/>
            <a:ext cx="11091334" cy="6527800"/>
          </a:xfrm>
        </p:spPr>
        <p:txBody>
          <a:bodyPr/>
          <a:lstStyle/>
          <a:p>
            <a:r>
              <a:rPr lang="pl-PL" i="1" dirty="0"/>
              <a:t>„</a:t>
            </a:r>
            <a:r>
              <a:rPr lang="en-GB" i="1" dirty="0"/>
              <a:t>According  to  the  practice  of  States,  to  arbitral  and  judicial  decisions  and  to  the  opinions  of  writers,  nationality  is  a  legal  bond  having  as  its  basis  a  social  fact  of  attachment,  a  genuine  connection  of  existence,  interests  and  sentiments, together  with  the  existence  of  reciprocal  rights  and  duties.  It  may  be  said  to  constitute  the  juridical  expression  of  the  fact  that  the  individual  upon  whom  it  is  </a:t>
            </a:r>
            <a:r>
              <a:rPr lang="en-GB" i="1" dirty="0" err="1"/>
              <a:t>confe</a:t>
            </a:r>
            <a:r>
              <a:rPr lang="pl-PL" i="1" dirty="0" err="1"/>
              <a:t>rr</a:t>
            </a:r>
            <a:r>
              <a:rPr lang="en-GB" i="1" dirty="0" err="1"/>
              <a:t>ed</a:t>
            </a:r>
            <a:r>
              <a:rPr lang="en-GB" i="1" dirty="0"/>
              <a:t>,  either  directly  by  the  law  or  as the  result  of  an act  of  the  authorities,  is  in  fact  more  closely  connected  with  the  population  of  the  State  conferring  nationality  than  with  that  of  any  other  State.  Conferred  by  a  State, it  only  entitles  that  State  to  exercise  protection  vis-à-vis  another  State,  if  it  constitutes  a  translation  into  juridical  terms  of  the  </a:t>
            </a:r>
            <a:r>
              <a:rPr lang="en-GB" i="1" dirty="0" err="1"/>
              <a:t>indi</a:t>
            </a:r>
            <a:r>
              <a:rPr lang="pl-PL" i="1" dirty="0"/>
              <a:t>v</a:t>
            </a:r>
            <a:r>
              <a:rPr lang="en-GB" i="1" dirty="0" err="1"/>
              <a:t>idual's</a:t>
            </a:r>
            <a:r>
              <a:rPr lang="en-GB" i="1" dirty="0"/>
              <a:t>  connection  with  the  State  which  has  made  him  its  national</a:t>
            </a:r>
            <a:r>
              <a:rPr lang="pl-PL" i="1" dirty="0"/>
              <a:t>”</a:t>
            </a:r>
            <a:r>
              <a:rPr lang="en-GB" i="1" dirty="0"/>
              <a:t>.</a:t>
            </a:r>
            <a:endParaRPr lang="pl-PL" i="1" dirty="0"/>
          </a:p>
          <a:p>
            <a:r>
              <a:rPr lang="pl-PL" i="1" dirty="0"/>
              <a:t>„Mając na uwadze praktykę Państw, orzeczenia arbitrażowe oraz rozstrzygnięcia sądowe, a także stanowisko doktryny, obywatelstwo jest węzłem prawnym mającym za swą podstawę społeczny fakt przywiązania, rzeczywisty łącznik istnienia, interesów i odczuć, razem z istnieniem wzajemnych praw i obowiązków. Może ono być określone jako prawny wyraz faktu, że jednostka, której jest ono przyznawane, bądź bezpośrednio na podstawie prawa albo w wyniku aktu władz państwowych, jest w istocie bardziej ściśle połączona z ludnością Państwa przyznającego obywatelstwo niż z ludnością każdego innego Państwa. Przyznane przez Państwo, uprawnia jedynie to Państwo do wykonywania opieki względem innego Państwa, jeśli stanowi odtworzenie łącznika jednostki z Państwem, które ustanowiło ją obywatelem/-</a:t>
            </a:r>
            <a:r>
              <a:rPr lang="pl-PL" i="1" dirty="0" err="1"/>
              <a:t>ką</a:t>
            </a:r>
            <a:r>
              <a:rPr lang="pl-PL" i="1" dirty="0"/>
              <a:t>, w postanowieniach prawnych”.</a:t>
            </a:r>
            <a:endParaRPr lang="en-GB" i="1" dirty="0"/>
          </a:p>
        </p:txBody>
      </p:sp>
    </p:spTree>
    <p:extLst>
      <p:ext uri="{BB962C8B-B14F-4D97-AF65-F5344CB8AC3E}">
        <p14:creationId xmlns:p14="http://schemas.microsoft.com/office/powerpoint/2010/main" val="3431778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FD9F374-2FC6-426E-AD0E-916AED8BE69F}"/>
              </a:ext>
            </a:extLst>
          </p:cNvPr>
          <p:cNvSpPr>
            <a:spLocks noGrp="1"/>
          </p:cNvSpPr>
          <p:nvPr>
            <p:ph idx="1"/>
          </p:nvPr>
        </p:nvSpPr>
        <p:spPr>
          <a:xfrm>
            <a:off x="787399" y="152399"/>
            <a:ext cx="11235267" cy="6587067"/>
          </a:xfrm>
        </p:spPr>
        <p:txBody>
          <a:bodyPr/>
          <a:lstStyle/>
          <a:p>
            <a:r>
              <a:rPr lang="pl-PL" i="1" dirty="0" err="1"/>
              <a:t>Nottebohm</a:t>
            </a:r>
            <a:r>
              <a:rPr lang="pl-PL" i="1" dirty="0"/>
              <a:t>, s. 24: „</a:t>
            </a:r>
            <a:r>
              <a:rPr lang="en-GB" i="1" dirty="0"/>
              <a:t>Since  this  is  the  character  which  nationality  must  present  when  it  is  invoked  to  furnish  the  State  which  has  granted  it  with  a  title  to  the  exercise  of  protection  and  to  the  institution  of  inter-  national  judicial  proceedings,  the  Court  must  ascertain  whether  the  nationality  granted  to  </a:t>
            </a:r>
            <a:r>
              <a:rPr lang="en-GB" i="1" dirty="0" err="1"/>
              <a:t>Nottebohm</a:t>
            </a:r>
            <a:r>
              <a:rPr lang="en-GB" i="1" dirty="0"/>
              <a:t>  by  means  of  naturalization  is  of  this  character  or,  in  other  words,  whether  the  factual  connection  between  </a:t>
            </a:r>
            <a:r>
              <a:rPr lang="en-GB" i="1" dirty="0" err="1"/>
              <a:t>Nottebohm</a:t>
            </a:r>
            <a:r>
              <a:rPr lang="en-GB" i="1" dirty="0"/>
              <a:t>  and  Liechtenstein  in  the  period  preceding,  contemporaneous  with  and  following  his  naturalization  appears  to  be  sufficiently  close,  so  preponderant  in  relation  to  any  connection  which  may  have  existed  between  him  and  any  other  State,  that  it  is  possible  to  regard  the  nationality  conferred  upon him  as  real  and  effective,  as  the  exact  juridical  expression  of  a  social  fact  of  a  connection  which  existed  previously  or  came  into  existence  thereafter</a:t>
            </a:r>
            <a:r>
              <a:rPr lang="pl-PL" i="1" dirty="0"/>
              <a:t>”</a:t>
            </a:r>
            <a:r>
              <a:rPr lang="en-GB" i="1" dirty="0"/>
              <a:t>.</a:t>
            </a:r>
            <a:endParaRPr lang="pl-PL" i="1" dirty="0"/>
          </a:p>
          <a:p>
            <a:r>
              <a:rPr lang="pl-PL" i="1" dirty="0"/>
              <a:t>MTS jest zdania, że z punktu widzenia </a:t>
            </a:r>
            <a:r>
              <a:rPr lang="pl-PL" i="1" dirty="0" err="1"/>
              <a:t>p.m.p</a:t>
            </a:r>
            <a:r>
              <a:rPr lang="pl-PL" i="1" dirty="0"/>
              <a:t>. można oceniać skuteczność obywatelstwa</a:t>
            </a:r>
            <a:r>
              <a:rPr lang="en-GB" i="1" dirty="0"/>
              <a:t> </a:t>
            </a:r>
            <a:r>
              <a:rPr lang="pl-PL" i="1" dirty="0"/>
              <a:t>danej jednostki, tj. ocenić, czy węzeł prawny między jednostką a państwem oraz faktyczne zachowanie się danej jednostki są „rzeczywiste” i „skuteczne”, będąc prawnym wyrazem faktu społecznego względem łącznika uprzednio istniejącego bądź takiego, który powstał następczo; taki łącznik ma być dalej idący niż każdy inny łączący jednostkę z innym Państwem</a:t>
            </a:r>
            <a:endParaRPr lang="en-GB" i="1" dirty="0"/>
          </a:p>
        </p:txBody>
      </p:sp>
    </p:spTree>
    <p:extLst>
      <p:ext uri="{BB962C8B-B14F-4D97-AF65-F5344CB8AC3E}">
        <p14:creationId xmlns:p14="http://schemas.microsoft.com/office/powerpoint/2010/main" val="2116341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26870BA-4B15-46A8-864B-58E569A96F45}"/>
              </a:ext>
            </a:extLst>
          </p:cNvPr>
          <p:cNvSpPr>
            <a:spLocks noGrp="1"/>
          </p:cNvSpPr>
          <p:nvPr>
            <p:ph idx="1"/>
          </p:nvPr>
        </p:nvSpPr>
        <p:spPr>
          <a:xfrm>
            <a:off x="787400" y="127000"/>
            <a:ext cx="11303000" cy="6604000"/>
          </a:xfrm>
        </p:spPr>
        <p:txBody>
          <a:bodyPr/>
          <a:lstStyle/>
          <a:p>
            <a:r>
              <a:rPr lang="pl-PL" dirty="0"/>
              <a:t>Naturalizacja może być poddana kontroli sądowej przez MTS, co do tego, czy jest rzeczywista i skuteczna</a:t>
            </a:r>
          </a:p>
          <a:p>
            <a:r>
              <a:rPr lang="pl-PL" dirty="0"/>
              <a:t>(ibidem) „</a:t>
            </a:r>
            <a:r>
              <a:rPr lang="en-GB" i="1" dirty="0"/>
              <a:t>Naturalization  is not  a  matter  to  be  taken  lightly.  To  seek  and  to  obtain  it is not  something  that  happens frequently in  the  life  of  a  human  being.  It  involves  his  breaking  of  a bond  of  allegiance  and  his  establishment  of  a  new  bond  of  allegiance.  It  may  have  far-  reaching  consequences  and  involve  profound changes  in  the  destiny  of  the  individual  who  obtains  it.  It  concerns  him  personally,  and  to  consider  it  only  from  the  point  of  view  of  its  repercussions  with  regard  to  his  property  would  be  to  misunderstand  its  profound  significance.  In  order  to  appraise  its  international  effect,  it is impossible  to  disregard  the  circumstances  in  which  it  was  conferred,  the  serious  character  which  attaches  to  it,  the  real  and  effective,  and  not  merely  the  verbal  preference  of  the  individual  seeking  it  for  the  country  which  grants  it to  him</a:t>
            </a:r>
            <a:r>
              <a:rPr lang="pl-PL" i="1" dirty="0"/>
              <a:t>”</a:t>
            </a:r>
            <a:r>
              <a:rPr lang="en-GB" dirty="0"/>
              <a:t>. </a:t>
            </a:r>
            <a:endParaRPr lang="pl-PL" dirty="0"/>
          </a:p>
          <a:p>
            <a:r>
              <a:rPr lang="pl-PL" dirty="0"/>
              <a:t>„</a:t>
            </a:r>
            <a:r>
              <a:rPr lang="en-GB" i="1" dirty="0"/>
              <a:t>At the time  of  his  naturalization  does  </a:t>
            </a:r>
            <a:r>
              <a:rPr lang="en-GB" i="1" dirty="0" err="1"/>
              <a:t>Nottebohm</a:t>
            </a:r>
            <a:r>
              <a:rPr lang="en-GB" i="1" dirty="0"/>
              <a:t> appear  to  have  been  more  closely  attached  by  his  tradition,  his  establishment,  his  interests,  his  activities,  his  family  ties,  his  intentions  for  the near  future  to  Liechtenstein  than  to any  other  State  </a:t>
            </a:r>
            <a:r>
              <a:rPr lang="en-GB" dirty="0"/>
              <a:t>?</a:t>
            </a:r>
            <a:r>
              <a:rPr lang="pl-PL" dirty="0"/>
              <a:t>”</a:t>
            </a:r>
          </a:p>
          <a:p>
            <a:r>
              <a:rPr lang="pl-PL" dirty="0"/>
              <a:t>Tradycja/obyczaj, przedsiębiorstwo, interesy, działania, więzy rodzinne, zamierzenia na bliską przyszłość</a:t>
            </a:r>
            <a:r>
              <a:rPr lang="en-GB" dirty="0"/>
              <a:t> </a:t>
            </a:r>
          </a:p>
        </p:txBody>
      </p:sp>
    </p:spTree>
    <p:extLst>
      <p:ext uri="{BB962C8B-B14F-4D97-AF65-F5344CB8AC3E}">
        <p14:creationId xmlns:p14="http://schemas.microsoft.com/office/powerpoint/2010/main" val="2203830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83ACBA3-95CE-47D4-BEA6-B6C293440564}"/>
              </a:ext>
            </a:extLst>
          </p:cNvPr>
          <p:cNvSpPr>
            <a:spLocks noGrp="1"/>
          </p:cNvSpPr>
          <p:nvPr>
            <p:ph idx="1"/>
          </p:nvPr>
        </p:nvSpPr>
        <p:spPr>
          <a:xfrm>
            <a:off x="798022" y="58189"/>
            <a:ext cx="11230494" cy="6691746"/>
          </a:xfrm>
        </p:spPr>
        <p:txBody>
          <a:bodyPr>
            <a:normAutofit fontScale="77500" lnSpcReduction="20000"/>
          </a:bodyPr>
          <a:lstStyle/>
          <a:p>
            <a:r>
              <a:rPr lang="pl-PL" dirty="0" err="1"/>
              <a:t>Nottebohm</a:t>
            </a:r>
            <a:r>
              <a:rPr lang="pl-PL" dirty="0"/>
              <a:t>, s. 25 : zastosowanie kryteriów w praktyce</a:t>
            </a:r>
          </a:p>
          <a:p>
            <a:r>
              <a:rPr lang="pl-PL" dirty="0"/>
              <a:t>Trybunał odnotowuje:</a:t>
            </a:r>
          </a:p>
          <a:p>
            <a:pPr marL="530352" lvl="1" indent="0">
              <a:buNone/>
            </a:pPr>
            <a:r>
              <a:rPr lang="pl-PL" dirty="0"/>
              <a:t>Bycie obywatelem niemieckim od urodzenia</a:t>
            </a:r>
          </a:p>
          <a:p>
            <a:pPr marL="530352" lvl="1" indent="0">
              <a:buNone/>
            </a:pPr>
            <a:r>
              <a:rPr lang="pl-PL" dirty="0"/>
              <a:t>Utrzymywanie więzów z członkami rodziny pozostałymi w Niemczech</a:t>
            </a:r>
          </a:p>
          <a:p>
            <a:pPr marL="530352" lvl="1" indent="0">
              <a:buNone/>
            </a:pPr>
            <a:r>
              <a:rPr lang="pl-PL" dirty="0"/>
              <a:t>Utrzymywanie interesów biznesowych w Niemczech</a:t>
            </a:r>
          </a:p>
          <a:p>
            <a:pPr marL="530352" lvl="1" indent="0">
              <a:buNone/>
            </a:pPr>
            <a:r>
              <a:rPr lang="pl-PL" dirty="0"/>
              <a:t>Mimo ogłoszenia wojny przez Niemcy, brak okoliczności wskazujących na to że wniosek o naturalizację miał na celu odseparowanie się od rządu jego kraju</a:t>
            </a:r>
          </a:p>
          <a:p>
            <a:pPr marL="530352" lvl="1" indent="0">
              <a:buNone/>
            </a:pPr>
            <a:r>
              <a:rPr lang="pl-PL" dirty="0"/>
              <a:t>Pobyt w Gwatemali przez 34 lata</a:t>
            </a:r>
          </a:p>
          <a:p>
            <a:pPr marL="530352" lvl="1" indent="0">
              <a:buNone/>
            </a:pPr>
            <a:r>
              <a:rPr lang="pl-PL" dirty="0"/>
              <a:t>Podejmowanie swoich działań w Gwatemali</a:t>
            </a:r>
          </a:p>
          <a:p>
            <a:pPr marL="530352" lvl="1" indent="0">
              <a:buNone/>
            </a:pPr>
            <a:r>
              <a:rPr lang="pl-PL" dirty="0"/>
              <a:t>Posiadanie głównego centrum swoich interesów życiowych w Gwatemali, w tym biznesowych</a:t>
            </a:r>
          </a:p>
          <a:p>
            <a:pPr marL="530352" lvl="1" indent="0">
              <a:buNone/>
            </a:pPr>
            <a:r>
              <a:rPr lang="pl-PL" dirty="0"/>
              <a:t>Powrót do Gwatemali po naturalizacji</a:t>
            </a:r>
          </a:p>
          <a:p>
            <a:pPr marL="530352" lvl="1" indent="0">
              <a:buNone/>
            </a:pPr>
            <a:r>
              <a:rPr lang="pl-PL" dirty="0"/>
              <a:t>Po wysiedleniu, próba powrotu do Gwatemali</a:t>
            </a:r>
          </a:p>
          <a:p>
            <a:pPr marL="530352" lvl="1" indent="0">
              <a:buNone/>
            </a:pPr>
            <a:r>
              <a:rPr lang="pl-PL" dirty="0"/>
              <a:t>Kilku członków rodziny pozostawało w Gwatemali</a:t>
            </a:r>
          </a:p>
          <a:p>
            <a:pPr marL="530352" lvl="1" indent="0">
              <a:buNone/>
            </a:pPr>
            <a:r>
              <a:rPr lang="pl-PL" dirty="0"/>
              <a:t>Brak stałego domostwa w Liechtensteinie</a:t>
            </a:r>
          </a:p>
          <a:p>
            <a:pPr marL="530352" lvl="1" indent="0">
              <a:buNone/>
            </a:pPr>
            <a:r>
              <a:rPr lang="pl-PL" dirty="0"/>
              <a:t>Brak dłuższego pobytu w Liechtensteinie w momencie wniosku o naturalizację</a:t>
            </a:r>
          </a:p>
          <a:p>
            <a:pPr marL="530352" lvl="1" indent="0">
              <a:buNone/>
            </a:pPr>
            <a:r>
              <a:rPr lang="pl-PL" dirty="0"/>
              <a:t>Przebywanie na czasowej wizycie w Liechtensteinie w momencie wniosku; sam wniosek wskazywał konieczność bezzwłocznego podjęcia decyzji w jego przedmiocie</a:t>
            </a:r>
          </a:p>
          <a:p>
            <a:pPr marL="530352" lvl="1" indent="0">
              <a:buNone/>
            </a:pPr>
            <a:r>
              <a:rPr lang="pl-PL" dirty="0"/>
              <a:t>Brak zamiaru osiedlenia się w Liechtensteinie w dniach, miesiącach i latach po wniosku</a:t>
            </a:r>
          </a:p>
          <a:p>
            <a:pPr marL="530352" lvl="1" indent="0">
              <a:buNone/>
            </a:pPr>
            <a:r>
              <a:rPr lang="pl-PL" dirty="0"/>
              <a:t>Brak wskazania przez Liechtenstein, dlaczego odstąpił od wymogu posiadania miejsca zamieszkania przy wniosku</a:t>
            </a:r>
          </a:p>
          <a:p>
            <a:pPr marL="530352" lvl="1" indent="0">
              <a:buNone/>
            </a:pPr>
            <a:r>
              <a:rPr lang="pl-PL" dirty="0"/>
              <a:t>Brak wskazania interesów gospodarczych lub innych czynności podjętych bądź mających być podjętymi w Liechtensteinie</a:t>
            </a:r>
          </a:p>
          <a:p>
            <a:pPr marL="530352" lvl="1" indent="0">
              <a:buNone/>
            </a:pPr>
            <a:r>
              <a:rPr lang="pl-PL" dirty="0"/>
              <a:t>Brak ujawnienia zamiaru przeniesienia wszystkich lub części działań lub interesów biznesowych do Liechtensteinu</a:t>
            </a:r>
          </a:p>
          <a:p>
            <a:pPr marL="530352" lvl="1" indent="0">
              <a:buNone/>
            </a:pPr>
            <a:r>
              <a:rPr lang="pl-PL" dirty="0"/>
              <a:t>W tych okolicznościach, obietnica uiszczania podatków z racji naturalizacji nie ma większego znaczenia</a:t>
            </a:r>
          </a:p>
          <a:p>
            <a:pPr marL="530352" lvl="1" indent="0">
              <a:buNone/>
            </a:pPr>
            <a:r>
              <a:rPr lang="pl-PL" dirty="0"/>
              <a:t>Ustalenie względem Liechtensteinu jedynie krótkich wycieczek i pobytu jednego członka rodziny</a:t>
            </a:r>
          </a:p>
          <a:p>
            <a:pPr marL="530352" lvl="1" indent="0">
              <a:buNone/>
            </a:pPr>
            <a:r>
              <a:rPr lang="pl-PL" dirty="0"/>
              <a:t>Inni członkowie rodziny zeznają o tym, że obywatel chciałby spędzić starość w Gwatemali</a:t>
            </a:r>
          </a:p>
          <a:p>
            <a:pPr marL="0" indent="0">
              <a:buNone/>
            </a:pPr>
            <a:r>
              <a:rPr lang="pl-PL" dirty="0"/>
              <a:t>Efekt : </a:t>
            </a:r>
            <a:r>
              <a:rPr lang="pl-PL" dirty="0" err="1"/>
              <a:t>Nottebohm</a:t>
            </a:r>
            <a:r>
              <a:rPr lang="pl-PL" dirty="0"/>
              <a:t> jest Gwatemalczykiem a nie obywatelem Liechtensteinu z punktu widzenia </a:t>
            </a:r>
            <a:r>
              <a:rPr lang="pl-PL" dirty="0" err="1"/>
              <a:t>p.m.p</a:t>
            </a:r>
            <a:r>
              <a:rPr lang="pl-PL" dirty="0"/>
              <a:t>.</a:t>
            </a:r>
          </a:p>
        </p:txBody>
      </p:sp>
    </p:spTree>
    <p:extLst>
      <p:ext uri="{BB962C8B-B14F-4D97-AF65-F5344CB8AC3E}">
        <p14:creationId xmlns:p14="http://schemas.microsoft.com/office/powerpoint/2010/main" val="3263552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4DDDDDA-6C3C-400D-A604-EE32401F893A}"/>
              </a:ext>
            </a:extLst>
          </p:cNvPr>
          <p:cNvSpPr>
            <a:spLocks noGrp="1"/>
          </p:cNvSpPr>
          <p:nvPr>
            <p:ph idx="1"/>
          </p:nvPr>
        </p:nvSpPr>
        <p:spPr>
          <a:xfrm>
            <a:off x="748144" y="24937"/>
            <a:ext cx="11443855" cy="6733309"/>
          </a:xfrm>
        </p:spPr>
        <p:txBody>
          <a:bodyPr>
            <a:normAutofit lnSpcReduction="10000"/>
          </a:bodyPr>
          <a:lstStyle/>
          <a:p>
            <a:r>
              <a:rPr lang="pl-PL" dirty="0"/>
              <a:t>A co z przynależnością państwową osób prawnych?</a:t>
            </a:r>
          </a:p>
          <a:p>
            <a:r>
              <a:rPr lang="pl-PL" dirty="0"/>
              <a:t>Klasyczny wyrok z dnia 5.02.1970 Belgia </a:t>
            </a:r>
            <a:r>
              <a:rPr lang="pl-PL" dirty="0" err="1"/>
              <a:t>pko</a:t>
            </a:r>
            <a:r>
              <a:rPr lang="pl-PL" dirty="0"/>
              <a:t> Hiszpanii (</a:t>
            </a:r>
            <a:r>
              <a:rPr lang="pl-PL" i="1" dirty="0"/>
              <a:t>Barcelona </a:t>
            </a:r>
            <a:r>
              <a:rPr lang="pl-PL" i="1" dirty="0" err="1"/>
              <a:t>Traction</a:t>
            </a:r>
            <a:r>
              <a:rPr lang="pl-PL" i="1" dirty="0"/>
              <a:t>, </a:t>
            </a:r>
            <a:r>
              <a:rPr lang="pl-PL" i="1" dirty="0" err="1"/>
              <a:t>Light</a:t>
            </a:r>
            <a:r>
              <a:rPr lang="pl-PL" i="1" dirty="0"/>
              <a:t> and Power Company) </a:t>
            </a:r>
            <a:r>
              <a:rPr lang="pl-PL" i="1" dirty="0">
                <a:hlinkClick r:id="rId2"/>
              </a:rPr>
              <a:t>http://www.icj-cij.org/files/case-related/50/050-19700205-JUD-01-00-EN.pdf</a:t>
            </a:r>
            <a:endParaRPr lang="pl-PL" i="1" dirty="0"/>
          </a:p>
          <a:p>
            <a:r>
              <a:rPr lang="pl-PL" i="1" dirty="0"/>
              <a:t>Powstaje pytanie, czyja przynależność państwowa jest właściwa dla ochrony dyplomatycznej państwa względem osób prawnych – czy miejsca siedziby / prawa, któremu podlega sama osoba prawna, czy ta, która stosuje się do wspólników</a:t>
            </a:r>
          </a:p>
          <a:p>
            <a:r>
              <a:rPr lang="pl-PL" i="1" dirty="0"/>
              <a:t>MTS stosuje, jako generalną zasadę, podejście rozdzielające wspólnika od samej spółki, posiadającej odrębną podmiotowość</a:t>
            </a:r>
          </a:p>
          <a:p>
            <a:r>
              <a:rPr lang="pl-PL" i="1" dirty="0"/>
              <a:t>Jeśli chodzi o szkodę w majątku samej spółki, to państwo właściwe dla samej spółki (tj. państwo, w którym jest zarejestrowana/ma siedzibę) jest właściwe dla ochrony dyplomatycznej (42-45)</a:t>
            </a:r>
          </a:p>
          <a:p>
            <a:r>
              <a:rPr lang="pl-PL" i="1" dirty="0"/>
              <a:t>Jednakże, jeśli akt dotyczy własnych, bezpośrednich praw wspólnika (</a:t>
            </a:r>
            <a:r>
              <a:rPr lang="pl-PL" i="1" dirty="0" err="1"/>
              <a:t>direct</a:t>
            </a:r>
            <a:r>
              <a:rPr lang="pl-PL" i="1" dirty="0"/>
              <a:t> </a:t>
            </a:r>
            <a:r>
              <a:rPr lang="pl-PL" i="1" dirty="0" err="1"/>
              <a:t>rights</a:t>
            </a:r>
            <a:r>
              <a:rPr lang="pl-PL" i="1" dirty="0"/>
              <a:t>), na przykład prawa do dywidendy, to państwo jego obywatelstwa jest właściwe dla ochrony dyplomatycznej (pkt 46-47), natomiast państwo wspólnika nie jest właściwe do ochrony praw spółki</a:t>
            </a:r>
          </a:p>
          <a:p>
            <a:r>
              <a:rPr lang="pl-PL" i="1" dirty="0"/>
              <a:t>„46: </a:t>
            </a:r>
            <a:r>
              <a:rPr lang="en-GB" i="1" dirty="0"/>
              <a:t>Not a mere interest affected, but solely a right infringed involves responsibility, so that an act directed against and infringing only the company’s rights does not involve responsibility towards the shareholders,  even  if  their  interests  are  affected</a:t>
            </a:r>
            <a:r>
              <a:rPr lang="pl-PL" i="1" dirty="0"/>
              <a:t>”</a:t>
            </a:r>
          </a:p>
          <a:p>
            <a:r>
              <a:rPr lang="pl-PL" i="1" dirty="0"/>
              <a:t>Trybunał dodaje, że wspólnik nie może powołać się na normę prawa międzynarodowego celem ochrony co do zasady (poza prawami bezpośrednimi), bowiem prawo międzynarodowe nie zawiera (nie zawierało w 1970) normy „pozytywnej” pozwalającej go/ją chronić, a z „milczenia” nie można wywieść istnienia normy </a:t>
            </a:r>
            <a:r>
              <a:rPr lang="pl-PL" i="1" dirty="0" err="1"/>
              <a:t>p.m.p</a:t>
            </a:r>
            <a:r>
              <a:rPr lang="pl-PL" i="1" dirty="0"/>
              <a:t>. (pkt 52)</a:t>
            </a:r>
          </a:p>
          <a:p>
            <a:endParaRPr lang="en-GB" dirty="0"/>
          </a:p>
        </p:txBody>
      </p:sp>
    </p:spTree>
    <p:extLst>
      <p:ext uri="{BB962C8B-B14F-4D97-AF65-F5344CB8AC3E}">
        <p14:creationId xmlns:p14="http://schemas.microsoft.com/office/powerpoint/2010/main" val="79229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A50E142-ED65-4557-9054-C961CE8AFFDE}"/>
              </a:ext>
            </a:extLst>
          </p:cNvPr>
          <p:cNvSpPr>
            <a:spLocks noGrp="1"/>
          </p:cNvSpPr>
          <p:nvPr>
            <p:ph idx="1"/>
          </p:nvPr>
        </p:nvSpPr>
        <p:spPr>
          <a:xfrm>
            <a:off x="822960" y="257694"/>
            <a:ext cx="11222182" cy="6458990"/>
          </a:xfrm>
        </p:spPr>
        <p:txBody>
          <a:bodyPr>
            <a:normAutofit lnSpcReduction="10000"/>
          </a:bodyPr>
          <a:lstStyle/>
          <a:p>
            <a:r>
              <a:rPr lang="pl-PL" i="1" dirty="0"/>
              <a:t>Barcelona </a:t>
            </a:r>
            <a:r>
              <a:rPr lang="pl-PL" i="1" dirty="0" err="1"/>
              <a:t>Traction</a:t>
            </a:r>
            <a:r>
              <a:rPr lang="pl-PL" i="1" dirty="0"/>
              <a:t>, pkt 66 : „</a:t>
            </a:r>
            <a:r>
              <a:rPr lang="en-GB" i="1" dirty="0"/>
              <a:t>Only  in  the  event  of  the  legal  demise  of  the  company  are  the  shareholders  deprived  of  the  possibility  of  a remedy  available  through the company;  it is only  if  they became deprived  of  al</a:t>
            </a:r>
            <a:r>
              <a:rPr lang="pl-PL" i="1" dirty="0"/>
              <a:t>l</a:t>
            </a:r>
            <a:r>
              <a:rPr lang="en-GB" i="1" dirty="0"/>
              <a:t>  such  possibility  that  an  independent  right  of  action  for  them  and  their  government  could arise. </a:t>
            </a:r>
            <a:endParaRPr lang="pl-PL" i="1" dirty="0"/>
          </a:p>
          <a:p>
            <a:r>
              <a:rPr lang="pl-PL" i="1" dirty="0"/>
              <a:t>MTS jest zdania, że nie można bezpośrednio przekładać testu ze sprawy pana </a:t>
            </a:r>
            <a:r>
              <a:rPr lang="pl-PL" i="1" dirty="0" err="1"/>
              <a:t>Nottebohma</a:t>
            </a:r>
            <a:r>
              <a:rPr lang="pl-PL" i="1" dirty="0"/>
              <a:t> na sytuację osób prawnych (pkt 70)</a:t>
            </a:r>
          </a:p>
          <a:p>
            <a:r>
              <a:rPr lang="pl-PL" i="1" dirty="0"/>
              <a:t>Pkt 71: „</a:t>
            </a:r>
            <a:r>
              <a:rPr lang="en-GB" i="1" dirty="0"/>
              <a:t>In  the  present  case,  it  is  not  disputed  that  the  company  was  </a:t>
            </a:r>
            <a:r>
              <a:rPr lang="en-GB" i="1" dirty="0" err="1"/>
              <a:t>incorpora</a:t>
            </a:r>
            <a:r>
              <a:rPr lang="pl-PL" i="1" dirty="0"/>
              <a:t>t</a:t>
            </a:r>
            <a:r>
              <a:rPr lang="en-GB" i="1" dirty="0" err="1"/>
              <a:t>ed</a:t>
            </a:r>
            <a:r>
              <a:rPr lang="en-GB" i="1" dirty="0"/>
              <a:t>  in  Canada  and  has  its  registered  office  in  that  country.  The  incorporation  of  the  company  under  the  law  of  Canada  was  an  act  of  free  choice.  Not  only  did  the founders  of  the company  seek  its  incorporation  under  Canadian  law  but it has  remained  under  that  law  for a  period  of  over  50  years.  It  has  maintained  in  Canada  its  registered  office,  its  accounts and its share  registers. Board meetings  were  held  there  for  many  years;  it  has  been  listed  in  the  records  of  the  Canadian  tax  authorities.  Thus  a close and  permanent connection  has  been  established,  fortified  by  the  passage  of  over  half  a century.  This connection  is  in  no  way  weakened  by  the fact  that the  company  engaged  from the  very  outset  in  commercial  activities  outside  Canada,  for  that  was  its  declared  object.  Barcelona  Traction's  links with  Canada are  thus  manifold</a:t>
            </a:r>
            <a:r>
              <a:rPr lang="pl-PL" i="1" dirty="0"/>
              <a:t>”</a:t>
            </a:r>
          </a:p>
          <a:p>
            <a:r>
              <a:rPr lang="pl-PL" i="1" dirty="0"/>
              <a:t>Zawiązanie pod rządem prawa danego państwa, posiadanie siedziby</a:t>
            </a:r>
            <a:r>
              <a:rPr lang="en-GB" i="1" dirty="0"/>
              <a:t> </a:t>
            </a:r>
            <a:r>
              <a:rPr lang="pl-PL" i="1" dirty="0"/>
              <a:t>w danym państwie, zawiązanie spółki w sposób nieskrępowany, pozostawanie w danym państwie przez 50 lat, posiadanie tam rachunków i ksiąg udziałowych, zwoływanie posiedzeń zarządu tamże przez wiele lat, posiadanie rezydencji podatkowej w danym państwie – bez względu na to, że celem spółki było prowadzenie działalności operacyjnej poza granicami państwa, z którym była związana</a:t>
            </a:r>
            <a:endParaRPr lang="en-GB" i="1" dirty="0"/>
          </a:p>
        </p:txBody>
      </p:sp>
    </p:spTree>
    <p:extLst>
      <p:ext uri="{BB962C8B-B14F-4D97-AF65-F5344CB8AC3E}">
        <p14:creationId xmlns:p14="http://schemas.microsoft.com/office/powerpoint/2010/main" val="193843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4BC89D3-C4F1-4581-ADF5-3FDAE67F9A00}"/>
              </a:ext>
            </a:extLst>
          </p:cNvPr>
          <p:cNvSpPr>
            <a:spLocks noGrp="1"/>
          </p:cNvSpPr>
          <p:nvPr>
            <p:ph idx="1"/>
          </p:nvPr>
        </p:nvSpPr>
        <p:spPr>
          <a:xfrm>
            <a:off x="798021" y="58188"/>
            <a:ext cx="11288683" cy="6708371"/>
          </a:xfrm>
        </p:spPr>
        <p:txBody>
          <a:bodyPr/>
          <a:lstStyle/>
          <a:p>
            <a:r>
              <a:rPr lang="pl-PL" dirty="0"/>
              <a:t>Zauważył też MTS, że w przypadku osób prawnych mogą istnieć szczegółowe normy prawa międzynarodowego, wynikające z prawa pisanego (pkt 90), a wtedy należy je stosować</a:t>
            </a:r>
          </a:p>
          <a:p>
            <a:r>
              <a:rPr lang="pl-PL" dirty="0"/>
              <a:t>Z drugiej strony, wysokie odsetki udziałów do osoby prawnej (88%) i względy słuszności, zdaniem MTS, nie modyfikują sytuacji (pkt 95, 101), bowiem miałoby to doprowadzić do chaosu i konfuzji</a:t>
            </a:r>
          </a:p>
          <a:p>
            <a:r>
              <a:rPr lang="pl-PL" dirty="0"/>
              <a:t>Zdaniem MTS, mogą istnieć podwójne podstawy wystąpienia z roszczeniem na rzecz jednostki – przez państwo i przez organizację międzynarodową z tytułu bycia przez jednostkę jej funkcjonariuszem (pkt 53 i 98) ale one są specyficzne i nie stosują się normalnie do osób prawnych</a:t>
            </a:r>
          </a:p>
          <a:p>
            <a:r>
              <a:rPr lang="pl-PL" dirty="0"/>
              <a:t>Ergo, zdaniem MTS wspólnicy zasadniczo nie mogli, a konkretnie nie mogli w sprawie Barcelona </a:t>
            </a:r>
            <a:r>
              <a:rPr lang="pl-PL" dirty="0" err="1"/>
              <a:t>Traction</a:t>
            </a:r>
            <a:r>
              <a:rPr lang="pl-PL" dirty="0"/>
              <a:t>, uzyskać ochrony poprzez opiekę dyplomatyczną „swojego” państwa, na potrzeby szkody wyrządzonej spółce</a:t>
            </a:r>
          </a:p>
          <a:p>
            <a:r>
              <a:rPr lang="pl-PL" dirty="0"/>
              <a:t>Czy coś się zmieniło w późniejszym orzecznictwie?</a:t>
            </a:r>
          </a:p>
          <a:p>
            <a:r>
              <a:rPr lang="en-GB" dirty="0" err="1"/>
              <a:t>Elettronica</a:t>
            </a:r>
            <a:r>
              <a:rPr lang="en-GB" dirty="0"/>
              <a:t> </a:t>
            </a:r>
            <a:r>
              <a:rPr lang="en-GB" dirty="0" err="1"/>
              <a:t>Sicula</a:t>
            </a:r>
            <a:r>
              <a:rPr lang="en-GB" dirty="0"/>
              <a:t> S.p.A. (ELSI) (United States of America v. Italy)</a:t>
            </a:r>
            <a:r>
              <a:rPr lang="pl-PL" dirty="0"/>
              <a:t>, wyrok MTS z 1989, </a:t>
            </a:r>
            <a:r>
              <a:rPr lang="pl-PL" dirty="0">
                <a:hlinkClick r:id="rId2"/>
              </a:rPr>
              <a:t>http://www.icj-cij.org/files/case-related/76/076-19890720-JUD-01-00-EN.pdf</a:t>
            </a:r>
            <a:r>
              <a:rPr lang="pl-PL" dirty="0"/>
              <a:t> : </a:t>
            </a:r>
            <a:r>
              <a:rPr lang="en-GB" dirty="0"/>
              <a:t>77.  The  essence  of  the  Applicant's  claim  has  been  throughout  that  Raytheon  and  </a:t>
            </a:r>
            <a:r>
              <a:rPr lang="en-GB" dirty="0" err="1"/>
              <a:t>Machlett</a:t>
            </a:r>
            <a:r>
              <a:rPr lang="en-GB" dirty="0"/>
              <a:t>,  which  controlled  ELSI,  were  by  the requisition  deprived  of  the right,  and  of  the  practical possibility,  of  conducting  an  orderly liquidation  of  ELSI's  assets.  This plan  for  an  orderly liquidation  was  however  very  much  bound  up  with  the  financial state  of  ELSI,  and  the  two  need  to  be considered together. </a:t>
            </a:r>
            <a:endParaRPr lang="pl-PL" dirty="0"/>
          </a:p>
          <a:p>
            <a:r>
              <a:rPr lang="pl-PL" dirty="0"/>
              <a:t>Ale: opieranie się na normach szczególnych, a nie ogólnym prawie międzynarodowym</a:t>
            </a:r>
            <a:endParaRPr lang="en-GB" dirty="0"/>
          </a:p>
        </p:txBody>
      </p:sp>
    </p:spTree>
    <p:extLst>
      <p:ext uri="{BB962C8B-B14F-4D97-AF65-F5344CB8AC3E}">
        <p14:creationId xmlns:p14="http://schemas.microsoft.com/office/powerpoint/2010/main" val="1200411041"/>
      </p:ext>
    </p:extLst>
  </p:cSld>
  <p:clrMapOvr>
    <a:masterClrMapping/>
  </p:clrMapOvr>
</p:sld>
</file>

<file path=ppt/theme/theme1.xml><?xml version="1.0" encoding="utf-8"?>
<a:theme xmlns:a="http://schemas.openxmlformats.org/drawingml/2006/main" name="Przycinani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TM10001105[[fn=Przycinanie]]</Template>
  <TotalTime>834</TotalTime>
  <Words>3113</Words>
  <Application>Microsoft Office PowerPoint</Application>
  <PresentationFormat>Panoramiczny</PresentationFormat>
  <Paragraphs>129</Paragraphs>
  <Slides>20</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20</vt:i4>
      </vt:variant>
    </vt:vector>
  </HeadingPairs>
  <TitlesOfParts>
    <vt:vector size="23" baseType="lpstr">
      <vt:lpstr>Arial</vt:lpstr>
      <vt:lpstr>Franklin Gothic Book</vt:lpstr>
      <vt:lpstr>Przycinanie</vt:lpstr>
      <vt:lpstr>OBYWATELSTWO BEZPAŃSTWOWOŚĆ JURYSDYKCJA w P.M.P.</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OBYWATELSTWO I BEZPAŃSTWOWOŚĆ w P.M.P</dc:title>
  <dc:creator>Łukasz Stępkowski</dc:creator>
  <cp:lastModifiedBy>Łukasz Stępkowski</cp:lastModifiedBy>
  <cp:revision>1</cp:revision>
  <dcterms:created xsi:type="dcterms:W3CDTF">2018-04-23T08:20:23Z</dcterms:created>
  <dcterms:modified xsi:type="dcterms:W3CDTF">2018-04-23T22:14:29Z</dcterms:modified>
</cp:coreProperties>
</file>