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5" r:id="rId5"/>
    <p:sldId id="276" r:id="rId6"/>
    <p:sldId id="269" r:id="rId7"/>
    <p:sldId id="271" r:id="rId8"/>
    <p:sldId id="277" r:id="rId9"/>
    <p:sldId id="272" r:id="rId10"/>
    <p:sldId id="262" r:id="rId11"/>
  </p:sldIdLst>
  <p:sldSz cx="9144000" cy="6858000" type="screen4x3"/>
  <p:notesSz cx="7104063" cy="10234613"/>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380" y="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pl-PL" smtClean="0"/>
              <a:t>Kliknij, aby edytować styl</a:t>
            </a:r>
            <a:endParaRPr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smtClean="0"/>
              <a:t>Kliknij, aby edytować styl wzorca podtytułu</a:t>
            </a:r>
            <a:endParaRPr lang="en-US"/>
          </a:p>
        </p:txBody>
      </p:sp>
      <p:sp>
        <p:nvSpPr>
          <p:cNvPr id="4" name="Symbol zastępczy daty 29"/>
          <p:cNvSpPr>
            <a:spLocks noGrp="1"/>
          </p:cNvSpPr>
          <p:nvPr>
            <p:ph type="dt" sz="half" idx="10"/>
          </p:nvPr>
        </p:nvSpPr>
        <p:spPr/>
        <p:txBody>
          <a:bodyPr/>
          <a:lstStyle>
            <a:lvl1pPr>
              <a:defRPr/>
            </a:lvl1pPr>
          </a:lstStyle>
          <a:p>
            <a:pPr>
              <a:defRPr/>
            </a:pPr>
            <a:fld id="{4448686B-80E1-4278-AB61-3A62AEC19E21}" type="datetimeFigureOut">
              <a:rPr lang="pl-PL"/>
              <a:pPr>
                <a:defRPr/>
              </a:pPr>
              <a:t>2016-04-16</a:t>
            </a:fld>
            <a:endParaRPr lang="pl-PL"/>
          </a:p>
        </p:txBody>
      </p:sp>
      <p:sp>
        <p:nvSpPr>
          <p:cNvPr id="5" name="Symbol zastępczy stopki 18"/>
          <p:cNvSpPr>
            <a:spLocks noGrp="1"/>
          </p:cNvSpPr>
          <p:nvPr>
            <p:ph type="ftr" sz="quarter" idx="11"/>
          </p:nvPr>
        </p:nvSpPr>
        <p:spPr/>
        <p:txBody>
          <a:bodyPr/>
          <a:lstStyle>
            <a:lvl1pPr>
              <a:defRPr/>
            </a:lvl1pPr>
          </a:lstStyle>
          <a:p>
            <a:pPr>
              <a:defRPr/>
            </a:pPr>
            <a:endParaRPr lang="pl-PL"/>
          </a:p>
        </p:txBody>
      </p:sp>
      <p:sp>
        <p:nvSpPr>
          <p:cNvPr id="6" name="Symbol zastępczy numeru slajdu 26"/>
          <p:cNvSpPr>
            <a:spLocks noGrp="1"/>
          </p:cNvSpPr>
          <p:nvPr>
            <p:ph type="sldNum" sz="quarter" idx="12"/>
          </p:nvPr>
        </p:nvSpPr>
        <p:spPr/>
        <p:txBody>
          <a:bodyPr/>
          <a:lstStyle>
            <a:lvl1pPr>
              <a:defRPr/>
            </a:lvl1pPr>
          </a:lstStyle>
          <a:p>
            <a:pPr>
              <a:defRPr/>
            </a:pPr>
            <a:fld id="{40ADB217-9FF3-4467-AA91-F06122DD9CD6}"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DDDDF75F-5ED8-473B-8F36-0D797DFB955E}" type="datetimeFigureOut">
              <a:rPr lang="pl-PL"/>
              <a:pPr>
                <a:defRPr/>
              </a:pPr>
              <a:t>2016-04-16</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53537471-E0AC-41B3-A466-3D96BD66CD13}"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2F7B3113-E9BB-49C7-82CA-579869616DE9}" type="datetimeFigureOut">
              <a:rPr lang="pl-PL"/>
              <a:pPr>
                <a:defRPr/>
              </a:pPr>
              <a:t>2016-04-16</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2B16C3D9-EF25-4F30-BD78-683B563E82C5}"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C976A9F9-EEE8-4FC8-A951-2B1718A0437A}" type="datetimeFigureOut">
              <a:rPr lang="pl-PL"/>
              <a:pPr>
                <a:defRPr/>
              </a:pPr>
              <a:t>2016-04-16</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D0ACF6E3-2055-4723-B565-45F3B5A60EDE}"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pl-PL" smtClean="0"/>
              <a:t>Kliknij, aby edytować styl</a:t>
            </a:r>
            <a:endParaRPr lang="en-US"/>
          </a:p>
        </p:txBody>
      </p:sp>
      <p:sp>
        <p:nvSpPr>
          <p:cNvPr id="3" name="Symbol zastępczy tekstu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E328283-6C5E-4632-8DBD-885609EBFA2E}" type="datetimeFigureOut">
              <a:rPr lang="pl-PL"/>
              <a:pPr>
                <a:defRPr/>
              </a:pPr>
              <a:t>2016-04-16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BA29E107-B0FB-4523-8758-5C348A7729E5}"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lang="pl-PL" smtClean="0"/>
              <a:t>Kliknij, aby edytować styl</a:t>
            </a:r>
            <a:endParaRPr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9"/>
          <p:cNvSpPr>
            <a:spLocks noGrp="1"/>
          </p:cNvSpPr>
          <p:nvPr>
            <p:ph type="dt" sz="half" idx="10"/>
          </p:nvPr>
        </p:nvSpPr>
        <p:spPr/>
        <p:txBody>
          <a:bodyPr/>
          <a:lstStyle>
            <a:lvl1pPr>
              <a:defRPr/>
            </a:lvl1pPr>
          </a:lstStyle>
          <a:p>
            <a:pPr>
              <a:defRPr/>
            </a:pPr>
            <a:fld id="{6D1BF797-8D2E-42F3-8C84-30254E9E47AD}" type="datetimeFigureOut">
              <a:rPr lang="pl-PL"/>
              <a:pPr>
                <a:defRPr/>
              </a:pPr>
              <a:t>2016-04-16</a:t>
            </a:fld>
            <a:endParaRPr lang="pl-PL"/>
          </a:p>
        </p:txBody>
      </p:sp>
      <p:sp>
        <p:nvSpPr>
          <p:cNvPr id="6" name="Symbol zastępczy stopki 21"/>
          <p:cNvSpPr>
            <a:spLocks noGrp="1"/>
          </p:cNvSpPr>
          <p:nvPr>
            <p:ph type="ftr" sz="quarter" idx="11"/>
          </p:nvPr>
        </p:nvSpPr>
        <p:spPr/>
        <p:txBody>
          <a:bodyPr/>
          <a:lstStyle>
            <a:lvl1pPr>
              <a:defRPr/>
            </a:lvl1pPr>
          </a:lstStyle>
          <a:p>
            <a:pPr>
              <a:defRPr/>
            </a:pPr>
            <a:endParaRPr lang="pl-PL"/>
          </a:p>
        </p:txBody>
      </p:sp>
      <p:sp>
        <p:nvSpPr>
          <p:cNvPr id="7" name="Symbol zastępczy numeru slajdu 17"/>
          <p:cNvSpPr>
            <a:spLocks noGrp="1"/>
          </p:cNvSpPr>
          <p:nvPr>
            <p:ph type="sldNum" sz="quarter" idx="12"/>
          </p:nvPr>
        </p:nvSpPr>
        <p:spPr/>
        <p:txBody>
          <a:bodyPr/>
          <a:lstStyle>
            <a:lvl1pPr>
              <a:defRPr/>
            </a:lvl1pPr>
          </a:lstStyle>
          <a:p>
            <a:pPr>
              <a:defRPr/>
            </a:pPr>
            <a:fld id="{763D8327-18CE-4396-B98A-9BA3B48DD29F}"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lvl1pPr>
              <a:defRPr/>
            </a:lvl1pPr>
          </a:lstStyle>
          <a:p>
            <a:r>
              <a:rPr lang="pl-PL" smtClean="0"/>
              <a:t>Kliknij, aby edytować styl</a:t>
            </a:r>
            <a:endParaRPr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9"/>
          <p:cNvSpPr>
            <a:spLocks noGrp="1"/>
          </p:cNvSpPr>
          <p:nvPr>
            <p:ph type="dt" sz="half" idx="10"/>
          </p:nvPr>
        </p:nvSpPr>
        <p:spPr/>
        <p:txBody>
          <a:bodyPr/>
          <a:lstStyle>
            <a:lvl1pPr>
              <a:defRPr/>
            </a:lvl1pPr>
          </a:lstStyle>
          <a:p>
            <a:pPr>
              <a:defRPr/>
            </a:pPr>
            <a:fld id="{BD70CF4C-DB36-4A46-974D-0C16EE88055A}" type="datetimeFigureOut">
              <a:rPr lang="pl-PL"/>
              <a:pPr>
                <a:defRPr/>
              </a:pPr>
              <a:t>2016-04-16</a:t>
            </a:fld>
            <a:endParaRPr lang="pl-PL"/>
          </a:p>
        </p:txBody>
      </p:sp>
      <p:sp>
        <p:nvSpPr>
          <p:cNvPr id="8" name="Symbol zastępczy stopki 21"/>
          <p:cNvSpPr>
            <a:spLocks noGrp="1"/>
          </p:cNvSpPr>
          <p:nvPr>
            <p:ph type="ftr" sz="quarter" idx="11"/>
          </p:nvPr>
        </p:nvSpPr>
        <p:spPr/>
        <p:txBody>
          <a:bodyPr/>
          <a:lstStyle>
            <a:lvl1pPr>
              <a:defRPr/>
            </a:lvl1pPr>
          </a:lstStyle>
          <a:p>
            <a:pPr>
              <a:defRPr/>
            </a:pPr>
            <a:endParaRPr lang="pl-PL"/>
          </a:p>
        </p:txBody>
      </p:sp>
      <p:sp>
        <p:nvSpPr>
          <p:cNvPr id="9" name="Symbol zastępczy numeru slajdu 17"/>
          <p:cNvSpPr>
            <a:spLocks noGrp="1"/>
          </p:cNvSpPr>
          <p:nvPr>
            <p:ph type="sldNum" sz="quarter" idx="12"/>
          </p:nvPr>
        </p:nvSpPr>
        <p:spPr/>
        <p:txBody>
          <a:bodyPr/>
          <a:lstStyle>
            <a:lvl1pPr>
              <a:defRPr/>
            </a:lvl1pPr>
          </a:lstStyle>
          <a:p>
            <a:pPr>
              <a:defRPr/>
            </a:pPr>
            <a:fld id="{56839D59-64F0-4321-B328-ABF513FCEC53}"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pl-PL" smtClean="0"/>
              <a:t>Kliknij, aby edytować styl</a:t>
            </a:r>
            <a:endParaRPr lang="en-US"/>
          </a:p>
        </p:txBody>
      </p:sp>
      <p:sp>
        <p:nvSpPr>
          <p:cNvPr id="3" name="Symbol zastępczy daty 9"/>
          <p:cNvSpPr>
            <a:spLocks noGrp="1"/>
          </p:cNvSpPr>
          <p:nvPr>
            <p:ph type="dt" sz="half" idx="10"/>
          </p:nvPr>
        </p:nvSpPr>
        <p:spPr/>
        <p:txBody>
          <a:bodyPr/>
          <a:lstStyle>
            <a:lvl1pPr>
              <a:defRPr/>
            </a:lvl1pPr>
          </a:lstStyle>
          <a:p>
            <a:pPr>
              <a:defRPr/>
            </a:pPr>
            <a:fld id="{198AA277-776D-4151-9EE5-D815770274E0}" type="datetimeFigureOut">
              <a:rPr lang="pl-PL"/>
              <a:pPr>
                <a:defRPr/>
              </a:pPr>
              <a:t>2016-04-16</a:t>
            </a:fld>
            <a:endParaRPr lang="pl-PL"/>
          </a:p>
        </p:txBody>
      </p:sp>
      <p:sp>
        <p:nvSpPr>
          <p:cNvPr id="4" name="Symbol zastępczy stopki 21"/>
          <p:cNvSpPr>
            <a:spLocks noGrp="1"/>
          </p:cNvSpPr>
          <p:nvPr>
            <p:ph type="ftr" sz="quarter" idx="11"/>
          </p:nvPr>
        </p:nvSpPr>
        <p:spPr/>
        <p:txBody>
          <a:bodyPr/>
          <a:lstStyle>
            <a:lvl1pPr>
              <a:defRPr/>
            </a:lvl1pPr>
          </a:lstStyle>
          <a:p>
            <a:pPr>
              <a:defRPr/>
            </a:pPr>
            <a:endParaRPr lang="pl-PL"/>
          </a:p>
        </p:txBody>
      </p:sp>
      <p:sp>
        <p:nvSpPr>
          <p:cNvPr id="5" name="Symbol zastępczy numeru slajdu 17"/>
          <p:cNvSpPr>
            <a:spLocks noGrp="1"/>
          </p:cNvSpPr>
          <p:nvPr>
            <p:ph type="sldNum" sz="quarter" idx="12"/>
          </p:nvPr>
        </p:nvSpPr>
        <p:spPr/>
        <p:txBody>
          <a:bodyPr/>
          <a:lstStyle>
            <a:lvl1pPr>
              <a:defRPr/>
            </a:lvl1pPr>
          </a:lstStyle>
          <a:p>
            <a:pPr>
              <a:defRPr/>
            </a:pPr>
            <a:fld id="{FE8DF03B-6C4B-4511-ADB7-4FAF7E077EC4}"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9"/>
          <p:cNvSpPr>
            <a:spLocks noGrp="1"/>
          </p:cNvSpPr>
          <p:nvPr>
            <p:ph type="dt" sz="half" idx="10"/>
          </p:nvPr>
        </p:nvSpPr>
        <p:spPr/>
        <p:txBody>
          <a:bodyPr/>
          <a:lstStyle>
            <a:lvl1pPr>
              <a:defRPr/>
            </a:lvl1pPr>
          </a:lstStyle>
          <a:p>
            <a:pPr>
              <a:defRPr/>
            </a:pPr>
            <a:fld id="{7B97501B-62B6-4671-8ECB-9A1178CB074D}" type="datetimeFigureOut">
              <a:rPr lang="pl-PL"/>
              <a:pPr>
                <a:defRPr/>
              </a:pPr>
              <a:t>2016-04-16</a:t>
            </a:fld>
            <a:endParaRPr lang="pl-PL"/>
          </a:p>
        </p:txBody>
      </p:sp>
      <p:sp>
        <p:nvSpPr>
          <p:cNvPr id="3" name="Symbol zastępczy stopki 21"/>
          <p:cNvSpPr>
            <a:spLocks noGrp="1"/>
          </p:cNvSpPr>
          <p:nvPr>
            <p:ph type="ftr" sz="quarter" idx="11"/>
          </p:nvPr>
        </p:nvSpPr>
        <p:spPr/>
        <p:txBody>
          <a:bodyPr/>
          <a:lstStyle>
            <a:lvl1pPr>
              <a:defRPr/>
            </a:lvl1pPr>
          </a:lstStyle>
          <a:p>
            <a:pPr>
              <a:defRPr/>
            </a:pPr>
            <a:endParaRPr lang="pl-PL"/>
          </a:p>
        </p:txBody>
      </p:sp>
      <p:sp>
        <p:nvSpPr>
          <p:cNvPr id="4" name="Symbol zastępczy numeru slajdu 17"/>
          <p:cNvSpPr>
            <a:spLocks noGrp="1"/>
          </p:cNvSpPr>
          <p:nvPr>
            <p:ph type="sldNum" sz="quarter" idx="12"/>
          </p:nvPr>
        </p:nvSpPr>
        <p:spPr/>
        <p:txBody>
          <a:bodyPr/>
          <a:lstStyle>
            <a:lvl1pPr>
              <a:defRPr/>
            </a:lvl1pPr>
          </a:lstStyle>
          <a:p>
            <a:pPr>
              <a:defRPr/>
            </a:pPr>
            <a:fld id="{5E7CD656-578F-45B1-9ADE-1A99A02281C9}"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pl-PL" smtClean="0"/>
              <a:t>Kliknij, aby edytować styl</a:t>
            </a:r>
            <a:endParaRPr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9"/>
          <p:cNvSpPr>
            <a:spLocks noGrp="1"/>
          </p:cNvSpPr>
          <p:nvPr>
            <p:ph type="dt" sz="half" idx="10"/>
          </p:nvPr>
        </p:nvSpPr>
        <p:spPr/>
        <p:txBody>
          <a:bodyPr/>
          <a:lstStyle>
            <a:lvl1pPr>
              <a:defRPr/>
            </a:lvl1pPr>
          </a:lstStyle>
          <a:p>
            <a:pPr>
              <a:defRPr/>
            </a:pPr>
            <a:fld id="{C1D8DA5B-7C4D-4F92-A8C5-F7037CBE7FAC}" type="datetimeFigureOut">
              <a:rPr lang="pl-PL"/>
              <a:pPr>
                <a:defRPr/>
              </a:pPr>
              <a:t>2016-04-16</a:t>
            </a:fld>
            <a:endParaRPr lang="pl-PL"/>
          </a:p>
        </p:txBody>
      </p:sp>
      <p:sp>
        <p:nvSpPr>
          <p:cNvPr id="6" name="Symbol zastępczy stopki 21"/>
          <p:cNvSpPr>
            <a:spLocks noGrp="1"/>
          </p:cNvSpPr>
          <p:nvPr>
            <p:ph type="ftr" sz="quarter" idx="11"/>
          </p:nvPr>
        </p:nvSpPr>
        <p:spPr/>
        <p:txBody>
          <a:bodyPr/>
          <a:lstStyle>
            <a:lvl1pPr>
              <a:defRPr/>
            </a:lvl1pPr>
          </a:lstStyle>
          <a:p>
            <a:pPr>
              <a:defRPr/>
            </a:pPr>
            <a:endParaRPr lang="pl-PL"/>
          </a:p>
        </p:txBody>
      </p:sp>
      <p:sp>
        <p:nvSpPr>
          <p:cNvPr id="7" name="Symbol zastępczy numeru slajdu 17"/>
          <p:cNvSpPr>
            <a:spLocks noGrp="1"/>
          </p:cNvSpPr>
          <p:nvPr>
            <p:ph type="sldNum" sz="quarter" idx="12"/>
          </p:nvPr>
        </p:nvSpPr>
        <p:spPr/>
        <p:txBody>
          <a:bodyPr/>
          <a:lstStyle>
            <a:lvl1pPr>
              <a:defRPr/>
            </a:lvl1pPr>
          </a:lstStyle>
          <a:p>
            <a:pPr>
              <a:defRPr/>
            </a:pPr>
            <a:fld id="{F9500D4A-757F-4956-A9A5-DA0D70C80A3F}"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5" name="Prostokąt ze ściętym i zaokrąglonym rogiem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ójkąt prostokątny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owolny kształt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Dowolny kształt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ytuł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pl-PL" smtClean="0"/>
              <a:t>Kliknij, aby edytować styl</a:t>
            </a:r>
            <a:endParaRPr lang="en-US"/>
          </a:p>
        </p:txBody>
      </p:sp>
      <p:sp>
        <p:nvSpPr>
          <p:cNvPr id="4" name="Symbol zastępczy tekstu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pl-PL" smtClean="0"/>
              <a:t>Kliknij, aby edytować style wzorca tekstu</a:t>
            </a:r>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pl-PL" noProof="0" smtClean="0"/>
              <a:t>Kliknij ikonę, aby dodać obraz</a:t>
            </a:r>
            <a:endParaRPr lang="en-US" noProof="0" dirty="0"/>
          </a:p>
        </p:txBody>
      </p:sp>
      <p:sp>
        <p:nvSpPr>
          <p:cNvPr id="9" name="Symbol zastępczy daty 4"/>
          <p:cNvSpPr>
            <a:spLocks noGrp="1"/>
          </p:cNvSpPr>
          <p:nvPr>
            <p:ph type="dt" sz="half" idx="10"/>
          </p:nvPr>
        </p:nvSpPr>
        <p:spPr/>
        <p:txBody>
          <a:bodyPr/>
          <a:lstStyle>
            <a:lvl1pPr>
              <a:defRPr/>
            </a:lvl1pPr>
          </a:lstStyle>
          <a:p>
            <a:pPr>
              <a:defRPr/>
            </a:pPr>
            <a:fld id="{9B108747-3DB5-4145-9902-FDD45AA091CB}" type="datetimeFigureOut">
              <a:rPr lang="pl-PL"/>
              <a:pPr>
                <a:defRPr/>
              </a:pPr>
              <a:t>2016-04-16</a:t>
            </a:fld>
            <a:endParaRPr lang="pl-PL"/>
          </a:p>
        </p:txBody>
      </p:sp>
      <p:sp>
        <p:nvSpPr>
          <p:cNvPr id="10" name="Symbol zastępczy stopki 5"/>
          <p:cNvSpPr>
            <a:spLocks noGrp="1"/>
          </p:cNvSpPr>
          <p:nvPr>
            <p:ph type="ftr" sz="quarter" idx="11"/>
          </p:nvPr>
        </p:nvSpPr>
        <p:spPr/>
        <p:txBody>
          <a:bodyPr/>
          <a:lstStyle>
            <a:lvl1pPr>
              <a:defRPr/>
            </a:lvl1pPr>
          </a:lstStyle>
          <a:p>
            <a:pPr>
              <a:defRPr/>
            </a:pPr>
            <a:endParaRPr lang="pl-PL"/>
          </a:p>
        </p:txBody>
      </p:sp>
      <p:sp>
        <p:nvSpPr>
          <p:cNvPr id="11" name="Symbol zastępczy numeru slajdu 6"/>
          <p:cNvSpPr>
            <a:spLocks noGrp="1"/>
          </p:cNvSpPr>
          <p:nvPr>
            <p:ph type="sldNum" sz="quarter" idx="12"/>
          </p:nvPr>
        </p:nvSpPr>
        <p:spPr>
          <a:xfrm>
            <a:off x="8077200" y="6356350"/>
            <a:ext cx="609600" cy="365125"/>
          </a:xfrm>
        </p:spPr>
        <p:txBody>
          <a:bodyPr/>
          <a:lstStyle>
            <a:lvl1pPr>
              <a:defRPr/>
            </a:lvl1pPr>
          </a:lstStyle>
          <a:p>
            <a:pPr>
              <a:defRPr/>
            </a:pPr>
            <a:fld id="{E5ED1329-AC81-412F-A932-AE013D5842F3}"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Dowolny kształt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Symbol zastępczy tytułu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pl-PL" smtClean="0"/>
              <a:t>Kliknij, aby edytować styl</a:t>
            </a:r>
            <a:endParaRPr lang="en-US" smtClean="0"/>
          </a:p>
        </p:txBody>
      </p:sp>
      <p:sp>
        <p:nvSpPr>
          <p:cNvPr id="1029" name="Symbol zastępczy tekstu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BD75615-49EF-4832-8558-7C3B421548DE}" type="datetimeFigureOut">
              <a:rPr lang="pl-PL"/>
              <a:pPr>
                <a:defRPr/>
              </a:pPr>
              <a:t>2016-04-16</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3F0C878-A010-4CCD-A672-D6A52BEE913D}" type="slidenum">
              <a:rPr lang="pl-PL"/>
              <a:pPr>
                <a:defRPr/>
              </a:pPr>
              <a:t>‹#›</a:t>
            </a:fld>
            <a:endParaRPr lang="pl-PL"/>
          </a:p>
        </p:txBody>
      </p:sp>
      <p:grpSp>
        <p:nvGrpSpPr>
          <p:cNvPr id="1033" name="Grupa 1"/>
          <p:cNvGrpSpPr>
            <a:grpSpLocks/>
          </p:cNvGrpSpPr>
          <p:nvPr/>
        </p:nvGrpSpPr>
        <p:grpSpPr bwMode="auto">
          <a:xfrm>
            <a:off x="-19050" y="203200"/>
            <a:ext cx="9180513" cy="647700"/>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19" r:id="rId1"/>
    <p:sldLayoutId id="2147483711" r:id="rId2"/>
    <p:sldLayoutId id="2147483720" r:id="rId3"/>
    <p:sldLayoutId id="2147483712" r:id="rId4"/>
    <p:sldLayoutId id="2147483713" r:id="rId5"/>
    <p:sldLayoutId id="2147483714" r:id="rId6"/>
    <p:sldLayoutId id="2147483715" r:id="rId7"/>
    <p:sldLayoutId id="2147483716" r:id="rId8"/>
    <p:sldLayoutId id="2147483721" r:id="rId9"/>
    <p:sldLayoutId id="2147483717" r:id="rId10"/>
    <p:sldLayoutId id="214748371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23528" y="620689"/>
            <a:ext cx="8424936" cy="3024336"/>
          </a:xfrm>
        </p:spPr>
        <p:txBody>
          <a:bodyPr>
            <a:noAutofit/>
          </a:bodyPr>
          <a:lstStyle/>
          <a:p>
            <a:pPr algn="ctr" fontAlgn="auto">
              <a:spcAft>
                <a:spcPts val="0"/>
              </a:spcAft>
              <a:defRPr/>
            </a:pPr>
            <a:r>
              <a:rPr lang="pl-PL" sz="4800" b="0" dirty="0" smtClean="0"/>
              <a:t>Ochrona prawna życia poczętego </a:t>
            </a:r>
            <a:br>
              <a:rPr lang="pl-PL" sz="4800" b="0" dirty="0" smtClean="0"/>
            </a:br>
            <a:r>
              <a:rPr lang="pl-PL" sz="4800" b="0" dirty="0" smtClean="0"/>
              <a:t>w Konstytucjach RP</a:t>
            </a:r>
            <a:endParaRPr lang="pl-PL" sz="4800" dirty="0">
              <a:solidFill>
                <a:schemeClr val="tx1">
                  <a:lumMod val="95000"/>
                </a:schemeClr>
              </a:solidFill>
            </a:endParaRPr>
          </a:p>
        </p:txBody>
      </p:sp>
      <p:sp>
        <p:nvSpPr>
          <p:cNvPr id="3" name="Podtytuł 2"/>
          <p:cNvSpPr>
            <a:spLocks noGrp="1"/>
          </p:cNvSpPr>
          <p:nvPr>
            <p:ph type="subTitle" idx="1"/>
          </p:nvPr>
        </p:nvSpPr>
        <p:spPr>
          <a:xfrm>
            <a:off x="971600" y="5589240"/>
            <a:ext cx="7853362" cy="960908"/>
          </a:xfrm>
        </p:spPr>
        <p:txBody>
          <a:bodyPr>
            <a:normAutofit fontScale="25000" lnSpcReduction="20000"/>
          </a:bodyPr>
          <a:lstStyle/>
          <a:p>
            <a:pPr marR="0">
              <a:lnSpc>
                <a:spcPct val="90000"/>
              </a:lnSpc>
            </a:pPr>
            <a:endParaRPr lang="pl-PL" sz="2400" dirty="0" smtClean="0"/>
          </a:p>
          <a:p>
            <a:pPr marR="0">
              <a:lnSpc>
                <a:spcPct val="90000"/>
              </a:lnSpc>
            </a:pPr>
            <a:endParaRPr lang="pl-PL" sz="2400" dirty="0" smtClean="0"/>
          </a:p>
          <a:p>
            <a:pPr marR="0">
              <a:lnSpc>
                <a:spcPct val="90000"/>
              </a:lnSpc>
            </a:pPr>
            <a:endParaRPr lang="pl-PL" sz="2400" dirty="0" smtClean="0"/>
          </a:p>
          <a:p>
            <a:pPr marR="0">
              <a:lnSpc>
                <a:spcPct val="90000"/>
              </a:lnSpc>
            </a:pPr>
            <a:r>
              <a:rPr lang="pl-PL" sz="9600" dirty="0" smtClean="0"/>
              <a:t>mgr Magdalena Debita</a:t>
            </a:r>
          </a:p>
          <a:p>
            <a:pPr marR="0">
              <a:lnSpc>
                <a:spcPct val="90000"/>
              </a:lnSpc>
            </a:pPr>
            <a:r>
              <a:rPr lang="pl-PL" sz="9600" dirty="0" smtClean="0"/>
              <a:t>Uniwersytet Wrocławski</a:t>
            </a:r>
          </a:p>
          <a:p>
            <a:pPr marR="0">
              <a:lnSpc>
                <a:spcPct val="90000"/>
              </a:lnSpc>
            </a:pPr>
            <a:r>
              <a:rPr lang="pl-PL" sz="5100" dirty="0" smtClean="0"/>
              <a:t> </a:t>
            </a:r>
          </a:p>
        </p:txBody>
      </p:sp>
      <p:sp>
        <p:nvSpPr>
          <p:cNvPr id="4" name="pole tekstowe 3"/>
          <p:cNvSpPr txBox="1"/>
          <p:nvPr/>
        </p:nvSpPr>
        <p:spPr>
          <a:xfrm>
            <a:off x="395536" y="4869160"/>
            <a:ext cx="4176464" cy="923330"/>
          </a:xfrm>
          <a:prstGeom prst="rect">
            <a:avLst/>
          </a:prstGeom>
          <a:noFill/>
        </p:spPr>
        <p:txBody>
          <a:bodyPr wrap="square" rtlCol="0">
            <a:spAutoFit/>
          </a:bodyPr>
          <a:lstStyle/>
          <a:p>
            <a:r>
              <a:rPr lang="pl-PL" dirty="0" smtClean="0"/>
              <a:t>Projekt zrealizowany w ramach Programu Operacyjnego Kapitał Ludzki </a:t>
            </a:r>
          </a:p>
          <a:p>
            <a:r>
              <a:rPr lang="pl-PL" dirty="0" err="1" smtClean="0"/>
              <a:t>Poddziałanie</a:t>
            </a:r>
            <a:r>
              <a:rPr lang="pl-PL" dirty="0" smtClean="0"/>
              <a:t> 4.1.1.</a:t>
            </a:r>
            <a:endParaRPr lang="pl-PL" dirty="0"/>
          </a:p>
        </p:txBody>
      </p:sp>
      <p:pic>
        <p:nvPicPr>
          <p:cNvPr id="10242" name="Picture 2" descr="http://www.radomsko.pl/_zdjecia/kl/kl3_1.jpg"/>
          <p:cNvPicPr>
            <a:picLocks noChangeAspect="1" noChangeArrowheads="1"/>
          </p:cNvPicPr>
          <p:nvPr/>
        </p:nvPicPr>
        <p:blipFill>
          <a:blip r:embed="rId2" cstate="print"/>
          <a:srcRect/>
          <a:stretch>
            <a:fillRect/>
          </a:stretch>
        </p:blipFill>
        <p:spPr bwMode="auto">
          <a:xfrm>
            <a:off x="467544" y="5733256"/>
            <a:ext cx="4392488" cy="87401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ymbol zastępczy zawartości 2"/>
          <p:cNvSpPr>
            <a:spLocks noGrp="1"/>
          </p:cNvSpPr>
          <p:nvPr>
            <p:ph idx="1"/>
          </p:nvPr>
        </p:nvSpPr>
        <p:spPr/>
        <p:txBody>
          <a:bodyPr/>
          <a:lstStyle/>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pPr algn="r">
              <a:buNone/>
            </a:pPr>
            <a:r>
              <a:rPr lang="pl-PL" dirty="0" smtClean="0"/>
              <a:t>Dziękuję za uwagę</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3"/>
            <a:ext cx="8229600" cy="5487888"/>
          </a:xfrm>
        </p:spPr>
        <p:txBody>
          <a:bodyPr>
            <a:normAutofit/>
          </a:bodyPr>
          <a:lstStyle/>
          <a:p>
            <a:pPr marL="274320" indent="-274320" algn="just" fontAlgn="auto">
              <a:spcAft>
                <a:spcPts val="0"/>
              </a:spcAft>
              <a:buClr>
                <a:schemeClr val="accent3"/>
              </a:buClr>
              <a:buNone/>
              <a:defRPr/>
            </a:pPr>
            <a:r>
              <a:rPr lang="pl-PL" sz="3200" dirty="0" smtClean="0"/>
              <a:t>	Z punktu widzenia medycznego problematyka ochrony takiego życia jest szeroko rozumiana i wpisuje się w ogólny kontekst zawodowy. W myśl takiego rozumienia embrion już jest życiem, jako że niezależnie od tego, czy według innych środowisk posiada podmiotowość typową człowiekowi czy też nie, należy mu się przyglądać oraz chronić go przed szkodliwym działaniem rozmaitych czynników wewnętrznych i zewnętrznych.</a:t>
            </a:r>
            <a:endParaRPr lang="pl-PL"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fontAlgn="auto">
              <a:spcAft>
                <a:spcPts val="0"/>
              </a:spcAft>
              <a:defRPr/>
            </a:pPr>
            <a:r>
              <a:rPr lang="pl-PL" dirty="0" smtClean="0"/>
              <a:t>Podstawa prawna</a:t>
            </a:r>
            <a:endParaRPr lang="pl-PL" dirty="0"/>
          </a:p>
        </p:txBody>
      </p:sp>
      <p:sp>
        <p:nvSpPr>
          <p:cNvPr id="3" name="Symbol zastępczy zawartości 2"/>
          <p:cNvSpPr>
            <a:spLocks noGrp="1"/>
          </p:cNvSpPr>
          <p:nvPr>
            <p:ph idx="1"/>
          </p:nvPr>
        </p:nvSpPr>
        <p:spPr>
          <a:xfrm>
            <a:off x="457200" y="1935163"/>
            <a:ext cx="8229600" cy="4662487"/>
          </a:xfrm>
        </p:spPr>
        <p:txBody>
          <a:bodyPr>
            <a:normAutofit fontScale="85000" lnSpcReduction="20000"/>
          </a:bodyPr>
          <a:lstStyle/>
          <a:p>
            <a:pPr marL="274320" indent="-274320" algn="just" fontAlgn="auto">
              <a:spcAft>
                <a:spcPts val="0"/>
              </a:spcAft>
              <a:buClr>
                <a:schemeClr val="accent3"/>
              </a:buClr>
              <a:buFont typeface="Wingdings 2"/>
              <a:buChar char=""/>
              <a:defRPr/>
            </a:pPr>
            <a:r>
              <a:rPr lang="pl-PL" sz="3300" b="1" dirty="0" smtClean="0"/>
              <a:t>Konstytucja Rzeczpospolitej Polskiej, art. 38</a:t>
            </a:r>
            <a:r>
              <a:rPr lang="pl-PL" sz="3300" dirty="0" smtClean="0"/>
              <a:t>; </a:t>
            </a:r>
          </a:p>
          <a:p>
            <a:pPr marL="274320" indent="-274320" algn="just" fontAlgn="auto">
              <a:spcAft>
                <a:spcPts val="0"/>
              </a:spcAft>
              <a:buClr>
                <a:schemeClr val="accent3"/>
              </a:buClr>
              <a:buFont typeface="Wingdings 2"/>
              <a:buChar char=""/>
              <a:defRPr/>
            </a:pPr>
            <a:r>
              <a:rPr lang="pl-PL" sz="3200" dirty="0" smtClean="0"/>
              <a:t>Kodeks cywilny;</a:t>
            </a:r>
          </a:p>
          <a:p>
            <a:pPr marL="274320" indent="-274320" algn="just" fontAlgn="auto">
              <a:spcAft>
                <a:spcPts val="0"/>
              </a:spcAft>
              <a:buClr>
                <a:schemeClr val="accent3"/>
              </a:buClr>
              <a:buFont typeface="Wingdings 2"/>
              <a:buChar char=""/>
              <a:defRPr/>
            </a:pPr>
            <a:r>
              <a:rPr lang="pl-PL" sz="3200" dirty="0" smtClean="0"/>
              <a:t>Kodeks karny;</a:t>
            </a:r>
          </a:p>
          <a:p>
            <a:pPr marL="274320" indent="-274320" algn="just" fontAlgn="auto">
              <a:spcAft>
                <a:spcPts val="0"/>
              </a:spcAft>
              <a:buClr>
                <a:schemeClr val="accent3"/>
              </a:buClr>
              <a:buFont typeface="Wingdings 2"/>
              <a:buChar char=""/>
              <a:defRPr/>
            </a:pPr>
            <a:r>
              <a:rPr lang="pl-PL" sz="3200" dirty="0" smtClean="0"/>
              <a:t>Europejska Konwencja Biomedyczna;</a:t>
            </a:r>
          </a:p>
          <a:p>
            <a:pPr marL="274320" indent="-274320" algn="just" fontAlgn="auto">
              <a:spcAft>
                <a:spcPts val="0"/>
              </a:spcAft>
              <a:buClr>
                <a:schemeClr val="accent3"/>
              </a:buClr>
              <a:buFont typeface="Wingdings 2"/>
              <a:buChar char=""/>
              <a:defRPr/>
            </a:pPr>
            <a:r>
              <a:rPr lang="pl-PL" sz="3200" dirty="0" smtClean="0"/>
              <a:t>Ustawa o zawodach lekarza i lekarza dentysty;</a:t>
            </a:r>
          </a:p>
          <a:p>
            <a:pPr marL="274320" indent="-274320" algn="just" fontAlgn="auto">
              <a:spcAft>
                <a:spcPts val="0"/>
              </a:spcAft>
              <a:buClr>
                <a:schemeClr val="accent3"/>
              </a:buClr>
              <a:buFont typeface="Wingdings 2"/>
              <a:buChar char=""/>
              <a:defRPr/>
            </a:pPr>
            <a:r>
              <a:rPr lang="pl-PL" sz="3200" dirty="0" smtClean="0"/>
              <a:t>Ustawa o świadczeniach opieki zdrowotnej finansowanych ze środków publicznych;</a:t>
            </a:r>
          </a:p>
          <a:p>
            <a:pPr marL="274320" indent="-274320" algn="just" fontAlgn="auto">
              <a:spcAft>
                <a:spcPts val="0"/>
              </a:spcAft>
              <a:buClr>
                <a:schemeClr val="accent3"/>
              </a:buClr>
              <a:buFont typeface="Wingdings 2"/>
              <a:buChar char=""/>
              <a:defRPr/>
            </a:pPr>
            <a:r>
              <a:rPr lang="pl-PL" sz="3200" dirty="0" smtClean="0"/>
              <a:t>Ustawa o systemie informacji w ochronie zdrowia;</a:t>
            </a:r>
          </a:p>
          <a:p>
            <a:pPr marL="274320" indent="-274320" algn="just" fontAlgn="auto">
              <a:spcAft>
                <a:spcPts val="0"/>
              </a:spcAft>
              <a:buClr>
                <a:schemeClr val="accent3"/>
              </a:buClr>
              <a:buFont typeface="Wingdings 2"/>
              <a:buChar char=""/>
              <a:defRPr/>
            </a:pPr>
            <a:r>
              <a:rPr lang="pl-PL" sz="2800" dirty="0" smtClean="0"/>
              <a:t>Ustawa o planowaniu rodziny, ochronie płodu ludzkiego i warunkach dopuszczalności przerywania ciąży</a:t>
            </a:r>
            <a:endParaRPr lang="pl-PL" sz="3200" dirty="0" smtClean="0"/>
          </a:p>
          <a:p>
            <a:pPr marL="274320" indent="-274320" algn="just" fontAlgn="auto">
              <a:spcAft>
                <a:spcPts val="0"/>
              </a:spcAft>
              <a:buClr>
                <a:schemeClr val="accent3"/>
              </a:buClr>
              <a:buFont typeface="Wingdings 2"/>
              <a:buChar char=""/>
              <a:defRPr/>
            </a:pPr>
            <a:r>
              <a:rPr lang="pl-PL" sz="3200" dirty="0" smtClean="0"/>
              <a:t>Ustawa o leczeniu niepłodności.</a:t>
            </a:r>
          </a:p>
          <a:p>
            <a:pPr marL="274320" indent="-274320" fontAlgn="auto">
              <a:spcAft>
                <a:spcPts val="0"/>
              </a:spcAft>
              <a:buClr>
                <a:schemeClr val="accent3"/>
              </a:buClr>
              <a:buFont typeface="Wingdings 2"/>
              <a:buChar char=""/>
              <a:defRPr/>
            </a:pPr>
            <a:endParaRPr lang="pl-PL" sz="3200" dirty="0" smtClean="0"/>
          </a:p>
          <a:p>
            <a:pPr marL="274320" indent="-274320" fontAlgn="auto">
              <a:spcAft>
                <a:spcPts val="0"/>
              </a:spcAft>
              <a:buClr>
                <a:schemeClr val="accent3"/>
              </a:buClr>
              <a:buFont typeface="Wingdings 2"/>
              <a:buChar char=""/>
              <a:defRPr/>
            </a:pPr>
            <a:endParaRPr lang="pl-PL" sz="3200" dirty="0" smtClean="0"/>
          </a:p>
          <a:p>
            <a:pPr marL="274320" indent="-274320" fontAlgn="auto">
              <a:spcAft>
                <a:spcPts val="0"/>
              </a:spcAft>
              <a:buClr>
                <a:schemeClr val="accent3"/>
              </a:buClr>
              <a:buFont typeface="Wingdings 2"/>
              <a:buChar char=""/>
              <a:defRPr/>
            </a:pP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850"/>
            <a:ext cx="8229600" cy="851942"/>
          </a:xfrm>
        </p:spPr>
        <p:txBody>
          <a:bodyPr/>
          <a:lstStyle/>
          <a:p>
            <a:pPr algn="ctr"/>
            <a:r>
              <a:rPr lang="pl-PL" sz="4000" dirty="0" smtClean="0"/>
              <a:t>Wybrane regulacje konstytucyjne na świecie</a:t>
            </a:r>
            <a:endParaRPr lang="pl-PL" sz="4000" dirty="0"/>
          </a:p>
        </p:txBody>
      </p:sp>
      <p:sp>
        <p:nvSpPr>
          <p:cNvPr id="3" name="Symbol zastępczy zawartości 2"/>
          <p:cNvSpPr>
            <a:spLocks noGrp="1"/>
          </p:cNvSpPr>
          <p:nvPr>
            <p:ph idx="1"/>
          </p:nvPr>
        </p:nvSpPr>
        <p:spPr>
          <a:xfrm>
            <a:off x="457200" y="1556793"/>
            <a:ext cx="8229600" cy="4767808"/>
          </a:xfrm>
        </p:spPr>
        <p:txBody>
          <a:bodyPr/>
          <a:lstStyle/>
          <a:p>
            <a:pPr algn="just">
              <a:buNone/>
            </a:pPr>
            <a:r>
              <a:rPr lang="pl-PL" dirty="0" smtClean="0"/>
              <a:t>	Zasadniczym przymiotem człowieka jest jego życie. Pozbawienie go tego życia niszczy jednocześnie człowieka, podmiot określonych praw i obowiązków. Biorąc pod uwagę, że w demokratycznym państwie największą wartością jest życie, musi ono znajdować się pod ochroną konstytucyjną, na każdym etapie życia.</a:t>
            </a:r>
          </a:p>
          <a:p>
            <a:pPr lvl="0" algn="just"/>
            <a:r>
              <a:rPr lang="pl-PL" sz="2000" dirty="0" smtClean="0"/>
              <a:t>art. 10 ust. 1 Konstytucji Szwajcarii (każdy ma prawo do życia, kara śmierci jest zakazana);</a:t>
            </a:r>
          </a:p>
          <a:p>
            <a:pPr lvl="0" algn="just"/>
            <a:r>
              <a:rPr lang="pl-PL" sz="2000" dirty="0" smtClean="0"/>
              <a:t>art. 10 Konstytucji Macedonii (życie człowieka jest nietykalne, nie można orzec kary śmierci, bez względu na przyczynę);</a:t>
            </a:r>
          </a:p>
          <a:p>
            <a:pPr lvl="0" algn="just"/>
            <a:r>
              <a:rPr lang="pl-PL" sz="2000" dirty="0" smtClean="0"/>
              <a:t>art. 21 Konstytucji Albanii (życie ludzkie jest chronione przez ustawę).</a:t>
            </a:r>
          </a:p>
          <a:p>
            <a:pPr>
              <a:buNone/>
            </a:pP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7"/>
            <a:ext cx="8229600" cy="5631904"/>
          </a:xfrm>
        </p:spPr>
        <p:txBody>
          <a:bodyPr/>
          <a:lstStyle/>
          <a:p>
            <a:pPr>
              <a:buNone/>
            </a:pPr>
            <a:r>
              <a:rPr lang="pl-PL" dirty="0" smtClean="0"/>
              <a:t>	Prawo do życia charakteryzuje się dwoma cechami:</a:t>
            </a:r>
          </a:p>
          <a:p>
            <a:pPr>
              <a:buNone/>
            </a:pPr>
            <a:endParaRPr lang="pl-PL" dirty="0" smtClean="0"/>
          </a:p>
          <a:p>
            <a:pPr lvl="0" algn="just"/>
            <a:r>
              <a:rPr lang="pl-PL" sz="2400" b="1" dirty="0" smtClean="0"/>
              <a:t>pierwotności</a:t>
            </a:r>
            <a:r>
              <a:rPr lang="pl-PL" sz="2400" dirty="0" smtClean="0"/>
              <a:t> – prawo to przysługuje jednostce, bez względu na wolę ustawodawcy, jest ono prawem naturalnym. Uprawnienie to ma zapewniać ochronę prawa do życia oraz wskazywać jego granice. Ustawodawca nie może zatem podejmować decyzji o słuszności/braku słuszności tego prawa, ani warunkować intensywności jego ochrony od tzw. jakości życia;</a:t>
            </a:r>
          </a:p>
          <a:p>
            <a:pPr lvl="0" algn="just"/>
            <a:r>
              <a:rPr lang="pl-PL" sz="2400" b="1" dirty="0" smtClean="0"/>
              <a:t>niezbywalności</a:t>
            </a:r>
            <a:r>
              <a:rPr lang="pl-PL" sz="2400" dirty="0" smtClean="0"/>
              <a:t> – wyklucza ona możliwość powierzenia jakimkolwiek osobom prawa do podejmowania decyzji o życiu danego człowieka, choćby osoba ta wyrażała na to zgodę. Zniszczenie wartości jaka stanowi życie ludzkie może mieć miejsce tylko i wyłącznie w oznaczonych prawnie sytuacjach, bądź być efektem własnego działania</a:t>
            </a:r>
            <a:r>
              <a:rPr lang="pl-PL" dirty="0" smtClean="0"/>
              <a:t>.</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Podmiotowość embrionu </a:t>
            </a:r>
            <a:endParaRPr lang="pl-PL" dirty="0"/>
          </a:p>
        </p:txBody>
      </p:sp>
      <p:sp>
        <p:nvSpPr>
          <p:cNvPr id="3" name="Symbol zastępczy zawartości 2"/>
          <p:cNvSpPr>
            <a:spLocks noGrp="1"/>
          </p:cNvSpPr>
          <p:nvPr>
            <p:ph idx="1"/>
          </p:nvPr>
        </p:nvSpPr>
        <p:spPr/>
        <p:txBody>
          <a:bodyPr/>
          <a:lstStyle/>
          <a:p>
            <a:pPr algn="just">
              <a:buNone/>
            </a:pPr>
            <a:r>
              <a:rPr lang="pl-PL" dirty="0" smtClean="0"/>
              <a:t>	</a:t>
            </a:r>
            <a:r>
              <a:rPr lang="pl-PL" sz="3000" dirty="0" smtClean="0"/>
              <a:t>Artykuł 38 Konstytucji RP stanowi,                   iż: „Rzeczpospolita Polska zapewnia każdemu człowiekowi prawną ochronę życia”.</a:t>
            </a:r>
          </a:p>
          <a:p>
            <a:pPr algn="just">
              <a:buNone/>
            </a:pPr>
            <a:r>
              <a:rPr lang="pl-PL" sz="3000" dirty="0" smtClean="0"/>
              <a:t>	</a:t>
            </a:r>
          </a:p>
          <a:p>
            <a:pPr algn="just">
              <a:buNone/>
            </a:pPr>
            <a:r>
              <a:rPr lang="pl-PL" sz="3000" dirty="0" smtClean="0"/>
              <a:t>	Kodeks cywilny - art. 446, stanowi, iż: „Z chwilą urodzenia dziecko może żądać naprawienia szkód doznanych przed urodzeniem”.</a:t>
            </a:r>
            <a:endParaRPr lang="pl-PL"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Konstytucja RP</a:t>
            </a:r>
            <a:endParaRPr lang="pl-PL" dirty="0"/>
          </a:p>
        </p:txBody>
      </p:sp>
      <p:sp>
        <p:nvSpPr>
          <p:cNvPr id="3" name="Symbol zastępczy zawartości 2"/>
          <p:cNvSpPr>
            <a:spLocks noGrp="1"/>
          </p:cNvSpPr>
          <p:nvPr>
            <p:ph idx="1"/>
          </p:nvPr>
        </p:nvSpPr>
        <p:spPr/>
        <p:txBody>
          <a:bodyPr/>
          <a:lstStyle/>
          <a:p>
            <a:pPr algn="just">
              <a:buNone/>
            </a:pPr>
            <a:r>
              <a:rPr lang="pl-PL" sz="3200" dirty="0" smtClean="0"/>
              <a:t>	W dyskursie prawnym i bioetycznym najistotniejszą rolę stanowią następujące artykuły Konstytucji RP: art. 30 – „godność człowieka”, art. 32 i 33 – „zasady niedyskryminacji”, art. 38 – „życie każdego człowieka”, art. 47 w zw. z art. 18 – „życie prywatne i rodzinne” oraz „ochrona życia”, art. 79 ust. 1 – „ochrona wolności i praw”. </a:t>
            </a:r>
            <a:endParaRPr lang="pl-PL"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850"/>
            <a:ext cx="8229600" cy="563910"/>
          </a:xfrm>
        </p:spPr>
        <p:txBody>
          <a:bodyPr/>
          <a:lstStyle/>
          <a:p>
            <a:pPr algn="ctr"/>
            <a:r>
              <a:rPr lang="pl-PL" sz="4000" b="1" i="1" dirty="0" smtClean="0"/>
              <a:t>	Aktualny stan prawny</a:t>
            </a:r>
            <a:r>
              <a:rPr lang="pl-PL" sz="5400" b="1" i="1" dirty="0" smtClean="0"/>
              <a:t/>
            </a:r>
            <a:br>
              <a:rPr lang="pl-PL" sz="5400" b="1" i="1" dirty="0" smtClean="0"/>
            </a:br>
            <a:endParaRPr lang="pl-PL" dirty="0"/>
          </a:p>
        </p:txBody>
      </p:sp>
      <p:sp>
        <p:nvSpPr>
          <p:cNvPr id="3" name="Symbol zastępczy zawartości 2"/>
          <p:cNvSpPr>
            <a:spLocks noGrp="1"/>
          </p:cNvSpPr>
          <p:nvPr>
            <p:ph idx="1"/>
          </p:nvPr>
        </p:nvSpPr>
        <p:spPr>
          <a:xfrm>
            <a:off x="323528" y="764704"/>
            <a:ext cx="8820472" cy="5760639"/>
          </a:xfrm>
        </p:spPr>
        <p:txBody>
          <a:bodyPr/>
          <a:lstStyle/>
          <a:p>
            <a:pPr algn="just">
              <a:buNone/>
            </a:pPr>
            <a:r>
              <a:rPr lang="pl-PL" sz="2400" dirty="0" smtClean="0"/>
              <a:t>	Zmiany legislacyjne, jakie miały miejsce w latach 1993 – 2000 doprowadziły do ukształtowania dość skomplikowanego stanu prawnego w zakresie ochrony dziecka poczętego. Ogólne ramy wyznaczają przepisy Konstytucji RP: art. 38 zapewniający każdemu człowiekowi prawną ochronę życia oraz art. 68 poręczający każdemu prawo do ochrony zdrowia. Szczegółowy zakres prawnej ochrony dziecka poczętego należy rekonstruować z przepisów art. 152-154 i 157a Kodeksu karnego oraz ustawy z 7 stycznia 1993 r. o planowaniu rodziny, ochronie płodu ludzkiego i warunkach dopuszczalności przerywania ciąży w brzmieniu nadanym jej przez ustawę z 30 sierpnia 1996 r., a także orzeczenia Trybunału Konstytucyjnego z 28 maja 1997 r. oraz przepisów ustawy z 5 grudnia 1996 r. o zawodzie lekarza określających warunki dopuszczalności przeprowadzania eksperymentów z udziałem dziecka poczętego, ze zmianami wprowadzonymi przez ustawę z 8 lipca 1999 r.</a:t>
            </a:r>
            <a:endParaRPr lang="pl-PL"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60648"/>
            <a:ext cx="8229600" cy="1143000"/>
          </a:xfrm>
        </p:spPr>
        <p:txBody>
          <a:bodyPr/>
          <a:lstStyle/>
          <a:p>
            <a:pPr algn="ctr"/>
            <a:r>
              <a:rPr lang="pl-PL" sz="2800" dirty="0" smtClean="0"/>
              <a:t>Wyrok TK z dnia 7 stycznia 2004 r. Sygn. akt K 14/03 </a:t>
            </a:r>
            <a:endParaRPr lang="pl-PL" sz="2800" dirty="0"/>
          </a:p>
        </p:txBody>
      </p:sp>
      <p:sp>
        <p:nvSpPr>
          <p:cNvPr id="3" name="Symbol zastępczy zawartości 2"/>
          <p:cNvSpPr>
            <a:spLocks noGrp="1"/>
          </p:cNvSpPr>
          <p:nvPr>
            <p:ph idx="1"/>
          </p:nvPr>
        </p:nvSpPr>
        <p:spPr>
          <a:xfrm>
            <a:off x="457200" y="1484785"/>
            <a:ext cx="8229600" cy="4839816"/>
          </a:xfrm>
        </p:spPr>
        <p:txBody>
          <a:bodyPr/>
          <a:lstStyle/>
          <a:p>
            <a:pPr algn="just">
              <a:buNone/>
            </a:pPr>
            <a:r>
              <a:rPr lang="pl-PL" dirty="0" smtClean="0"/>
              <a:t>	</a:t>
            </a:r>
            <a:r>
              <a:rPr lang="pl-PL" sz="2800" dirty="0" smtClean="0"/>
              <a:t>Prawna ochrona życia ma charakter wieloaspektowy. „Jej sformułowanie już w pierwszym z przepisów konstytucyjnych dotyczących wolności i praw osobistych zdaje się przesądzać o nadrzędności życia ludzkiego w hierarchii wartości chronionych przez prawo. Skłania ona jednocześnie do przyjęcia w procesie stanowienia prawa dyrektywy interpretacyjnej, wedle której wszelkie możliwe wątpliwości co do ochrony życia ludzkiego powinny być rozstrzygane na rzecz tej ochrony (</a:t>
            </a:r>
            <a:r>
              <a:rPr lang="pl-PL" sz="2800" i="1" dirty="0" smtClean="0"/>
              <a:t>in </a:t>
            </a:r>
            <a:r>
              <a:rPr lang="pl-PL" sz="2800" i="1" dirty="0" err="1" smtClean="0"/>
              <a:t>dubio</a:t>
            </a:r>
            <a:r>
              <a:rPr lang="pl-PL" sz="2800" i="1" dirty="0" smtClean="0"/>
              <a:t> pro </a:t>
            </a:r>
            <a:r>
              <a:rPr lang="pl-PL" sz="2800" i="1" dirty="0" err="1" smtClean="0"/>
              <a:t>vita</a:t>
            </a:r>
            <a:r>
              <a:rPr lang="pl-PL" sz="2800" i="1" dirty="0" smtClean="0"/>
              <a:t> </a:t>
            </a:r>
            <a:r>
              <a:rPr lang="pl-PL" sz="2800" i="1" dirty="0" err="1" smtClean="0"/>
              <a:t>humana</a:t>
            </a:r>
            <a:r>
              <a:rPr lang="pl-PL" sz="2800" dirty="0" smtClean="0"/>
              <a:t>)”.</a:t>
            </a:r>
          </a:p>
          <a:p>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1160</TotalTime>
  <Words>112</Words>
  <Application>Microsoft Office PowerPoint</Application>
  <PresentationFormat>Pokaz na ekranie (4:3)</PresentationFormat>
  <Paragraphs>49</Paragraphs>
  <Slides>10</Slides>
  <Notes>0</Notes>
  <HiddenSlides>0</HiddenSlides>
  <MMClips>0</MMClips>
  <ScaleCrop>false</ScaleCrop>
  <HeadingPairs>
    <vt:vector size="4" baseType="variant">
      <vt:variant>
        <vt:lpstr>Motyw</vt:lpstr>
      </vt:variant>
      <vt:variant>
        <vt:i4>1</vt:i4>
      </vt:variant>
      <vt:variant>
        <vt:lpstr>Tytuły slajdów</vt:lpstr>
      </vt:variant>
      <vt:variant>
        <vt:i4>10</vt:i4>
      </vt:variant>
    </vt:vector>
  </HeadingPairs>
  <TitlesOfParts>
    <vt:vector size="11" baseType="lpstr">
      <vt:lpstr>Przepływ</vt:lpstr>
      <vt:lpstr>Ochrona prawna życia poczętego  w Konstytucjach RP</vt:lpstr>
      <vt:lpstr>Slajd 2</vt:lpstr>
      <vt:lpstr>Podstawa prawna</vt:lpstr>
      <vt:lpstr>Wybrane regulacje konstytucyjne na świecie</vt:lpstr>
      <vt:lpstr>Slajd 5</vt:lpstr>
      <vt:lpstr>     Podmiotowość embrionu </vt:lpstr>
      <vt:lpstr>Konstytucja RP</vt:lpstr>
      <vt:lpstr> Aktualny stan prawny </vt:lpstr>
      <vt:lpstr>Wyrok TK z dnia 7 stycznia 2004 r. Sygn. akt K 14/03 </vt:lpstr>
      <vt:lpstr>Slajd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Refundacja In vitro przez samorządy – polityka prorodzinna czy marnowanie publicznych pieniędzy?</dc:title>
  <cp:lastModifiedBy>ok</cp:lastModifiedBy>
  <cp:revision>110</cp:revision>
  <dcterms:modified xsi:type="dcterms:W3CDTF">2016-04-16T05:14:41Z</dcterms:modified>
</cp:coreProperties>
</file>