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  <p:sldId id="262" r:id="rId9"/>
    <p:sldId id="266" r:id="rId10"/>
    <p:sldId id="267" r:id="rId11"/>
    <p:sldId id="268" r:id="rId12"/>
    <p:sldId id="269" r:id="rId13"/>
    <p:sldId id="270" r:id="rId14"/>
    <p:sldId id="291" r:id="rId15"/>
    <p:sldId id="292" r:id="rId16"/>
    <p:sldId id="293" r:id="rId17"/>
    <p:sldId id="29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48A005-411A-46AF-A801-FE4B75BD509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06BEB44-7743-41A4-A55F-601BB2E67934}">
      <dgm:prSet phldrT="[Tekst]"/>
      <dgm:spPr/>
      <dgm:t>
        <a:bodyPr/>
        <a:lstStyle/>
        <a:p>
          <a:r>
            <a:rPr lang="pl-PL" dirty="0"/>
            <a:t>Śmierć spadkodawcy</a:t>
          </a:r>
        </a:p>
      </dgm:t>
    </dgm:pt>
    <dgm:pt modelId="{27BF92CB-1058-4671-82C2-25932793007D}" type="parTrans" cxnId="{2D4E6B46-85D4-406B-B25D-2309BE4AD6F9}">
      <dgm:prSet/>
      <dgm:spPr/>
      <dgm:t>
        <a:bodyPr/>
        <a:lstStyle/>
        <a:p>
          <a:endParaRPr lang="pl-PL"/>
        </a:p>
      </dgm:t>
    </dgm:pt>
    <dgm:pt modelId="{35CC90D4-B55C-45A5-BB57-0715AC39E182}" type="sibTrans" cxnId="{2D4E6B46-85D4-406B-B25D-2309BE4AD6F9}">
      <dgm:prSet/>
      <dgm:spPr/>
      <dgm:t>
        <a:bodyPr/>
        <a:lstStyle/>
        <a:p>
          <a:endParaRPr lang="pl-PL"/>
        </a:p>
      </dgm:t>
    </dgm:pt>
    <dgm:pt modelId="{AE846216-4F71-45E9-AAA2-8838F456BEFE}">
      <dgm:prSet phldrT="[Tekst]"/>
      <dgm:spPr/>
      <dgm:t>
        <a:bodyPr/>
        <a:lstStyle/>
        <a:p>
          <a:r>
            <a:rPr lang="pl-PL" dirty="0"/>
            <a:t>Otwarcie spadku</a:t>
          </a:r>
        </a:p>
      </dgm:t>
    </dgm:pt>
    <dgm:pt modelId="{A4318950-9D80-4929-8018-6329D1E4B814}" type="parTrans" cxnId="{C8CC84D0-9A77-47E1-B424-6FC839C6EC3B}">
      <dgm:prSet/>
      <dgm:spPr/>
      <dgm:t>
        <a:bodyPr/>
        <a:lstStyle/>
        <a:p>
          <a:endParaRPr lang="pl-PL"/>
        </a:p>
      </dgm:t>
    </dgm:pt>
    <dgm:pt modelId="{8ECD1B62-664C-454B-9B78-C9ABE5235787}" type="sibTrans" cxnId="{C8CC84D0-9A77-47E1-B424-6FC839C6EC3B}">
      <dgm:prSet/>
      <dgm:spPr/>
      <dgm:t>
        <a:bodyPr/>
        <a:lstStyle/>
        <a:p>
          <a:endParaRPr lang="pl-PL"/>
        </a:p>
      </dgm:t>
    </dgm:pt>
    <dgm:pt modelId="{E2C509E1-D3C6-4C80-8261-A61A7FF85667}">
      <dgm:prSet phldrT="[Tekst]"/>
      <dgm:spPr/>
      <dgm:t>
        <a:bodyPr/>
        <a:lstStyle/>
        <a:p>
          <a:r>
            <a:rPr lang="pl-PL" dirty="0"/>
            <a:t>Nabycie spadku przez spadkobiercę</a:t>
          </a:r>
        </a:p>
      </dgm:t>
    </dgm:pt>
    <dgm:pt modelId="{1EBE46B1-D398-4D68-86D9-F74DC874D733}" type="parTrans" cxnId="{9E9BEDFA-A6F9-4D48-9B95-C17CCA9F7588}">
      <dgm:prSet/>
      <dgm:spPr/>
      <dgm:t>
        <a:bodyPr/>
        <a:lstStyle/>
        <a:p>
          <a:endParaRPr lang="pl-PL"/>
        </a:p>
      </dgm:t>
    </dgm:pt>
    <dgm:pt modelId="{64FB8B2B-C1D1-4860-9D8E-E050ED5C457E}" type="sibTrans" cxnId="{9E9BEDFA-A6F9-4D48-9B95-C17CCA9F7588}">
      <dgm:prSet/>
      <dgm:spPr/>
      <dgm:t>
        <a:bodyPr/>
        <a:lstStyle/>
        <a:p>
          <a:endParaRPr lang="pl-PL"/>
        </a:p>
      </dgm:t>
    </dgm:pt>
    <dgm:pt modelId="{A0E91B32-0A0B-488C-8CAB-84DC5580C380}" type="pres">
      <dgm:prSet presAssocID="{6848A005-411A-46AF-A801-FE4B75BD509E}" presName="outerComposite" presStyleCnt="0">
        <dgm:presLayoutVars>
          <dgm:chMax val="5"/>
          <dgm:dir/>
          <dgm:resizeHandles val="exact"/>
        </dgm:presLayoutVars>
      </dgm:prSet>
      <dgm:spPr/>
    </dgm:pt>
    <dgm:pt modelId="{698DAF05-414C-4CA3-96FE-7F4EB884B0D2}" type="pres">
      <dgm:prSet presAssocID="{6848A005-411A-46AF-A801-FE4B75BD509E}" presName="dummyMaxCanvas" presStyleCnt="0">
        <dgm:presLayoutVars/>
      </dgm:prSet>
      <dgm:spPr/>
    </dgm:pt>
    <dgm:pt modelId="{C0D7AB8D-1622-4AB7-9D09-EEA8B242961B}" type="pres">
      <dgm:prSet presAssocID="{6848A005-411A-46AF-A801-FE4B75BD509E}" presName="ThreeNodes_1" presStyleLbl="node1" presStyleIdx="0" presStyleCnt="3" custLinFactNeighborX="2207" custLinFactNeighborY="-19107">
        <dgm:presLayoutVars>
          <dgm:bulletEnabled val="1"/>
        </dgm:presLayoutVars>
      </dgm:prSet>
      <dgm:spPr/>
    </dgm:pt>
    <dgm:pt modelId="{001E77B4-A64B-42CD-832B-9443F9B4E154}" type="pres">
      <dgm:prSet presAssocID="{6848A005-411A-46AF-A801-FE4B75BD509E}" presName="ThreeNodes_2" presStyleLbl="node1" presStyleIdx="1" presStyleCnt="3">
        <dgm:presLayoutVars>
          <dgm:bulletEnabled val="1"/>
        </dgm:presLayoutVars>
      </dgm:prSet>
      <dgm:spPr/>
    </dgm:pt>
    <dgm:pt modelId="{E00279F7-F486-4BD0-B0F8-9621E2F2330F}" type="pres">
      <dgm:prSet presAssocID="{6848A005-411A-46AF-A801-FE4B75BD509E}" presName="ThreeNodes_3" presStyleLbl="node1" presStyleIdx="2" presStyleCnt="3">
        <dgm:presLayoutVars>
          <dgm:bulletEnabled val="1"/>
        </dgm:presLayoutVars>
      </dgm:prSet>
      <dgm:spPr/>
    </dgm:pt>
    <dgm:pt modelId="{C4131BC5-3153-4285-AF47-3BE9CCB279D8}" type="pres">
      <dgm:prSet presAssocID="{6848A005-411A-46AF-A801-FE4B75BD509E}" presName="ThreeConn_1-2" presStyleLbl="fgAccFollowNode1" presStyleIdx="0" presStyleCnt="2">
        <dgm:presLayoutVars>
          <dgm:bulletEnabled val="1"/>
        </dgm:presLayoutVars>
      </dgm:prSet>
      <dgm:spPr/>
    </dgm:pt>
    <dgm:pt modelId="{58D49545-6251-4545-B5D2-8E40D6E1F590}" type="pres">
      <dgm:prSet presAssocID="{6848A005-411A-46AF-A801-FE4B75BD509E}" presName="ThreeConn_2-3" presStyleLbl="fgAccFollowNode1" presStyleIdx="1" presStyleCnt="2">
        <dgm:presLayoutVars>
          <dgm:bulletEnabled val="1"/>
        </dgm:presLayoutVars>
      </dgm:prSet>
      <dgm:spPr/>
    </dgm:pt>
    <dgm:pt modelId="{FC9B0AA2-D248-48DD-9CF7-D71DF070D000}" type="pres">
      <dgm:prSet presAssocID="{6848A005-411A-46AF-A801-FE4B75BD509E}" presName="ThreeNodes_1_text" presStyleLbl="node1" presStyleIdx="2" presStyleCnt="3">
        <dgm:presLayoutVars>
          <dgm:bulletEnabled val="1"/>
        </dgm:presLayoutVars>
      </dgm:prSet>
      <dgm:spPr/>
    </dgm:pt>
    <dgm:pt modelId="{4C94FA65-281E-4DA1-BE9F-DDBC52231E75}" type="pres">
      <dgm:prSet presAssocID="{6848A005-411A-46AF-A801-FE4B75BD509E}" presName="ThreeNodes_2_text" presStyleLbl="node1" presStyleIdx="2" presStyleCnt="3">
        <dgm:presLayoutVars>
          <dgm:bulletEnabled val="1"/>
        </dgm:presLayoutVars>
      </dgm:prSet>
      <dgm:spPr/>
    </dgm:pt>
    <dgm:pt modelId="{72CA4DDD-7D83-43CD-A254-13C1CF3ECBC3}" type="pres">
      <dgm:prSet presAssocID="{6848A005-411A-46AF-A801-FE4B75BD509E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347D1300-AE26-419E-B453-AC7E11C00FDB}" type="presOf" srcId="{AE846216-4F71-45E9-AAA2-8838F456BEFE}" destId="{4C94FA65-281E-4DA1-BE9F-DDBC52231E75}" srcOrd="1" destOrd="0" presId="urn:microsoft.com/office/officeart/2005/8/layout/vProcess5"/>
    <dgm:cxn modelId="{DD181F2F-40A8-4AF1-9A85-89732D77CB8C}" type="presOf" srcId="{406BEB44-7743-41A4-A55F-601BB2E67934}" destId="{FC9B0AA2-D248-48DD-9CF7-D71DF070D000}" srcOrd="1" destOrd="0" presId="urn:microsoft.com/office/officeart/2005/8/layout/vProcess5"/>
    <dgm:cxn modelId="{B6237431-DA0B-4DB6-9EBD-370A0A13F9E7}" type="presOf" srcId="{6848A005-411A-46AF-A801-FE4B75BD509E}" destId="{A0E91B32-0A0B-488C-8CAB-84DC5580C380}" srcOrd="0" destOrd="0" presId="urn:microsoft.com/office/officeart/2005/8/layout/vProcess5"/>
    <dgm:cxn modelId="{2D4E6B46-85D4-406B-B25D-2309BE4AD6F9}" srcId="{6848A005-411A-46AF-A801-FE4B75BD509E}" destId="{406BEB44-7743-41A4-A55F-601BB2E67934}" srcOrd="0" destOrd="0" parTransId="{27BF92CB-1058-4671-82C2-25932793007D}" sibTransId="{35CC90D4-B55C-45A5-BB57-0715AC39E182}"/>
    <dgm:cxn modelId="{9FD3CD47-91EA-401F-BE11-4EBA00982477}" type="presOf" srcId="{AE846216-4F71-45E9-AAA2-8838F456BEFE}" destId="{001E77B4-A64B-42CD-832B-9443F9B4E154}" srcOrd="0" destOrd="0" presId="urn:microsoft.com/office/officeart/2005/8/layout/vProcess5"/>
    <dgm:cxn modelId="{3A398C4C-954D-44A5-A9F5-911C9A3C96DF}" type="presOf" srcId="{406BEB44-7743-41A4-A55F-601BB2E67934}" destId="{C0D7AB8D-1622-4AB7-9D09-EEA8B242961B}" srcOrd="0" destOrd="0" presId="urn:microsoft.com/office/officeart/2005/8/layout/vProcess5"/>
    <dgm:cxn modelId="{CDC5B26F-C9C1-4B4D-9865-0A767451D2D0}" type="presOf" srcId="{E2C509E1-D3C6-4C80-8261-A61A7FF85667}" destId="{E00279F7-F486-4BD0-B0F8-9621E2F2330F}" srcOrd="0" destOrd="0" presId="urn:microsoft.com/office/officeart/2005/8/layout/vProcess5"/>
    <dgm:cxn modelId="{CDFF71A5-A855-42D6-B36F-3F7ADDC1395F}" type="presOf" srcId="{E2C509E1-D3C6-4C80-8261-A61A7FF85667}" destId="{72CA4DDD-7D83-43CD-A254-13C1CF3ECBC3}" srcOrd="1" destOrd="0" presId="urn:microsoft.com/office/officeart/2005/8/layout/vProcess5"/>
    <dgm:cxn modelId="{C8CC84D0-9A77-47E1-B424-6FC839C6EC3B}" srcId="{6848A005-411A-46AF-A801-FE4B75BD509E}" destId="{AE846216-4F71-45E9-AAA2-8838F456BEFE}" srcOrd="1" destOrd="0" parTransId="{A4318950-9D80-4929-8018-6329D1E4B814}" sibTransId="{8ECD1B62-664C-454B-9B78-C9ABE5235787}"/>
    <dgm:cxn modelId="{831A72EF-B253-435B-81E3-48E7FB01A1FC}" type="presOf" srcId="{35CC90D4-B55C-45A5-BB57-0715AC39E182}" destId="{C4131BC5-3153-4285-AF47-3BE9CCB279D8}" srcOrd="0" destOrd="0" presId="urn:microsoft.com/office/officeart/2005/8/layout/vProcess5"/>
    <dgm:cxn modelId="{96DD74F5-3654-4FC9-BB3F-22EE2A78585E}" type="presOf" srcId="{8ECD1B62-664C-454B-9B78-C9ABE5235787}" destId="{58D49545-6251-4545-B5D2-8E40D6E1F590}" srcOrd="0" destOrd="0" presId="urn:microsoft.com/office/officeart/2005/8/layout/vProcess5"/>
    <dgm:cxn modelId="{9E9BEDFA-A6F9-4D48-9B95-C17CCA9F7588}" srcId="{6848A005-411A-46AF-A801-FE4B75BD509E}" destId="{E2C509E1-D3C6-4C80-8261-A61A7FF85667}" srcOrd="2" destOrd="0" parTransId="{1EBE46B1-D398-4D68-86D9-F74DC874D733}" sibTransId="{64FB8B2B-C1D1-4860-9D8E-E050ED5C457E}"/>
    <dgm:cxn modelId="{ABB76D78-7451-454A-8059-17FDC582AE19}" type="presParOf" srcId="{A0E91B32-0A0B-488C-8CAB-84DC5580C380}" destId="{698DAF05-414C-4CA3-96FE-7F4EB884B0D2}" srcOrd="0" destOrd="0" presId="urn:microsoft.com/office/officeart/2005/8/layout/vProcess5"/>
    <dgm:cxn modelId="{FD25D007-AD70-451A-8683-B0B4E96CFBAB}" type="presParOf" srcId="{A0E91B32-0A0B-488C-8CAB-84DC5580C380}" destId="{C0D7AB8D-1622-4AB7-9D09-EEA8B242961B}" srcOrd="1" destOrd="0" presId="urn:microsoft.com/office/officeart/2005/8/layout/vProcess5"/>
    <dgm:cxn modelId="{2F7359AA-433C-44C5-B7AE-279B77276ECA}" type="presParOf" srcId="{A0E91B32-0A0B-488C-8CAB-84DC5580C380}" destId="{001E77B4-A64B-42CD-832B-9443F9B4E154}" srcOrd="2" destOrd="0" presId="urn:microsoft.com/office/officeart/2005/8/layout/vProcess5"/>
    <dgm:cxn modelId="{C10DBD8F-2368-40EA-B84E-456F73442D0D}" type="presParOf" srcId="{A0E91B32-0A0B-488C-8CAB-84DC5580C380}" destId="{E00279F7-F486-4BD0-B0F8-9621E2F2330F}" srcOrd="3" destOrd="0" presId="urn:microsoft.com/office/officeart/2005/8/layout/vProcess5"/>
    <dgm:cxn modelId="{254A2813-DDBB-4D7E-91D7-ECBFEC0D827A}" type="presParOf" srcId="{A0E91B32-0A0B-488C-8CAB-84DC5580C380}" destId="{C4131BC5-3153-4285-AF47-3BE9CCB279D8}" srcOrd="4" destOrd="0" presId="urn:microsoft.com/office/officeart/2005/8/layout/vProcess5"/>
    <dgm:cxn modelId="{8F7B5940-0B17-4E0C-8C00-AD2832A91FA9}" type="presParOf" srcId="{A0E91B32-0A0B-488C-8CAB-84DC5580C380}" destId="{58D49545-6251-4545-B5D2-8E40D6E1F590}" srcOrd="5" destOrd="0" presId="urn:microsoft.com/office/officeart/2005/8/layout/vProcess5"/>
    <dgm:cxn modelId="{21A15D6A-D7B3-4A80-91BB-3DD5A4A650B8}" type="presParOf" srcId="{A0E91B32-0A0B-488C-8CAB-84DC5580C380}" destId="{FC9B0AA2-D248-48DD-9CF7-D71DF070D000}" srcOrd="6" destOrd="0" presId="urn:microsoft.com/office/officeart/2005/8/layout/vProcess5"/>
    <dgm:cxn modelId="{CAEFD1B0-15CD-4419-B22F-BF9653E6AC97}" type="presParOf" srcId="{A0E91B32-0A0B-488C-8CAB-84DC5580C380}" destId="{4C94FA65-281E-4DA1-BE9F-DDBC52231E75}" srcOrd="7" destOrd="0" presId="urn:microsoft.com/office/officeart/2005/8/layout/vProcess5"/>
    <dgm:cxn modelId="{3A0C0B1A-7A0C-4FED-BA16-0FEA61F3031B}" type="presParOf" srcId="{A0E91B32-0A0B-488C-8CAB-84DC5580C380}" destId="{72CA4DDD-7D83-43CD-A254-13C1CF3ECBC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5934A8-5E79-4B8F-B002-D194286CDFA8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DF202F7-75F8-4AA5-BE19-CABA76736CCB}">
      <dgm:prSet phldrT="[Tekst]"/>
      <dgm:spPr/>
      <dgm:t>
        <a:bodyPr/>
        <a:lstStyle/>
        <a:p>
          <a:r>
            <a:rPr lang="pl-PL" dirty="0"/>
            <a:t>Wykaz</a:t>
          </a:r>
        </a:p>
      </dgm:t>
    </dgm:pt>
    <dgm:pt modelId="{A8B64E5F-9B36-4010-A7C3-1736D3EEE9E5}" type="parTrans" cxnId="{53AE401D-CEBB-41BE-B0F7-C4E19FE0B4AE}">
      <dgm:prSet/>
      <dgm:spPr/>
      <dgm:t>
        <a:bodyPr/>
        <a:lstStyle/>
        <a:p>
          <a:endParaRPr lang="pl-PL"/>
        </a:p>
      </dgm:t>
    </dgm:pt>
    <dgm:pt modelId="{9184470D-1684-4484-B37D-DE1C59B5778D}" type="sibTrans" cxnId="{53AE401D-CEBB-41BE-B0F7-C4E19FE0B4AE}">
      <dgm:prSet/>
      <dgm:spPr/>
      <dgm:t>
        <a:bodyPr/>
        <a:lstStyle/>
        <a:p>
          <a:endParaRPr lang="pl-PL"/>
        </a:p>
      </dgm:t>
    </dgm:pt>
    <dgm:pt modelId="{3A7E215D-610D-4320-BAB4-F6B495BB6FEF}">
      <dgm:prSet phldrT="[Tekst]"/>
      <dgm:spPr/>
      <dgm:t>
        <a:bodyPr/>
        <a:lstStyle/>
        <a:p>
          <a:r>
            <a:rPr lang="pl-PL" dirty="0"/>
            <a:t>Dokument prywatny</a:t>
          </a:r>
        </a:p>
      </dgm:t>
    </dgm:pt>
    <dgm:pt modelId="{860A9EC9-C053-45AA-B5E1-193AB9BF49C4}" type="parTrans" cxnId="{8F6D63B0-1C26-46E9-8811-F01E7FE55335}">
      <dgm:prSet/>
      <dgm:spPr/>
      <dgm:t>
        <a:bodyPr/>
        <a:lstStyle/>
        <a:p>
          <a:endParaRPr lang="pl-PL"/>
        </a:p>
      </dgm:t>
    </dgm:pt>
    <dgm:pt modelId="{CC8EAFDF-5D68-45D9-B797-6E1B415C100E}" type="sibTrans" cxnId="{8F6D63B0-1C26-46E9-8811-F01E7FE55335}">
      <dgm:prSet/>
      <dgm:spPr/>
      <dgm:t>
        <a:bodyPr/>
        <a:lstStyle/>
        <a:p>
          <a:endParaRPr lang="pl-PL"/>
        </a:p>
      </dgm:t>
    </dgm:pt>
    <dgm:pt modelId="{8E060E27-BB7E-42FA-89F8-67E6E69E593F}">
      <dgm:prSet phldrT="[Tekst]"/>
      <dgm:spPr/>
      <dgm:t>
        <a:bodyPr/>
        <a:lstStyle/>
        <a:p>
          <a:r>
            <a:rPr lang="pl-PL" dirty="0"/>
            <a:t>Spadkobiercy</a:t>
          </a:r>
        </a:p>
      </dgm:t>
    </dgm:pt>
    <dgm:pt modelId="{19DC63BF-50CB-48C4-BCC0-7B1F34548CE3}" type="parTrans" cxnId="{5575E0D7-79D7-4AE5-BC6C-904877F27903}">
      <dgm:prSet/>
      <dgm:spPr/>
      <dgm:t>
        <a:bodyPr/>
        <a:lstStyle/>
        <a:p>
          <a:endParaRPr lang="pl-PL"/>
        </a:p>
      </dgm:t>
    </dgm:pt>
    <dgm:pt modelId="{9052DD6D-B044-40C5-9F7E-50DF003ABEE7}" type="sibTrans" cxnId="{5575E0D7-79D7-4AE5-BC6C-904877F27903}">
      <dgm:prSet/>
      <dgm:spPr/>
      <dgm:t>
        <a:bodyPr/>
        <a:lstStyle/>
        <a:p>
          <a:endParaRPr lang="pl-PL"/>
        </a:p>
      </dgm:t>
    </dgm:pt>
    <dgm:pt modelId="{C174A921-B99B-4243-AC23-018DDB11A778}">
      <dgm:prSet phldrT="[Tekst]"/>
      <dgm:spPr/>
      <dgm:t>
        <a:bodyPr/>
        <a:lstStyle/>
        <a:p>
          <a:r>
            <a:rPr lang="pl-PL" dirty="0"/>
            <a:t>Spis</a:t>
          </a:r>
        </a:p>
      </dgm:t>
    </dgm:pt>
    <dgm:pt modelId="{FE73D928-993E-4B49-B519-B0A06ADF78CB}" type="parTrans" cxnId="{FF1C037D-2FC4-472E-A33D-4DE6A584D3F4}">
      <dgm:prSet/>
      <dgm:spPr/>
      <dgm:t>
        <a:bodyPr/>
        <a:lstStyle/>
        <a:p>
          <a:endParaRPr lang="pl-PL"/>
        </a:p>
      </dgm:t>
    </dgm:pt>
    <dgm:pt modelId="{89E05F6F-2505-4AA3-923F-362998582CEE}" type="sibTrans" cxnId="{FF1C037D-2FC4-472E-A33D-4DE6A584D3F4}">
      <dgm:prSet/>
      <dgm:spPr/>
      <dgm:t>
        <a:bodyPr/>
        <a:lstStyle/>
        <a:p>
          <a:endParaRPr lang="pl-PL"/>
        </a:p>
      </dgm:t>
    </dgm:pt>
    <dgm:pt modelId="{98E4D460-DD00-4A85-9586-5D48C4B0252C}">
      <dgm:prSet phldrT="[Tekst]"/>
      <dgm:spPr/>
      <dgm:t>
        <a:bodyPr/>
        <a:lstStyle/>
        <a:p>
          <a:r>
            <a:rPr lang="pl-PL" dirty="0"/>
            <a:t>Dokument urzędowy</a:t>
          </a:r>
        </a:p>
      </dgm:t>
    </dgm:pt>
    <dgm:pt modelId="{BF517136-D93E-4CF9-A6F1-1A7ADCAECA16}" type="parTrans" cxnId="{95489A10-15D9-4B7B-B1E8-6E0497EB5EC0}">
      <dgm:prSet/>
      <dgm:spPr/>
      <dgm:t>
        <a:bodyPr/>
        <a:lstStyle/>
        <a:p>
          <a:endParaRPr lang="pl-PL"/>
        </a:p>
      </dgm:t>
    </dgm:pt>
    <dgm:pt modelId="{E36D2693-7584-4ED2-AB17-D4D8157D356D}" type="sibTrans" cxnId="{95489A10-15D9-4B7B-B1E8-6E0497EB5EC0}">
      <dgm:prSet/>
      <dgm:spPr/>
      <dgm:t>
        <a:bodyPr/>
        <a:lstStyle/>
        <a:p>
          <a:endParaRPr lang="pl-PL"/>
        </a:p>
      </dgm:t>
    </dgm:pt>
    <dgm:pt modelId="{C44C19F3-8526-4B66-912E-9E8A5FD83E3E}">
      <dgm:prSet phldrT="[Tekst]"/>
      <dgm:spPr/>
      <dgm:t>
        <a:bodyPr/>
        <a:lstStyle/>
        <a:p>
          <a:r>
            <a:rPr lang="pl-PL" dirty="0"/>
            <a:t>Komornik</a:t>
          </a:r>
        </a:p>
      </dgm:t>
    </dgm:pt>
    <dgm:pt modelId="{8356720F-DA65-46D2-A699-FF9EAC1E4936}" type="parTrans" cxnId="{F93AA974-65F9-46FC-BB97-903A62F7BCC0}">
      <dgm:prSet/>
      <dgm:spPr/>
      <dgm:t>
        <a:bodyPr/>
        <a:lstStyle/>
        <a:p>
          <a:endParaRPr lang="pl-PL"/>
        </a:p>
      </dgm:t>
    </dgm:pt>
    <dgm:pt modelId="{9DA06F0F-0AA4-4EA6-9BBD-E7B124625831}" type="sibTrans" cxnId="{F93AA974-65F9-46FC-BB97-903A62F7BCC0}">
      <dgm:prSet/>
      <dgm:spPr/>
      <dgm:t>
        <a:bodyPr/>
        <a:lstStyle/>
        <a:p>
          <a:endParaRPr lang="pl-PL"/>
        </a:p>
      </dgm:t>
    </dgm:pt>
    <dgm:pt modelId="{E2952506-260F-404F-B1C4-CA09B4C84991}">
      <dgm:prSet phldrT="[Tekst]"/>
      <dgm:spPr/>
      <dgm:t>
        <a:bodyPr/>
        <a:lstStyle/>
        <a:p>
          <a:r>
            <a:rPr lang="pl-PL" dirty="0"/>
            <a:t>Dotyczy spadków otwartych po 18.10.2015r.</a:t>
          </a:r>
        </a:p>
      </dgm:t>
    </dgm:pt>
    <dgm:pt modelId="{324EFB8B-8D59-4BAA-A386-2D86AFFA9745}" type="parTrans" cxnId="{5D802D88-CE13-4FBF-B992-1E8DACFC797E}">
      <dgm:prSet/>
      <dgm:spPr/>
    </dgm:pt>
    <dgm:pt modelId="{4AE46CFC-D034-4131-AE2D-DD0D22BD9FA5}" type="sibTrans" cxnId="{5D802D88-CE13-4FBF-B992-1E8DACFC797E}">
      <dgm:prSet/>
      <dgm:spPr/>
    </dgm:pt>
    <dgm:pt modelId="{C25EE263-45A6-4082-BB01-DD2249653F0B}">
      <dgm:prSet phldrT="[Tekst]"/>
      <dgm:spPr/>
      <dgm:t>
        <a:bodyPr/>
        <a:lstStyle/>
        <a:p>
          <a:r>
            <a:rPr lang="pl-PL" dirty="0"/>
            <a:t>Art. 1031(1) par. 3 KC – treść wykazu</a:t>
          </a:r>
        </a:p>
      </dgm:t>
    </dgm:pt>
    <dgm:pt modelId="{DAE6B17C-E22B-47EC-B34E-43CC934C7E5D}" type="parTrans" cxnId="{4BDC7AF2-37F7-4E66-8FA3-2689050A1DBD}">
      <dgm:prSet/>
      <dgm:spPr/>
    </dgm:pt>
    <dgm:pt modelId="{6F5A542E-3D04-4869-A63F-4B9C6B91EAEF}" type="sibTrans" cxnId="{4BDC7AF2-37F7-4E66-8FA3-2689050A1DBD}">
      <dgm:prSet/>
      <dgm:spPr/>
    </dgm:pt>
    <dgm:pt modelId="{D578CAC6-3ADA-4D97-A7F1-B62ADEFEE4DB}">
      <dgm:prSet phldrT="[Tekst]"/>
      <dgm:spPr/>
      <dgm:t>
        <a:bodyPr/>
        <a:lstStyle/>
        <a:p>
          <a:r>
            <a:rPr lang="pl-PL" dirty="0"/>
            <a:t>Fakultatywny, dobrowolny</a:t>
          </a:r>
        </a:p>
      </dgm:t>
    </dgm:pt>
    <dgm:pt modelId="{B72A1A13-E5F0-4EF1-9BE0-F4377BC203BC}" type="parTrans" cxnId="{1155E5E9-E1FA-412D-9763-5875468DE5AD}">
      <dgm:prSet/>
      <dgm:spPr/>
    </dgm:pt>
    <dgm:pt modelId="{D51C1475-0AD7-4A55-9DDF-0C2DF2DE703F}" type="sibTrans" cxnId="{1155E5E9-E1FA-412D-9763-5875468DE5AD}">
      <dgm:prSet/>
      <dgm:spPr/>
    </dgm:pt>
    <dgm:pt modelId="{B0F265C3-9DED-4515-8D36-3A6BAB7C1351}">
      <dgm:prSet phldrT="[Tekst]"/>
      <dgm:spPr/>
      <dgm:t>
        <a:bodyPr/>
        <a:lstStyle/>
        <a:p>
          <a:r>
            <a:rPr lang="pl-PL" dirty="0"/>
            <a:t>Brak kosztów</a:t>
          </a:r>
        </a:p>
      </dgm:t>
    </dgm:pt>
    <dgm:pt modelId="{38589A95-D9E8-4F75-857A-3A5B950EA585}" type="parTrans" cxnId="{5E809A15-A2B1-4EAA-9B9F-E75C234644EA}">
      <dgm:prSet/>
      <dgm:spPr/>
    </dgm:pt>
    <dgm:pt modelId="{07232B0C-7EEB-4CA9-A611-1CA4FECF0131}" type="sibTrans" cxnId="{5E809A15-A2B1-4EAA-9B9F-E75C234644EA}">
      <dgm:prSet/>
      <dgm:spPr/>
    </dgm:pt>
    <dgm:pt modelId="{7A408789-DBCF-4ABD-8059-52800A1CA310}" type="pres">
      <dgm:prSet presAssocID="{515934A8-5E79-4B8F-B002-D194286CDFA8}" presName="Name0" presStyleCnt="0">
        <dgm:presLayoutVars>
          <dgm:dir/>
          <dgm:resizeHandles val="exact"/>
        </dgm:presLayoutVars>
      </dgm:prSet>
      <dgm:spPr/>
    </dgm:pt>
    <dgm:pt modelId="{D1DF4065-FFCC-4DC4-BCA1-9CFF4872F931}" type="pres">
      <dgm:prSet presAssocID="{9DF202F7-75F8-4AA5-BE19-CABA76736CCB}" presName="node" presStyleLbl="node1" presStyleIdx="0" presStyleCnt="2">
        <dgm:presLayoutVars>
          <dgm:bulletEnabled val="1"/>
        </dgm:presLayoutVars>
      </dgm:prSet>
      <dgm:spPr/>
    </dgm:pt>
    <dgm:pt modelId="{CAD16A15-F409-4B86-93E9-3EDF4C259C0D}" type="pres">
      <dgm:prSet presAssocID="{9184470D-1684-4484-B37D-DE1C59B5778D}" presName="sibTrans" presStyleCnt="0"/>
      <dgm:spPr/>
    </dgm:pt>
    <dgm:pt modelId="{5580D44F-4708-4512-8B31-CF6C7A27E092}" type="pres">
      <dgm:prSet presAssocID="{C174A921-B99B-4243-AC23-018DDB11A778}" presName="node" presStyleLbl="node1" presStyleIdx="1" presStyleCnt="2">
        <dgm:presLayoutVars>
          <dgm:bulletEnabled val="1"/>
        </dgm:presLayoutVars>
      </dgm:prSet>
      <dgm:spPr/>
    </dgm:pt>
  </dgm:ptLst>
  <dgm:cxnLst>
    <dgm:cxn modelId="{95489A10-15D9-4B7B-B1E8-6E0497EB5EC0}" srcId="{C174A921-B99B-4243-AC23-018DDB11A778}" destId="{98E4D460-DD00-4A85-9586-5D48C4B0252C}" srcOrd="0" destOrd="0" parTransId="{BF517136-D93E-4CF9-A6F1-1A7ADCAECA16}" sibTransId="{E36D2693-7584-4ED2-AB17-D4D8157D356D}"/>
    <dgm:cxn modelId="{9E0A5212-6C0F-4EF2-8544-773BAB7216B6}" type="presOf" srcId="{C25EE263-45A6-4082-BB01-DD2249653F0B}" destId="{D1DF4065-FFCC-4DC4-BCA1-9CFF4872F931}" srcOrd="0" destOrd="6" presId="urn:microsoft.com/office/officeart/2005/8/layout/hList6"/>
    <dgm:cxn modelId="{5E809A15-A2B1-4EAA-9B9F-E75C234644EA}" srcId="{9DF202F7-75F8-4AA5-BE19-CABA76736CCB}" destId="{B0F265C3-9DED-4515-8D36-3A6BAB7C1351}" srcOrd="3" destOrd="0" parTransId="{38589A95-D9E8-4F75-857A-3A5B950EA585}" sibTransId="{07232B0C-7EEB-4CA9-A611-1CA4FECF0131}"/>
    <dgm:cxn modelId="{AFFFFF1B-1105-44EC-86B4-1413E40B3FF3}" type="presOf" srcId="{515934A8-5E79-4B8F-B002-D194286CDFA8}" destId="{7A408789-DBCF-4ABD-8059-52800A1CA310}" srcOrd="0" destOrd="0" presId="urn:microsoft.com/office/officeart/2005/8/layout/hList6"/>
    <dgm:cxn modelId="{53AE401D-CEBB-41BE-B0F7-C4E19FE0B4AE}" srcId="{515934A8-5E79-4B8F-B002-D194286CDFA8}" destId="{9DF202F7-75F8-4AA5-BE19-CABA76736CCB}" srcOrd="0" destOrd="0" parTransId="{A8B64E5F-9B36-4010-A7C3-1736D3EEE9E5}" sibTransId="{9184470D-1684-4484-B37D-DE1C59B5778D}"/>
    <dgm:cxn modelId="{F15EFB32-B99B-4E1C-9980-0365574E54C9}" type="presOf" srcId="{3A7E215D-610D-4320-BAB4-F6B495BB6FEF}" destId="{D1DF4065-FFCC-4DC4-BCA1-9CFF4872F931}" srcOrd="0" destOrd="1" presId="urn:microsoft.com/office/officeart/2005/8/layout/hList6"/>
    <dgm:cxn modelId="{8DE32A6F-80AB-45F8-AB42-90878CC544D8}" type="presOf" srcId="{E2952506-260F-404F-B1C4-CA09B4C84991}" destId="{D1DF4065-FFCC-4DC4-BCA1-9CFF4872F931}" srcOrd="0" destOrd="5" presId="urn:microsoft.com/office/officeart/2005/8/layout/hList6"/>
    <dgm:cxn modelId="{F93AA974-65F9-46FC-BB97-903A62F7BCC0}" srcId="{C174A921-B99B-4243-AC23-018DDB11A778}" destId="{C44C19F3-8526-4B66-912E-9E8A5FD83E3E}" srcOrd="1" destOrd="0" parTransId="{8356720F-DA65-46D2-A699-FF9EAC1E4936}" sibTransId="{9DA06F0F-0AA4-4EA6-9BBD-E7B124625831}"/>
    <dgm:cxn modelId="{32A77D76-38F5-417F-A7FA-51CD20BDB7E5}" type="presOf" srcId="{9DF202F7-75F8-4AA5-BE19-CABA76736CCB}" destId="{D1DF4065-FFCC-4DC4-BCA1-9CFF4872F931}" srcOrd="0" destOrd="0" presId="urn:microsoft.com/office/officeart/2005/8/layout/hList6"/>
    <dgm:cxn modelId="{FF1C037D-2FC4-472E-A33D-4DE6A584D3F4}" srcId="{515934A8-5E79-4B8F-B002-D194286CDFA8}" destId="{C174A921-B99B-4243-AC23-018DDB11A778}" srcOrd="1" destOrd="0" parTransId="{FE73D928-993E-4B49-B519-B0A06ADF78CB}" sibTransId="{89E05F6F-2505-4AA3-923F-362998582CEE}"/>
    <dgm:cxn modelId="{5D802D88-CE13-4FBF-B992-1E8DACFC797E}" srcId="{9DF202F7-75F8-4AA5-BE19-CABA76736CCB}" destId="{E2952506-260F-404F-B1C4-CA09B4C84991}" srcOrd="4" destOrd="0" parTransId="{324EFB8B-8D59-4BAA-A386-2D86AFFA9745}" sibTransId="{4AE46CFC-D034-4131-AE2D-DD0D22BD9FA5}"/>
    <dgm:cxn modelId="{46B19B93-2DD5-467C-BE08-DF195AB4F7D6}" type="presOf" srcId="{C174A921-B99B-4243-AC23-018DDB11A778}" destId="{5580D44F-4708-4512-8B31-CF6C7A27E092}" srcOrd="0" destOrd="0" presId="urn:microsoft.com/office/officeart/2005/8/layout/hList6"/>
    <dgm:cxn modelId="{8F6D63B0-1C26-46E9-8811-F01E7FE55335}" srcId="{9DF202F7-75F8-4AA5-BE19-CABA76736CCB}" destId="{3A7E215D-610D-4320-BAB4-F6B495BB6FEF}" srcOrd="0" destOrd="0" parTransId="{860A9EC9-C053-45AA-B5E1-193AB9BF49C4}" sibTransId="{CC8EAFDF-5D68-45D9-B797-6E1B415C100E}"/>
    <dgm:cxn modelId="{2D9274B4-ABB5-4E79-BD55-DB7DFFE0BE43}" type="presOf" srcId="{B0F265C3-9DED-4515-8D36-3A6BAB7C1351}" destId="{D1DF4065-FFCC-4DC4-BCA1-9CFF4872F931}" srcOrd="0" destOrd="4" presId="urn:microsoft.com/office/officeart/2005/8/layout/hList6"/>
    <dgm:cxn modelId="{6C684ACB-7978-4B0D-A9A4-180A27EBCB4B}" type="presOf" srcId="{C44C19F3-8526-4B66-912E-9E8A5FD83E3E}" destId="{5580D44F-4708-4512-8B31-CF6C7A27E092}" srcOrd="0" destOrd="2" presId="urn:microsoft.com/office/officeart/2005/8/layout/hList6"/>
    <dgm:cxn modelId="{D91E2FD4-E095-4AA3-8351-7AF75392BE88}" type="presOf" srcId="{98E4D460-DD00-4A85-9586-5D48C4B0252C}" destId="{5580D44F-4708-4512-8B31-CF6C7A27E092}" srcOrd="0" destOrd="1" presId="urn:microsoft.com/office/officeart/2005/8/layout/hList6"/>
    <dgm:cxn modelId="{5575E0D7-79D7-4AE5-BC6C-904877F27903}" srcId="{9DF202F7-75F8-4AA5-BE19-CABA76736CCB}" destId="{8E060E27-BB7E-42FA-89F8-67E6E69E593F}" srcOrd="1" destOrd="0" parTransId="{19DC63BF-50CB-48C4-BCC0-7B1F34548CE3}" sibTransId="{9052DD6D-B044-40C5-9F7E-50DF003ABEE7}"/>
    <dgm:cxn modelId="{EA5BDEDD-BFEE-4BE2-B28A-17FF073FB505}" type="presOf" srcId="{8E060E27-BB7E-42FA-89F8-67E6E69E593F}" destId="{D1DF4065-FFCC-4DC4-BCA1-9CFF4872F931}" srcOrd="0" destOrd="2" presId="urn:microsoft.com/office/officeart/2005/8/layout/hList6"/>
    <dgm:cxn modelId="{4BFB3BDF-805C-470D-913D-C858F86BFD86}" type="presOf" srcId="{D578CAC6-3ADA-4D97-A7F1-B62ADEFEE4DB}" destId="{D1DF4065-FFCC-4DC4-BCA1-9CFF4872F931}" srcOrd="0" destOrd="3" presId="urn:microsoft.com/office/officeart/2005/8/layout/hList6"/>
    <dgm:cxn modelId="{1155E5E9-E1FA-412D-9763-5875468DE5AD}" srcId="{9DF202F7-75F8-4AA5-BE19-CABA76736CCB}" destId="{D578CAC6-3ADA-4D97-A7F1-B62ADEFEE4DB}" srcOrd="2" destOrd="0" parTransId="{B72A1A13-E5F0-4EF1-9BE0-F4377BC203BC}" sibTransId="{D51C1475-0AD7-4A55-9DDF-0C2DF2DE703F}"/>
    <dgm:cxn modelId="{4BDC7AF2-37F7-4E66-8FA3-2689050A1DBD}" srcId="{9DF202F7-75F8-4AA5-BE19-CABA76736CCB}" destId="{C25EE263-45A6-4082-BB01-DD2249653F0B}" srcOrd="5" destOrd="0" parTransId="{DAE6B17C-E22B-47EC-B34E-43CC934C7E5D}" sibTransId="{6F5A542E-3D04-4869-A63F-4B9C6B91EAEF}"/>
    <dgm:cxn modelId="{F9EA82C6-477B-47FC-BC8E-2CD9AC690CE9}" type="presParOf" srcId="{7A408789-DBCF-4ABD-8059-52800A1CA310}" destId="{D1DF4065-FFCC-4DC4-BCA1-9CFF4872F931}" srcOrd="0" destOrd="0" presId="urn:microsoft.com/office/officeart/2005/8/layout/hList6"/>
    <dgm:cxn modelId="{9F16E0BA-4598-4211-A674-ECB5BAEE7DEA}" type="presParOf" srcId="{7A408789-DBCF-4ABD-8059-52800A1CA310}" destId="{CAD16A15-F409-4B86-93E9-3EDF4C259C0D}" srcOrd="1" destOrd="0" presId="urn:microsoft.com/office/officeart/2005/8/layout/hList6"/>
    <dgm:cxn modelId="{3F34100F-80B5-47CC-B588-00732C620F2F}" type="presParOf" srcId="{7A408789-DBCF-4ABD-8059-52800A1CA310}" destId="{5580D44F-4708-4512-8B31-CF6C7A27E092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D7AB8D-1622-4AB7-9D09-EEA8B242961B}">
      <dsp:nvSpPr>
        <dsp:cNvPr id="0" name=""/>
        <dsp:cNvSpPr/>
      </dsp:nvSpPr>
      <dsp:spPr>
        <a:xfrm>
          <a:off x="154383" y="0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Śmierć spadkodawcy</a:t>
          </a:r>
        </a:p>
      </dsp:txBody>
      <dsp:txXfrm>
        <a:off x="194151" y="39768"/>
        <a:ext cx="5530000" cy="1278252"/>
      </dsp:txXfrm>
    </dsp:sp>
    <dsp:sp modelId="{001E77B4-A64B-42CD-832B-9443F9B4E154}">
      <dsp:nvSpPr>
        <dsp:cNvPr id="0" name=""/>
        <dsp:cNvSpPr/>
      </dsp:nvSpPr>
      <dsp:spPr>
        <a:xfrm>
          <a:off x="617219" y="1584087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Otwarcie spadku</a:t>
          </a:r>
        </a:p>
      </dsp:txBody>
      <dsp:txXfrm>
        <a:off x="656987" y="1623855"/>
        <a:ext cx="5415841" cy="1278252"/>
      </dsp:txXfrm>
    </dsp:sp>
    <dsp:sp modelId="{E00279F7-F486-4BD0-B0F8-9621E2F2330F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Nabycie spadku przez spadkobiercę</a:t>
          </a:r>
        </a:p>
      </dsp:txBody>
      <dsp:txXfrm>
        <a:off x="1274207" y="3207942"/>
        <a:ext cx="5415841" cy="1278252"/>
      </dsp:txXfrm>
    </dsp:sp>
    <dsp:sp modelId="{C4131BC5-3153-4285-AF47-3BE9CCB279D8}">
      <dsp:nvSpPr>
        <dsp:cNvPr id="0" name=""/>
        <dsp:cNvSpPr/>
      </dsp:nvSpPr>
      <dsp:spPr>
        <a:xfrm>
          <a:off x="61125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600" kern="1200"/>
        </a:p>
      </dsp:txBody>
      <dsp:txXfrm>
        <a:off x="6311173" y="1029656"/>
        <a:ext cx="485410" cy="664128"/>
      </dsp:txXfrm>
    </dsp:sp>
    <dsp:sp modelId="{58D49545-6251-4545-B5D2-8E40D6E1F590}">
      <dsp:nvSpPr>
        <dsp:cNvPr id="0" name=""/>
        <dsp:cNvSpPr/>
      </dsp:nvSpPr>
      <dsp:spPr>
        <a:xfrm>
          <a:off x="67298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600" kern="1200"/>
        </a:p>
      </dsp:txBody>
      <dsp:txXfrm>
        <a:off x="6928393" y="2604691"/>
        <a:ext cx="485410" cy="6641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DF4065-FFCC-4DC4-BCA1-9CFF4872F931}">
      <dsp:nvSpPr>
        <dsp:cNvPr id="0" name=""/>
        <dsp:cNvSpPr/>
      </dsp:nvSpPr>
      <dsp:spPr>
        <a:xfrm rot="16200000">
          <a:off x="-277811" y="281930"/>
          <a:ext cx="4525963" cy="396210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8022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Wykaz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Dokument prywatny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Spadkobiercy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Fakultatywny, dobrowolny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Brak kosztów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Dotyczy spadków otwartych po 18.10.2015r.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Art. 1031(1) par. 3 KC – treść wykazu</a:t>
          </a:r>
        </a:p>
      </dsp:txBody>
      <dsp:txXfrm rot="5400000">
        <a:off x="4120" y="905192"/>
        <a:ext cx="3962102" cy="2715577"/>
      </dsp:txXfrm>
    </dsp:sp>
    <dsp:sp modelId="{5580D44F-4708-4512-8B31-CF6C7A27E092}">
      <dsp:nvSpPr>
        <dsp:cNvPr id="0" name=""/>
        <dsp:cNvSpPr/>
      </dsp:nvSpPr>
      <dsp:spPr>
        <a:xfrm rot="16200000">
          <a:off x="3981448" y="281930"/>
          <a:ext cx="4525963" cy="396210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8022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Spis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Dokument urzędowy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Komornik</a:t>
          </a:r>
        </a:p>
      </dsp:txBody>
      <dsp:txXfrm rot="5400000">
        <a:off x="4263379" y="905192"/>
        <a:ext cx="3962102" cy="2715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11DB2F-1977-459A-A1A5-76E9E7F096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ODPOWIEDZIALNOŚĆ ZA DŁUGI SPADKOWE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B294F40-AF45-4189-BA25-C131933761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Agnieszka Kwiecień-Madej</a:t>
            </a:r>
          </a:p>
        </p:txBody>
      </p:sp>
    </p:spTree>
    <p:extLst>
      <p:ext uri="{BB962C8B-B14F-4D97-AF65-F5344CB8AC3E}">
        <p14:creationId xmlns:p14="http://schemas.microsoft.com/office/powerpoint/2010/main" val="2352345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8E2F3F-0E80-478E-96EA-3E140C415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Odpowiedzialność za zapisy zwykłe i polecenia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66FF4C-45BC-49DD-BF74-C65B5BBD0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Odpowiedzialność za zapisy zwykłe i polecenia </a:t>
            </a:r>
            <a:r>
              <a:rPr lang="pl-PL" dirty="0">
                <a:sym typeface="Wingdings" panose="05000000000000000000" pitchFamily="2" charset="2"/>
              </a:rPr>
              <a:t> uzależniona od woli spadkodawcy  obowiązek wykonania może spoczywać na jednym, kilku lub na wszystkich spadkobiercach, zapisobiercach windykacyjnych lub zapisobiercach zwykłych (art. 971 KC),</a:t>
            </a:r>
          </a:p>
          <a:p>
            <a:pPr lvl="1"/>
            <a:r>
              <a:rPr lang="pl-PL" dirty="0">
                <a:sym typeface="Wingdings" panose="05000000000000000000" pitchFamily="2" charset="2"/>
              </a:rPr>
              <a:t>W przypadku dalszego zapisu zwykłego  odpowiedzialność ponosi zapisobierca zwykły obciążony dalszym zapisem, który sam jest również wierzycielem spadku, </a:t>
            </a:r>
          </a:p>
          <a:p>
            <a:r>
              <a:rPr lang="pl-PL" dirty="0">
                <a:sym typeface="Wingdings" panose="05000000000000000000" pitchFamily="2" charset="2"/>
              </a:rPr>
              <a:t>Jeśli spadkodawca ustanowił zapis zwykły lub polecenie, ale nie określił osoby obciążonej, odpowiedzialność będzie spoczywała na spadkobiercach i zapisobiercach windykacyjnych na zasadach ogólnych, </a:t>
            </a:r>
            <a:r>
              <a:rPr lang="pl-PL" u="sng" dirty="0">
                <a:sym typeface="Wingdings" panose="05000000000000000000" pitchFamily="2" charset="2"/>
              </a:rPr>
              <a:t>z modyfikacją</a:t>
            </a:r>
            <a:r>
              <a:rPr lang="pl-PL" dirty="0">
                <a:sym typeface="Wingdings" panose="05000000000000000000" pitchFamily="2" charset="2"/>
              </a:rPr>
              <a:t>, polegającą na tym, że spadkobiercy również przed działem spadku odpowiadają za zapisy w stosunku do wielkości ich udziałów (art. 971 KC)</a:t>
            </a:r>
          </a:p>
          <a:p>
            <a:r>
              <a:rPr lang="pl-PL" b="1" dirty="0">
                <a:sym typeface="Wingdings" panose="05000000000000000000" pitchFamily="2" charset="2"/>
              </a:rPr>
              <a:t>Odpowiedzialność spadkobiercy z tytułu zapisów zwykłych  i poleceń ogranicza się zawsze jedynie do wartości stanu czynnego spadku </a:t>
            </a:r>
            <a:r>
              <a:rPr lang="pl-PL" dirty="0">
                <a:sym typeface="Wingdings" panose="05000000000000000000" pitchFamily="2" charset="2"/>
              </a:rPr>
              <a:t>(art. 1033 KC)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529530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366EDC-FA3F-439F-89D3-27D57D27F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za długi związane z prowadzeniem przedsiębiorstwa i gosp. rolnego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1B980C-82C2-4C72-9E3B-E85C3FC7D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024125"/>
          </a:xfrm>
        </p:spPr>
        <p:txBody>
          <a:bodyPr>
            <a:normAutofit lnSpcReduction="10000"/>
          </a:bodyPr>
          <a:lstStyle/>
          <a:p>
            <a:r>
              <a:rPr lang="pl-PL" dirty="0"/>
              <a:t>Gospodarstwo rolne – szczególny rodzaj przedsiębiorstwa, </a:t>
            </a:r>
          </a:p>
          <a:p>
            <a:r>
              <a:rPr lang="pl-PL" dirty="0"/>
              <a:t>Odpowiedzialność za długi związane z prowadzeniem gospodarstwa rolnego – art. 1081 KC – od chwili działu spadku </a:t>
            </a:r>
            <a:r>
              <a:rPr lang="pl-PL" b="1" dirty="0"/>
              <a:t>spadkobierca, któremu gospodarstwo przypadło, oraz spadkobiercy otrzymujący od niego spłaty. </a:t>
            </a:r>
            <a:r>
              <a:rPr lang="pl-PL" dirty="0"/>
              <a:t>Każdy ze spadkobierców </a:t>
            </a:r>
            <a:r>
              <a:rPr lang="pl-PL" dirty="0">
                <a:sym typeface="Wingdings" panose="05000000000000000000" pitchFamily="2" charset="2"/>
              </a:rPr>
              <a:t> w stosunku do wartości otrzymanego udziału, </a:t>
            </a:r>
          </a:p>
          <a:p>
            <a:r>
              <a:rPr lang="pl-PL" dirty="0">
                <a:sym typeface="Wingdings" panose="05000000000000000000" pitchFamily="2" charset="2"/>
              </a:rPr>
              <a:t>Odpowiedzialność za inne długi – art. 1082 KC – wszyscy spadkobiercy na zasadach ogólnych</a:t>
            </a:r>
          </a:p>
          <a:p>
            <a:r>
              <a:rPr lang="pl-PL" dirty="0">
                <a:sym typeface="Wingdings" panose="05000000000000000000" pitchFamily="2" charset="2"/>
              </a:rPr>
              <a:t>Brak szczególnych przepisów dotyczących odpowiedzialności za długi związane z działalnością gospodarczą prowadzoną przez spadkodawcę – długi nie są składnikiem przedsiębiorstwa, są to osobiste długi przedsiębiorcy jeśli przedsiębiorstwo przypadnie jednemu spadkobiercy, za długi odpowiadać będą wszyscy proporcjonalnie do wielkości udziałów.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7717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4AD097-0DA9-496B-A523-53AA6C9AC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Dobrodziejstwo inwentarza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D95D8F-103C-4317-80E2-503C31DF9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Przyjęcie spadku </a:t>
            </a:r>
            <a:r>
              <a:rPr lang="pl-PL" b="1" dirty="0"/>
              <a:t>wprost – </a:t>
            </a:r>
            <a:r>
              <a:rPr lang="pl-PL" dirty="0"/>
              <a:t>odpowiedzialność bez ograniczeń – art. 1031 par. 1 KC,</a:t>
            </a:r>
          </a:p>
          <a:p>
            <a:pPr lvl="1"/>
            <a:r>
              <a:rPr lang="pl-PL" dirty="0"/>
              <a:t>SN (7) – 22.06.1972r., III PZP 12/72 – odpowiedzialność taka w szczególnie wyjątkowych wypadkach może być ograniczona lub nawet wyłączona, jeśli przemawiają za tym zasady współżycia społecznego, </a:t>
            </a:r>
          </a:p>
          <a:p>
            <a:r>
              <a:rPr lang="pl-PL" dirty="0"/>
              <a:t>Odpowiedzialność z dobrodziejstwem inwentarza – art. 1031 par. 2 KC, odpowiedzialność tylko do wartości ustalonego w wykazie inwentarza albo w spisie inwentarza stanu czynnego spadku. Ograniczenie to odpada jeśli spadkobierca </a:t>
            </a:r>
            <a:r>
              <a:rPr lang="pl-PL" u="sng" dirty="0"/>
              <a:t>podstępnie pominął</a:t>
            </a:r>
            <a:r>
              <a:rPr lang="pl-PL" dirty="0"/>
              <a:t> w wykazie inwentarza lub podstępnie nie uwzględnił w spisie inwentarza przedmiotów należących do spadku lub przedmiotów zapisów windykacyjnych albo podstępnie uwzględnił w wykazie inwentarza lub </a:t>
            </a:r>
            <a:r>
              <a:rPr lang="pl-PL" u="sng" dirty="0"/>
              <a:t>podstępnie podał </a:t>
            </a:r>
            <a:r>
              <a:rPr lang="pl-PL" dirty="0"/>
              <a:t>do spisu inwentarza nieistniejące długi</a:t>
            </a:r>
          </a:p>
        </p:txBody>
      </p:sp>
    </p:spTree>
    <p:extLst>
      <p:ext uri="{BB962C8B-B14F-4D97-AF65-F5344CB8AC3E}">
        <p14:creationId xmlns:p14="http://schemas.microsoft.com/office/powerpoint/2010/main" val="1522521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07322-4423-4C01-80FB-F5A4F8F22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</a:t>
            </a:r>
            <a:r>
              <a:rPr lang="pl-PL" i="1" dirty="0"/>
              <a:t>pro </a:t>
            </a:r>
            <a:r>
              <a:rPr lang="pl-PL" i="1" dirty="0" err="1"/>
              <a:t>viribus</a:t>
            </a:r>
            <a:r>
              <a:rPr lang="pl-PL" i="1" dirty="0"/>
              <a:t> </a:t>
            </a:r>
            <a:r>
              <a:rPr lang="pl-PL" i="1" dirty="0" err="1"/>
              <a:t>hereditatis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5416C6-0CCB-4CE0-B409-6583268C3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Granicę odpowiedzialności wyznacza określona </a:t>
            </a:r>
            <a:r>
              <a:rPr lang="pl-PL" b="1" dirty="0"/>
              <a:t>wartość, </a:t>
            </a:r>
            <a:r>
              <a:rPr lang="pl-PL" dirty="0"/>
              <a:t>a nie skład spadku,</a:t>
            </a:r>
          </a:p>
          <a:p>
            <a:r>
              <a:rPr lang="pl-PL" dirty="0"/>
              <a:t>Wierzyciel może prowadzić egzekucję z całego majątku spadkobiercy</a:t>
            </a:r>
          </a:p>
          <a:p>
            <a:r>
              <a:rPr lang="pl-PL" b="1" dirty="0"/>
              <a:t>Wyjątki:</a:t>
            </a:r>
          </a:p>
          <a:p>
            <a:pPr lvl="1"/>
            <a:r>
              <a:rPr lang="pl-PL" dirty="0"/>
              <a:t>Art. 74 UKWH – wierzyciel może dochodzić zaspokojenia z nieruchomości obciążonej hipoteką, </a:t>
            </a:r>
          </a:p>
          <a:p>
            <a:pPr lvl="1"/>
            <a:r>
              <a:rPr lang="pl-PL" dirty="0"/>
              <a:t>Art. 316 KC – zastawnik może dochodzić zaspokojenia z przedmiotu zastawu, </a:t>
            </a:r>
          </a:p>
          <a:p>
            <a:pPr marL="457200" lvl="1" indent="0">
              <a:buNone/>
            </a:pPr>
            <a:endParaRPr lang="pl-PL" dirty="0"/>
          </a:p>
          <a:p>
            <a:pPr marL="457200" lvl="1" indent="0">
              <a:buNone/>
            </a:pPr>
            <a:r>
              <a:rPr lang="pl-PL" b="1" dirty="0"/>
              <a:t>Ważne! </a:t>
            </a:r>
            <a:r>
              <a:rPr lang="pl-PL" dirty="0"/>
              <a:t>Spadkobierca, bez względu na sposób przyjęcia spadku, nabywa długi spadkowe w pełnej wysokości. Dobrodziejstwo inwentarza skutkuje tym, że w zakresie przewyższającym wartość aktywów nie odpowiada osobiście za te długi. </a:t>
            </a:r>
          </a:p>
          <a:p>
            <a:pPr marL="457200" lvl="1" indent="0">
              <a:buNone/>
            </a:pPr>
            <a:endParaRPr lang="pl-PL" b="1" dirty="0"/>
          </a:p>
          <a:p>
            <a:pPr marL="457200" lvl="1" indent="0">
              <a:buNone/>
            </a:pPr>
            <a:r>
              <a:rPr lang="pl-PL" b="1" dirty="0"/>
              <a:t>Należy pamiętać o ograniczeniu odpowiedzialności w egzekucji – art. 319 KPC, jeśli nie jest zastrzeżone w tytule egzekucyjnym, należy je zastrzec w klauzuli wykonalności (art. 792 KPC) Musi być również sporządzony wykaz lub spis inwentarza. </a:t>
            </a:r>
          </a:p>
        </p:txBody>
      </p:sp>
    </p:spTree>
    <p:extLst>
      <p:ext uri="{BB962C8B-B14F-4D97-AF65-F5344CB8AC3E}">
        <p14:creationId xmlns:p14="http://schemas.microsoft.com/office/powerpoint/2010/main" val="1095404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Wykaz i Spis inwentarza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397602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7097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E518BA-4052-4DC4-859C-F7627343E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Kolejność zaspokajania długów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AA5419-1724-4A53-B545-CBD81DE1F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Spadkobierca powinien spłacać długi zgodnie ze złożonym wykazem, a od chwili sporządzenia spisu – zgodnie ze sporządzonym spisem, </a:t>
            </a:r>
          </a:p>
          <a:p>
            <a:r>
              <a:rPr lang="pl-PL" dirty="0"/>
              <a:t>Spłata bez wykazu (spisu) – naraża spadkobiercę na zarzut niedołożenia należytej staranności przy ustaleniu wierzycieli, - art. 1032 KC – poszerzenie odpowiedzialności</a:t>
            </a:r>
          </a:p>
          <a:p>
            <a:r>
              <a:rPr lang="pl-PL" dirty="0"/>
              <a:t>Różnice poglądów co do hierarchii długów spadkowych:</a:t>
            </a:r>
          </a:p>
          <a:p>
            <a:pPr marL="914400" lvl="1" indent="-457200">
              <a:buAutoNum type="arabicPeriod"/>
            </a:pPr>
            <a:r>
              <a:rPr lang="pl-PL" dirty="0"/>
              <a:t>Wszystkie długi należy traktować w sposób jednakowy, wierzyciele powinni być zaspokojeni proporcjonalnie, </a:t>
            </a:r>
          </a:p>
          <a:p>
            <a:pPr marL="914400" lvl="1" indent="-457200">
              <a:buAutoNum type="arabicPeriod"/>
            </a:pPr>
            <a:r>
              <a:rPr lang="pl-PL" dirty="0"/>
              <a:t>Kolejność zaspokajania z sumy uzyskanej w egzekucji – art. 1025-1026 KPC,</a:t>
            </a:r>
          </a:p>
          <a:p>
            <a:pPr marL="914400" lvl="1" indent="-457200">
              <a:buAutoNum type="arabicPeriod"/>
            </a:pPr>
            <a:r>
              <a:rPr lang="pl-PL" dirty="0"/>
              <a:t>Brak jednolitego charakteru długów – pierwszeństwo długów, za które spadkobierca odpowiada również rzeczowo</a:t>
            </a:r>
          </a:p>
          <a:p>
            <a:pPr marL="914400" lvl="1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0873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CB8986-5BF6-4AB5-90B5-F2328DA4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Należyte spłacenie - kolejność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3D328C-71AF-4CB1-B2ED-49367A692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pl-PL" dirty="0"/>
              <a:t>Długi zabezpieczone rzeczowo tj. zastawem lub hipoteką w zakresie tego zabezpieczenia,</a:t>
            </a:r>
          </a:p>
          <a:p>
            <a:pPr marL="457200" indent="-457200">
              <a:buAutoNum type="arabicPeriod"/>
            </a:pPr>
            <a:r>
              <a:rPr lang="pl-PL" dirty="0"/>
              <a:t>Inne długi spadkowe niż wymienione w pkt. 1 i 3-5, w tym koszty pogrzebu,</a:t>
            </a:r>
          </a:p>
          <a:p>
            <a:pPr marL="457200" indent="-457200">
              <a:buAutoNum type="arabicPeriod"/>
            </a:pPr>
            <a:r>
              <a:rPr lang="pl-PL" dirty="0"/>
              <a:t>Zachowek – art. 1005 KC,</a:t>
            </a:r>
          </a:p>
          <a:p>
            <a:pPr marL="457200" indent="-457200">
              <a:buAutoNum type="arabicPeriod"/>
            </a:pPr>
            <a:r>
              <a:rPr lang="pl-PL" dirty="0"/>
              <a:t>Roszczenie małżonka z 939 KC</a:t>
            </a:r>
          </a:p>
          <a:p>
            <a:pPr marL="457200" indent="-457200">
              <a:buAutoNum type="arabicPeriod"/>
            </a:pPr>
            <a:r>
              <a:rPr lang="pl-PL" dirty="0"/>
              <a:t>Zapisy zwykłe i polecenia</a:t>
            </a:r>
          </a:p>
        </p:txBody>
      </p:sp>
    </p:spTree>
    <p:extLst>
      <p:ext uri="{BB962C8B-B14F-4D97-AF65-F5344CB8AC3E}">
        <p14:creationId xmlns:p14="http://schemas.microsoft.com/office/powerpoint/2010/main" val="1262723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6A7221-3F9F-4079-A320-5E803443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za długi Publicznoprawne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77FD0D-1763-4263-A018-528D1AF81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Do spadku nie wchodzą zobowiązania publicznoprawne, </a:t>
            </a:r>
          </a:p>
          <a:p>
            <a:r>
              <a:rPr lang="pl-PL" dirty="0"/>
              <a:t>Art. 97 par. 1 </a:t>
            </a:r>
            <a:r>
              <a:rPr lang="pl-PL" dirty="0" err="1"/>
              <a:t>Ord.Pod</a:t>
            </a:r>
            <a:r>
              <a:rPr lang="pl-PL" dirty="0"/>
              <a:t>. Spadkobiercy podatnika z zastrzeżeniem art. 97 par 2 przejmują przewidziane w przepisach prawa podatkowego majątkowe prawa i obowiązki spadkodawcy,</a:t>
            </a:r>
          </a:p>
          <a:p>
            <a:r>
              <a:rPr lang="pl-PL" dirty="0"/>
              <a:t>Jeśli spadkodawcy przysługiwały na podstawie prawa podatkowego prawa o charakterze niemajątkowym, związane z prowadzoną działalnością gospodarczą przechodzą one na spadkobierców, o ile będą oni dalej prowadzić tę działalność na swój rachunek – art. 97 par 2 (stosuje się odpowiednio do sprawowanej przez spadkodawcę funkcji płatnika – art. 97 par 3)</a:t>
            </a:r>
          </a:p>
          <a:p>
            <a:r>
              <a:rPr lang="pl-PL" dirty="0"/>
              <a:t>Przepisy te stosuje się odpowiednio do decyzji wydanych na podstawie przepisów prawa podatkowego – art. 97 par. 4</a:t>
            </a:r>
          </a:p>
          <a:p>
            <a:r>
              <a:rPr lang="pl-PL" dirty="0"/>
              <a:t>Za zobowiązania podatkowe odpowiadają również zapisobiercy windykacyjni i zwykli,</a:t>
            </a:r>
          </a:p>
          <a:p>
            <a:r>
              <a:rPr lang="pl-PL" dirty="0"/>
              <a:t>Przepisy te stosuje się odpowiednio do należności z tyt. składek na ubezpieczenia społeczne (art. 31 USUS) </a:t>
            </a:r>
          </a:p>
        </p:txBody>
      </p:sp>
    </p:spTree>
    <p:extLst>
      <p:ext uri="{BB962C8B-B14F-4D97-AF65-F5344CB8AC3E}">
        <p14:creationId xmlns:p14="http://schemas.microsoft.com/office/powerpoint/2010/main" val="207103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C3089A-CD24-433F-8830-BDDD9439A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ART. 924-925 </a:t>
            </a:r>
            <a:r>
              <a:rPr lang="pl-PL" dirty="0" err="1"/>
              <a:t>kc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8DC059-C692-4709-99EA-AA55A5F17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3E3FC17-0C5D-4719-B27E-3A1D1E5B92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11944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351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 SPADKU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PRAWA I OBOWIĄZKI MAJĄTKOWE</a:t>
            </a:r>
          </a:p>
          <a:p>
            <a:r>
              <a:rPr lang="pl-PL" dirty="0"/>
              <a:t>Nie należą do spadku:</a:t>
            </a:r>
          </a:p>
          <a:p>
            <a:pPr lvl="1"/>
            <a:r>
              <a:rPr lang="pl-PL" dirty="0"/>
              <a:t>Prawa i obowiązki ściśle związane z osobą spadkodawcy,</a:t>
            </a:r>
          </a:p>
          <a:p>
            <a:pPr lvl="1"/>
            <a:r>
              <a:rPr lang="pl-PL" dirty="0"/>
              <a:t>Prawa, które przechodzą na oznaczone osoby niezależnie od tego, czy są spadkobiercami, </a:t>
            </a:r>
          </a:p>
        </p:txBody>
      </p:sp>
    </p:spTree>
    <p:extLst>
      <p:ext uri="{BB962C8B-B14F-4D97-AF65-F5344CB8AC3E}">
        <p14:creationId xmlns:p14="http://schemas.microsoft.com/office/powerpoint/2010/main" val="2211432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Długi spadkowe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Koszty pogrzebu (zwyczajowo przyjęte w danym środowisku),</a:t>
            </a:r>
          </a:p>
          <a:p>
            <a:r>
              <a:rPr lang="pl-PL" dirty="0"/>
              <a:t>Koszty postępowania spadkowego,</a:t>
            </a:r>
          </a:p>
          <a:p>
            <a:r>
              <a:rPr lang="pl-PL" dirty="0"/>
              <a:t>Obowiązek zaspokajania roszczeń o zachowek,</a:t>
            </a:r>
          </a:p>
          <a:p>
            <a:r>
              <a:rPr lang="pl-PL" dirty="0"/>
              <a:t>Obowiązek wykonania zapisów i poleceń.</a:t>
            </a:r>
          </a:p>
          <a:p>
            <a:endParaRPr lang="pl-PL" dirty="0"/>
          </a:p>
          <a:p>
            <a:pPr lvl="8" algn="r"/>
            <a:r>
              <a:rPr lang="pl-PL" dirty="0"/>
              <a:t>Art. 922 par. 3 KC</a:t>
            </a:r>
          </a:p>
        </p:txBody>
      </p:sp>
    </p:spTree>
    <p:extLst>
      <p:ext uri="{BB962C8B-B14F-4D97-AF65-F5344CB8AC3E}">
        <p14:creationId xmlns:p14="http://schemas.microsoft.com/office/powerpoint/2010/main" val="234765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CA13B6-5E88-4E6C-83EF-BD4F7C889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odpowiedzialności dłużników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34073C-E759-4780-878B-459359AD6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Jest uzależniony od:</a:t>
            </a:r>
          </a:p>
          <a:p>
            <a:pPr marL="457200" indent="-457200">
              <a:buAutoNum type="arabicPeriod"/>
            </a:pPr>
            <a:r>
              <a:rPr lang="pl-PL" dirty="0"/>
              <a:t>Tego czy spadkobiercy przyjęli już spadek,</a:t>
            </a:r>
          </a:p>
          <a:p>
            <a:pPr marL="457200" indent="-457200">
              <a:buAutoNum type="arabicPeriod"/>
            </a:pPr>
            <a:r>
              <a:rPr lang="pl-PL" dirty="0"/>
              <a:t>Treści złożonego oświadczenia o przyjęciu/odrzuceniu spadku,</a:t>
            </a:r>
          </a:p>
          <a:p>
            <a:pPr marL="457200" indent="-457200">
              <a:buAutoNum type="arabicPeriod"/>
            </a:pPr>
            <a:r>
              <a:rPr lang="pl-PL" dirty="0"/>
              <a:t>Tego czy doszło już do działu spadku,</a:t>
            </a:r>
          </a:p>
          <a:p>
            <a:pPr marL="457200" indent="-457200">
              <a:buAutoNum type="arabicPeriod"/>
            </a:pPr>
            <a:r>
              <a:rPr lang="pl-PL" dirty="0"/>
              <a:t>W przypadku niektórych długów spadkowych – decydująca jest wola spadkodawcy,</a:t>
            </a:r>
          </a:p>
          <a:p>
            <a:pPr marL="457200" indent="-457200">
              <a:buAutoNum type="arabicPeriod"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Regulacja odpowiedzialności za długi spadkowe odbiega od ogólnej regulacji odpowiedzialności dłużnika z KC.</a:t>
            </a:r>
          </a:p>
        </p:txBody>
      </p:sp>
    </p:spTree>
    <p:extLst>
      <p:ext uri="{BB962C8B-B14F-4D97-AF65-F5344CB8AC3E}">
        <p14:creationId xmlns:p14="http://schemas.microsoft.com/office/powerpoint/2010/main" val="3196986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8B1CE2-6301-4A57-88B1-6CE5365F1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spadkobierców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E33EB7-8F54-448F-9F06-DEA545CCF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 CHWILI PRZYJĘCIA SPADKU: art. 1030 </a:t>
            </a:r>
            <a:r>
              <a:rPr lang="pl-PL" dirty="0" err="1"/>
              <a:t>zd</a:t>
            </a:r>
            <a:r>
              <a:rPr lang="pl-PL" dirty="0"/>
              <a:t>. 1 KC </a:t>
            </a:r>
            <a:r>
              <a:rPr lang="pl-PL" b="1" dirty="0"/>
              <a:t>spadkobierca ponosi odpowiedzialność za długi spadkowe </a:t>
            </a:r>
            <a:r>
              <a:rPr lang="pl-PL" b="1" u="sng" dirty="0"/>
              <a:t>tylko ze spadku,</a:t>
            </a:r>
          </a:p>
          <a:p>
            <a:pPr lvl="1"/>
            <a:r>
              <a:rPr lang="pl-PL" dirty="0"/>
              <a:t>Egzekucja na zaspokojenie długu dopuszczalna tylko ze spadku – art. 836 </a:t>
            </a:r>
            <a:r>
              <a:rPr lang="pl-PL" dirty="0" err="1"/>
              <a:t>zd</a:t>
            </a:r>
            <a:r>
              <a:rPr lang="pl-PL" dirty="0"/>
              <a:t>. 1 KPC – odpowiedzialność </a:t>
            </a:r>
            <a:r>
              <a:rPr lang="pl-PL" i="1" dirty="0"/>
              <a:t>cum </a:t>
            </a:r>
            <a:r>
              <a:rPr lang="pl-PL" i="1" dirty="0" err="1"/>
              <a:t>viribus</a:t>
            </a:r>
            <a:r>
              <a:rPr lang="pl-PL" i="1" dirty="0"/>
              <a:t> </a:t>
            </a:r>
            <a:r>
              <a:rPr lang="pl-PL" i="1" dirty="0" err="1"/>
              <a:t>hereditatis</a:t>
            </a:r>
            <a:r>
              <a:rPr lang="pl-PL" i="1" dirty="0"/>
              <a:t>,</a:t>
            </a:r>
            <a:endParaRPr lang="pl-PL" dirty="0"/>
          </a:p>
          <a:p>
            <a:r>
              <a:rPr lang="pl-PL" dirty="0"/>
              <a:t>OD CHWILI PRZYJĘCIA SPADKU: art. 1030 </a:t>
            </a:r>
            <a:r>
              <a:rPr lang="pl-PL" dirty="0" err="1"/>
              <a:t>zd</a:t>
            </a:r>
            <a:r>
              <a:rPr lang="pl-PL" dirty="0"/>
              <a:t>. 2 KC </a:t>
            </a:r>
            <a:r>
              <a:rPr lang="pl-PL" b="1" dirty="0"/>
              <a:t>spadkobierca ponosi odpowiedzialność za długi spadkowe </a:t>
            </a:r>
            <a:r>
              <a:rPr lang="pl-PL" b="1" u="sng" dirty="0"/>
              <a:t>z całego swego majątku,</a:t>
            </a:r>
          </a:p>
          <a:p>
            <a:pPr lvl="1"/>
            <a:r>
              <a:rPr lang="pl-PL" dirty="0"/>
              <a:t>Egzekucja może być prowadzona ze wszystkich przedmiotów majątkowych wchodzących w skład majątku spadkodawcy,</a:t>
            </a:r>
          </a:p>
          <a:p>
            <a:pPr lvl="1"/>
            <a:r>
              <a:rPr lang="pl-PL" dirty="0"/>
              <a:t>Prawo Kopernika-Greshama – ewentualne gorsze przedmioty ze spadku wypierają lepsze z majątku spadkodawcy,</a:t>
            </a:r>
          </a:p>
        </p:txBody>
      </p:sp>
    </p:spTree>
    <p:extLst>
      <p:ext uri="{BB962C8B-B14F-4D97-AF65-F5344CB8AC3E}">
        <p14:creationId xmlns:p14="http://schemas.microsoft.com/office/powerpoint/2010/main" val="1323941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2AEDD2-4F07-4F32-838D-9223ED2F5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Spadkobierców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B160B6-DF29-4AB5-8F0E-237BF6EED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 CHWILI DZIAŁU SPADKU: art. 1034 par. 1 </a:t>
            </a:r>
            <a:r>
              <a:rPr lang="pl-PL" dirty="0" err="1"/>
              <a:t>zd</a:t>
            </a:r>
            <a:r>
              <a:rPr lang="pl-PL" dirty="0"/>
              <a:t>. 1 KC – </a:t>
            </a:r>
            <a:r>
              <a:rPr lang="pl-PL" b="1" dirty="0"/>
              <a:t>spadkobiercy ponoszą </a:t>
            </a:r>
            <a:r>
              <a:rPr lang="pl-PL" b="1" u="sng" dirty="0"/>
              <a:t>solidarną</a:t>
            </a:r>
            <a:r>
              <a:rPr lang="pl-PL" b="1" dirty="0"/>
              <a:t> odpowiedzialność,</a:t>
            </a:r>
          </a:p>
          <a:p>
            <a:pPr lvl="1"/>
            <a:r>
              <a:rPr lang="pl-PL" dirty="0"/>
              <a:t>Wierzyciel może żądać całości świadczenia od wszystkich spadkobierców, kilku z nich lub od każdego z osobna, a zaspokojenie wierzyciela przez któregokolwiek ze spadkobierców zwalnia pozostałych,</a:t>
            </a:r>
          </a:p>
          <a:p>
            <a:pPr lvl="1"/>
            <a:r>
              <a:rPr lang="pl-PL" dirty="0"/>
              <a:t>Jeśli jeden zaspokoił wierzyciela może żądać zwrotu od pozostałych w częściach, które odpowiadają wielkości udziałów (1034 par. 1 </a:t>
            </a:r>
            <a:r>
              <a:rPr lang="pl-PL" dirty="0" err="1"/>
              <a:t>zd</a:t>
            </a:r>
            <a:r>
              <a:rPr lang="pl-PL" dirty="0"/>
              <a:t>. 2 KC)</a:t>
            </a:r>
          </a:p>
          <a:p>
            <a:r>
              <a:rPr lang="pl-PL" u="sng" dirty="0"/>
              <a:t>OD CHWILI DZIAŁU SPADKU: </a:t>
            </a:r>
            <a:r>
              <a:rPr lang="pl-PL" dirty="0"/>
              <a:t>art. 1034 par. 2 KC – </a:t>
            </a:r>
            <a:r>
              <a:rPr lang="pl-PL" b="1" dirty="0"/>
              <a:t>spadkobiercy ponoszą odpowiedzialność</a:t>
            </a:r>
            <a:r>
              <a:rPr lang="pl-PL" b="1" u="sng" dirty="0"/>
              <a:t> w stosunku do wielkości udziałów, </a:t>
            </a:r>
            <a:endParaRPr lang="pl-PL" u="sng" dirty="0"/>
          </a:p>
        </p:txBody>
      </p:sp>
    </p:spTree>
    <p:extLst>
      <p:ext uri="{BB962C8B-B14F-4D97-AF65-F5344CB8AC3E}">
        <p14:creationId xmlns:p14="http://schemas.microsoft.com/office/powerpoint/2010/main" val="151461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2A72EE-46D2-40D1-AFD0-1E817D61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za długi zapisobierców windykacyjnych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AF5E22-C498-4977-9C35-79DC9AA0C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Nabywają określone prawo (przedmiot zapisu windykacyjnego) – sukcesja singularna,</a:t>
            </a:r>
          </a:p>
          <a:p>
            <a:r>
              <a:rPr lang="pl-PL" dirty="0"/>
              <a:t>NIE nabywają części długów spadkowych,</a:t>
            </a:r>
          </a:p>
          <a:p>
            <a:r>
              <a:rPr lang="pl-PL" dirty="0"/>
              <a:t>NIE nabywają długów związanych z przedmiotem zapisu,</a:t>
            </a:r>
          </a:p>
          <a:p>
            <a:r>
              <a:rPr lang="pl-PL" dirty="0"/>
              <a:t>Odpowiedzialność zapisobiercy windykacyjnego = odpowiedzialność za cudzy dług (spadkobiercy), </a:t>
            </a:r>
            <a:r>
              <a:rPr lang="pl-PL" b="1" dirty="0"/>
              <a:t>odpowiedzialność o szczególnym charakterze, </a:t>
            </a:r>
            <a:r>
              <a:rPr lang="pl-PL" dirty="0"/>
              <a:t>brak regresu wobec dłużnika (nie stosuje się 518 par. 1 pkt. 1 KC)</a:t>
            </a:r>
          </a:p>
          <a:p>
            <a:r>
              <a:rPr lang="pl-PL" dirty="0"/>
              <a:t>Art. 1034(1) par. 1 KC – </a:t>
            </a:r>
            <a:r>
              <a:rPr lang="pl-PL" b="1" u="sng" dirty="0"/>
              <a:t>do chwili działu spadku</a:t>
            </a:r>
            <a:r>
              <a:rPr lang="pl-PL" dirty="0"/>
              <a:t> – solidarna odpowiedzialność ZW wraz ze spadkobiercami, </a:t>
            </a:r>
          </a:p>
          <a:p>
            <a:r>
              <a:rPr lang="pl-PL" dirty="0"/>
              <a:t>Problem: brak rozwiązania sytuacji solidarnej odpowiedzialności zapisobiercy windykacyjnego i jedynego spadkobiercy </a:t>
            </a:r>
            <a:r>
              <a:rPr lang="pl-PL" dirty="0">
                <a:sym typeface="Wingdings" panose="05000000000000000000" pitchFamily="2" charset="2"/>
              </a:rPr>
              <a:t> brak działu spadku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9290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E9FE94-CC2B-480B-ADD0-6AAD029CB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zapisobierców windykacyjnych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05EC36-CB7B-440F-A14D-D19904859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Rozliczenia</a:t>
            </a:r>
            <a:r>
              <a:rPr lang="pl-PL" dirty="0"/>
              <a:t> między ZW a spadkobiercami następują proporcjonalnie do wartości otrzymanych przez nich przysporzeń, </a:t>
            </a:r>
          </a:p>
          <a:p>
            <a:r>
              <a:rPr lang="pl-PL" dirty="0"/>
              <a:t>OD CHWILI DZIAŁU SPADKU: spadkobiercy i ZW odpowiadają za długi spadkowe </a:t>
            </a:r>
            <a:r>
              <a:rPr lang="pl-PL" b="1" dirty="0"/>
              <a:t>proporcjonalnie do wartości otrzymanych przez nich przysporzeń</a:t>
            </a:r>
          </a:p>
          <a:p>
            <a:r>
              <a:rPr lang="pl-PL" b="1" dirty="0"/>
              <a:t>Odpowiedzialność zapisobiercy windykacyjnego </a:t>
            </a:r>
            <a:r>
              <a:rPr lang="pl-PL" b="1" dirty="0">
                <a:sym typeface="Wingdings" panose="05000000000000000000" pitchFamily="2" charset="2"/>
              </a:rPr>
              <a:t> ograniczona do wartości przedmiotu zapisu windykacyjnego </a:t>
            </a:r>
            <a:r>
              <a:rPr lang="pl-PL" dirty="0">
                <a:sym typeface="Wingdings" panose="05000000000000000000" pitchFamily="2" charset="2"/>
              </a:rPr>
              <a:t>(art. 1034(3) KC) – </a:t>
            </a:r>
            <a:r>
              <a:rPr lang="pl-PL" i="1" dirty="0">
                <a:sym typeface="Wingdings" panose="05000000000000000000" pitchFamily="2" charset="2"/>
              </a:rPr>
              <a:t>pro </a:t>
            </a:r>
            <a:r>
              <a:rPr lang="pl-PL" i="1" dirty="0" err="1">
                <a:sym typeface="Wingdings" panose="05000000000000000000" pitchFamily="2" charset="2"/>
              </a:rPr>
              <a:t>viribus</a:t>
            </a:r>
            <a:r>
              <a:rPr lang="pl-PL" i="1" dirty="0">
                <a:sym typeface="Wingdings" panose="05000000000000000000" pitchFamily="2" charset="2"/>
              </a:rPr>
              <a:t> </a:t>
            </a:r>
            <a:r>
              <a:rPr lang="pl-PL" i="1" dirty="0" err="1">
                <a:sym typeface="Wingdings" panose="05000000000000000000" pitchFamily="2" charset="2"/>
              </a:rPr>
              <a:t>hereditatis</a:t>
            </a:r>
            <a:r>
              <a:rPr lang="pl-PL" i="1" dirty="0">
                <a:sym typeface="Wingdings" panose="05000000000000000000" pitchFamily="2" charset="2"/>
              </a:rPr>
              <a:t>, </a:t>
            </a:r>
          </a:p>
          <a:p>
            <a:pPr lvl="1"/>
            <a:r>
              <a:rPr lang="pl-PL" dirty="0">
                <a:sym typeface="Wingdings" panose="05000000000000000000" pitchFamily="2" charset="2"/>
              </a:rPr>
              <a:t>art. 319 KPC – ograniczenie odpowiedzialności w postępowaniu egzekucyjnym .</a:t>
            </a:r>
          </a:p>
        </p:txBody>
      </p:sp>
    </p:spTree>
    <p:extLst>
      <p:ext uri="{BB962C8B-B14F-4D97-AF65-F5344CB8AC3E}">
        <p14:creationId xmlns:p14="http://schemas.microsoft.com/office/powerpoint/2010/main" val="979023445"/>
      </p:ext>
    </p:extLst>
  </p:cSld>
  <p:clrMapOvr>
    <a:masterClrMapping/>
  </p:clrMapOvr>
</p:sld>
</file>

<file path=ppt/theme/theme1.xml><?xml version="1.0" encoding="utf-8"?>
<a:theme xmlns:a="http://schemas.openxmlformats.org/drawingml/2006/main" name="Par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TM04033937[[fn=Para]]</Template>
  <TotalTime>268</TotalTime>
  <Words>1346</Words>
  <Application>Microsoft Office PowerPoint</Application>
  <PresentationFormat>Panoramiczny</PresentationFormat>
  <Paragraphs>104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</vt:lpstr>
      <vt:lpstr>Para</vt:lpstr>
      <vt:lpstr>ODPOWIEDZIALNOŚĆ ZA DŁUGI SPADKOWE</vt:lpstr>
      <vt:lpstr>ART. 924-925 kc</vt:lpstr>
      <vt:lpstr>SKŁAD SPADKU</vt:lpstr>
      <vt:lpstr>Długi spadkowe</vt:lpstr>
      <vt:lpstr>Zakres odpowiedzialności dłużników</vt:lpstr>
      <vt:lpstr>Odpowiedzialność spadkobierców</vt:lpstr>
      <vt:lpstr>Odpowiedzialność Spadkobierców</vt:lpstr>
      <vt:lpstr>Odpowiedzialność za długi zapisobierców windykacyjnych</vt:lpstr>
      <vt:lpstr>Odpowiedzialność zapisobierców windykacyjnych</vt:lpstr>
      <vt:lpstr>Odpowiedzialność za zapisy zwykłe i polecenia</vt:lpstr>
      <vt:lpstr>Odpowiedzialność za długi związane z prowadzeniem przedsiębiorstwa i gosp. rolnego</vt:lpstr>
      <vt:lpstr>Dobrodziejstwo inwentarza</vt:lpstr>
      <vt:lpstr>Odpowiedzialność pro viribus hereditatis</vt:lpstr>
      <vt:lpstr>Wykaz i Spis inwentarza</vt:lpstr>
      <vt:lpstr>Kolejność zaspokajania długów</vt:lpstr>
      <vt:lpstr>Należyte spłacenie - kolejność</vt:lpstr>
      <vt:lpstr>Odpowiedzialność za długi Publicznoprawne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ODPOWIEDZIALNOŚĆ ZA DŁUGI SPADKOWE</dc:title>
  <dc:creator>Agnieszka Agnieszka</dc:creator>
  <cp:lastModifiedBy>Agnieszka Agnieszka</cp:lastModifiedBy>
  <cp:revision>18</cp:revision>
  <dcterms:created xsi:type="dcterms:W3CDTF">2018-04-12T17:29:24Z</dcterms:created>
  <dcterms:modified xsi:type="dcterms:W3CDTF">2018-04-14T15:30:18Z</dcterms:modified>
</cp:coreProperties>
</file>