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3"/>
  </p:handoutMasterIdLst>
  <p:sldIdLst>
    <p:sldId id="256" r:id="rId2"/>
    <p:sldId id="263" r:id="rId3"/>
    <p:sldId id="265" r:id="rId4"/>
    <p:sldId id="266" r:id="rId5"/>
    <p:sldId id="264" r:id="rId6"/>
    <p:sldId id="267" r:id="rId7"/>
    <p:sldId id="272" r:id="rId8"/>
    <p:sldId id="268" r:id="rId9"/>
    <p:sldId id="269" r:id="rId10"/>
    <p:sldId id="270" r:id="rId11"/>
    <p:sldId id="271" r:id="rId12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68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27.03.2021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9251" y="115519"/>
            <a:ext cx="10306877" cy="240874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/>
              <a:t>								</a:t>
            </a: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br>
              <a:rPr lang="pl-PL" sz="4800" b="1" dirty="0"/>
            </a:br>
            <a: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  <a:t>OKAZANIE </a:t>
            </a: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  <a:t> KONFRONTACJA</a:t>
            </a:r>
            <a:br>
              <a:rPr lang="pl-PL" sz="4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51" y="1595908"/>
            <a:ext cx="7517275" cy="52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968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0475" y="1171978"/>
            <a:ext cx="8062174" cy="49197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Warunki, które muszą być spełnione łącznie, żeby dokonać czynności: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osoby te muszą być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wcześniej przesłuchane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 zeznaniach tych osób muszą zachodzić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sprzeczności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lvl="1" indent="0">
              <a:buNone/>
            </a:pPr>
            <a:endParaRPr lang="pl-PL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Zasady przeprowadzania konfrontacji: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wybór odpowiedniego momentu przeprowadzenia tej czynności;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dysponowanie obiektywnym  materiałem dowodowym;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do zasady tylko 2 osoby;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kolejność przesłuchiwanych osób;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Konfrontacja  jest niedopuszczalna w stosunku do świadka anonimowego.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Nie konfrontuje się pokrzywdzonego małoletniego, który nie ukończył w chwili przesłuchania lat 15.</a:t>
            </a:r>
          </a:p>
          <a:p>
            <a:pPr marL="457200" lvl="1" indent="0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75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327895"/>
            <a:ext cx="8911687" cy="856960"/>
          </a:xfrm>
        </p:spPr>
        <p:txBody>
          <a:bodyPr/>
          <a:lstStyle/>
          <a:p>
            <a:pPr algn="ctr"/>
            <a:r>
              <a:rPr lang="pl-PL" sz="4400" b="1" dirty="0">
                <a:solidFill>
                  <a:srgbClr val="31B4E6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 praktyce stosuje się także </a:t>
            </a:r>
            <a:r>
              <a:rPr lang="pl-PL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Konfrontację pośrednią </a:t>
            </a:r>
            <a:r>
              <a:rPr lang="pl-PL" sz="2000" i="1" dirty="0">
                <a:latin typeface="Cambria" panose="02040503050406030204" pitchFamily="18" charset="0"/>
                <a:ea typeface="Cambria" panose="02040503050406030204" pitchFamily="18" charset="0"/>
              </a:rPr>
              <a:t>tj. 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skonfrontowanie zeznań jednej osoby z protokołem przesłuchania drugiej.</a:t>
            </a:r>
          </a:p>
          <a:p>
            <a:pPr marL="0" indent="0" algn="just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Dokumentacja konfrontacji</a:t>
            </a: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	obowiązek sporządzenia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protokołu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(art. 143 par. 1 pkt 5 k.p.k.)</a:t>
            </a:r>
          </a:p>
          <a:p>
            <a:pPr marL="0" indent="0" algn="just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	protokół podpisuje prowadzący czynność oraz osoby konfrontowane!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807594" y="3309869"/>
            <a:ext cx="643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059" y="4083840"/>
            <a:ext cx="767015" cy="1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6863" y="0"/>
            <a:ext cx="8911687" cy="875763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875764"/>
            <a:ext cx="10538697" cy="59822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173 k.p.k.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Art. 173. § 1. Osobie przesłuchiwanej można okazać inną osobę, jej wizerunek lub rzecz w celu jej rozpoznania. Okazanie powinno być przeprowadzone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tak, aby wyłączyć sugestię.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2. W razie potrzeby okazanie można przeprowadzić również tak, aby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wyłączyć możliwość rozpoznania osoby przesłuchiwanej przez osobę rozpoznawaną.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3. Podczas okazania osoba okazywana powinna znajdować się w grupie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obejmującej łącznie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co najmniej cztery osoby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4. Minister Sprawiedliwości, w porozumieniu z ministrem właściwym do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spraw wewnętrznych, określi, w drodze rozporządzenia, warunki techniczne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przeprowadzenia okazania, mając na uwadze konieczność zapewnienia sprawnego toku postępowania, a także właściwej realizacji gwarancji procesowych jej uczestników.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Rozporządzenie Ministra Sprawiedliwości z dnia  2 czerwca 2003 r. w sprawie warunków technicznych przeprowadzania okazania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404" y="64816"/>
            <a:ext cx="8911687" cy="71641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RODZAJE OKAZANIA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15" y="1130262"/>
            <a:ext cx="9151464" cy="5386447"/>
          </a:xfrm>
        </p:spPr>
      </p:pic>
    </p:spTree>
    <p:extLst>
      <p:ext uri="{BB962C8B-B14F-4D97-AF65-F5344CB8AC3E}">
        <p14:creationId xmlns:p14="http://schemas.microsoft.com/office/powerpoint/2010/main" val="2195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965" y="136430"/>
            <a:ext cx="8911687" cy="56896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0720" y="766355"/>
            <a:ext cx="8856617" cy="590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1) Bezpośrednie- </a:t>
            </a: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świadkowi okazujemy żywego człowieka. 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- jawne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- incognito (dyskretne)</a:t>
            </a:r>
          </a:p>
          <a:p>
            <a:pPr marL="0" indent="0">
              <a:buNone/>
            </a:pPr>
            <a:endParaRPr lang="pl-PL" sz="19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do zasady powinno się przeprowadzać </a:t>
            </a:r>
            <a:r>
              <a:rPr lang="pl-PL" sz="1900" u="sng" dirty="0">
                <a:latin typeface="Cambria" panose="02040503050406030204" pitchFamily="18" charset="0"/>
                <a:ea typeface="Cambria" panose="02040503050406030204" pitchFamily="18" charset="0"/>
              </a:rPr>
              <a:t>okazanie jawne.</a:t>
            </a:r>
          </a:p>
          <a:p>
            <a:pPr marL="0" indent="0">
              <a:buNone/>
            </a:pPr>
            <a:endParaRPr lang="pl-PL" sz="19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Zasady okazania bezpośredniego: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co najmniej 4 osoby;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ta sama płeć, rasa, tusza, kolor włosów, zarost, ubiór;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okazanie nie może być przeprowadzone w sposób sugerujący;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fotograficzne utrwalenie grupy;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odpowiednio przestronne pomieszczenie;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udziału biegłego psychologa w okazaniu;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pustego;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sekwencyjnego;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Okazanie właściwe należy poprzedzić przesłuchaniem!</a:t>
            </a:r>
          </a:p>
          <a:p>
            <a:pPr>
              <a:buFontTx/>
              <a:buChar char="-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41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292" y="0"/>
            <a:ext cx="8911687" cy="74305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3302" y="816746"/>
            <a:ext cx="9571309" cy="509447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OSKARŻONY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PODEJRZANY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pkt 3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ŚWIADEK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ma obowiązek uczestniczyć w okazaniu jako osoba rozpoznająca (art. 177 par. 1 w zw. z art. 173 par. 1 k.p.k.)</a:t>
            </a:r>
          </a:p>
        </p:txBody>
      </p:sp>
    </p:spTree>
    <p:extLst>
      <p:ext uri="{BB962C8B-B14F-4D97-AF65-F5344CB8AC3E}">
        <p14:creationId xmlns:p14="http://schemas.microsoft.com/office/powerpoint/2010/main" val="128330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495" y="145139"/>
            <a:ext cx="8911687" cy="717010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8252" y="1280160"/>
            <a:ext cx="8915400" cy="448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2) Pośrednie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Jest to okazanie wizerunku osoby.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Przeprowadza się wtedy, gdy nie ma możliwości przeprowadzenia okazania bezpośredniego.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analogiczne jak w przypadku okazania bezpośredniego.</a:t>
            </a:r>
          </a:p>
        </p:txBody>
      </p:sp>
    </p:spTree>
    <p:extLst>
      <p:ext uri="{BB962C8B-B14F-4D97-AF65-F5344CB8AC3E}">
        <p14:creationId xmlns:p14="http://schemas.microsoft.com/office/powerpoint/2010/main" val="10330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67F2F9-5F22-4F19-812E-277BD8AFC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015" y="5743574"/>
            <a:ext cx="8915400" cy="11144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Leon Davis (po lewej), rzeczywisty sprawca przestępstwa, za które Thomas </a:t>
            </a:r>
            <a:r>
              <a:rPr lang="pl-PL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Haynesworth</a:t>
            </a: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(po prawej) został skazany na </a:t>
            </a:r>
            <a:r>
              <a:rPr lang="pl-PL" sz="2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karę więzienia </a:t>
            </a:r>
            <a:r>
              <a:rPr lang="pl-PL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(Zakład karny stanu Wirginia).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C7F43F3-9E30-4EF9-9E0F-363E3AF061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66674"/>
            <a:ext cx="11144250" cy="5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7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799" y="301892"/>
            <a:ext cx="8911687" cy="690884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46049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Wyróżnia się okazanie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bezpośrednie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pośrednie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rzeczy.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analogiczne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jak w przypadku okazania osoby.</a:t>
            </a:r>
          </a:p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Wyjątek! 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Zwłoki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Okazanie to czynność niepowtarzalna! Kolejne okazania tych samych rzeczy/osób są niecelowe!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46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9256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223" y="792566"/>
            <a:ext cx="9933389" cy="5499278"/>
          </a:xfrm>
        </p:spPr>
        <p:txBody>
          <a:bodyPr>
            <a:noAutofit/>
          </a:bodyPr>
          <a:lstStyle/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172 k.p.k.</a:t>
            </a:r>
          </a:p>
          <a:p>
            <a:pPr marL="0" indent="0" algn="just">
              <a:buNone/>
            </a:pPr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Art. 172 k.p.k. Osoby przesłuchiwane mogą być konfrontowane w celu wyjaśnienia sprzeczności. Konfrontacja nie jest dopuszczalna w wypadku określonym w art. 184 (świadek anonimowy).</a:t>
            </a:r>
          </a:p>
          <a:p>
            <a:pPr marL="0" indent="0" algn="just">
              <a:buNone/>
            </a:pPr>
            <a:endParaRPr lang="pl-PL" sz="22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</a:p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Konfrontacja polega na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równoczesnym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pl-PL" sz="2200" b="1" dirty="0">
                <a:latin typeface="Cambria" panose="02040503050406030204" pitchFamily="18" charset="0"/>
                <a:ea typeface="Cambria" panose="02040503050406030204" pitchFamily="18" charset="0"/>
              </a:rPr>
              <a:t>bezpośrednim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 przesłuchaniu dwóch lub więcej osób (podejrzany [oskarżony], świadek, biegły)</a:t>
            </a:r>
          </a:p>
        </p:txBody>
      </p:sp>
    </p:spTree>
    <p:extLst>
      <p:ext uri="{BB962C8B-B14F-4D97-AF65-F5344CB8AC3E}">
        <p14:creationId xmlns:p14="http://schemas.microsoft.com/office/powerpoint/2010/main" val="353179966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45BB15EBE7584DA6CD114B7EBB8E0B" ma:contentTypeVersion="3" ma:contentTypeDescription="Utwórz nowy dokument." ma:contentTypeScope="" ma:versionID="65d13ceab4e28084c3f352c9f98bde27">
  <xsd:schema xmlns:xsd="http://www.w3.org/2001/XMLSchema" xmlns:xs="http://www.w3.org/2001/XMLSchema" xmlns:p="http://schemas.microsoft.com/office/2006/metadata/properties" xmlns:ns2="d448033f-6250-49be-9b84-7fcdb5ebcbec" targetNamespace="http://schemas.microsoft.com/office/2006/metadata/properties" ma:root="true" ma:fieldsID="99860431cdb15ed437e47361b6d57e57" ns2:_="">
    <xsd:import namespace="d448033f-6250-49be-9b84-7fcdb5ebc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8033f-6250-49be-9b84-7fcdb5ebc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35B35E-4D45-4CB2-834D-96E1AAD4F259}"/>
</file>

<file path=customXml/itemProps2.xml><?xml version="1.0" encoding="utf-8"?>
<ds:datastoreItem xmlns:ds="http://schemas.openxmlformats.org/officeDocument/2006/customXml" ds:itemID="{2909DED4-0C51-4DE1-BB88-F60372756B5C}"/>
</file>

<file path=customXml/itemProps3.xml><?xml version="1.0" encoding="utf-8"?>
<ds:datastoreItem xmlns:ds="http://schemas.openxmlformats.org/officeDocument/2006/customXml" ds:itemID="{B7A9B4E5-F8A3-4464-9188-F6D0C9443D20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4164</TotalTime>
  <Words>668</Words>
  <Application>Microsoft Office PowerPoint</Application>
  <PresentationFormat>Panoramiczny</PresentationFormat>
  <Paragraphs>84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Century Gothic</vt:lpstr>
      <vt:lpstr>Wingdings</vt:lpstr>
      <vt:lpstr>Wingdings 3</vt:lpstr>
      <vt:lpstr>Smuga</vt:lpstr>
      <vt:lpstr>              OKAZANIE   KONFRONTACJA </vt:lpstr>
      <vt:lpstr>OKAZANIE</vt:lpstr>
      <vt:lpstr>RODZAJE OKAZANIA</vt:lpstr>
      <vt:lpstr>OKAZANIE OSOBY</vt:lpstr>
      <vt:lpstr>OKAZANIE</vt:lpstr>
      <vt:lpstr>OKAZANIE OSOBY</vt:lpstr>
      <vt:lpstr>Prezentacja programu PowerPoint</vt:lpstr>
      <vt:lpstr>OKAZANIE RZECZY</vt:lpstr>
      <vt:lpstr>KONFRONTACJA</vt:lpstr>
      <vt:lpstr>KONFRONTACJA</vt:lpstr>
      <vt:lpstr>KONFRONTACJA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 Mencel</cp:lastModifiedBy>
  <cp:revision>81</cp:revision>
  <cp:lastPrinted>2019-01-18T21:46:09Z</cp:lastPrinted>
  <dcterms:created xsi:type="dcterms:W3CDTF">2018-02-19T21:59:52Z</dcterms:created>
  <dcterms:modified xsi:type="dcterms:W3CDTF">2021-03-26T23:17:32Z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0x0101004C45BB15EBE7584DA6CD114B7EBB8E0B</vt:lpwstr>
  </property>
</Properties>
</file>