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A8F9-397C-4A1E-B163-B3C6FD0FFE69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6A823-288C-4411-A911-F08CEB4306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061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A8F9-397C-4A1E-B163-B3C6FD0FFE69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6A823-288C-4411-A911-F08CEB4306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8967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A8F9-397C-4A1E-B163-B3C6FD0FFE69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6A823-288C-4411-A911-F08CEB4306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628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A8F9-397C-4A1E-B163-B3C6FD0FFE69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6A823-288C-4411-A911-F08CEB4306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062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A8F9-397C-4A1E-B163-B3C6FD0FFE69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6A823-288C-4411-A911-F08CEB4306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061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A8F9-397C-4A1E-B163-B3C6FD0FFE69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6A823-288C-4411-A911-F08CEB4306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102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A8F9-397C-4A1E-B163-B3C6FD0FFE69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6A823-288C-4411-A911-F08CEB4306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0392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A8F9-397C-4A1E-B163-B3C6FD0FFE69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6A823-288C-4411-A911-F08CEB4306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285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A8F9-397C-4A1E-B163-B3C6FD0FFE69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6A823-288C-4411-A911-F08CEB4306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5978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A8F9-397C-4A1E-B163-B3C6FD0FFE69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6A823-288C-4411-A911-F08CEB4306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021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4A8F9-397C-4A1E-B163-B3C6FD0FFE69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6A823-288C-4411-A911-F08CEB4306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1341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4A8F9-397C-4A1E-B163-B3C6FD0FFE69}" type="datetimeFigureOut">
              <a:rPr lang="pl-PL" smtClean="0"/>
              <a:t>2016-10-08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6A823-288C-4411-A911-F08CEB4306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2380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Filary ONZ-owskiego systemu ochrony praw człowieka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Mgr Przemysław Mazurek</a:t>
            </a:r>
          </a:p>
          <a:p>
            <a:r>
              <a:rPr lang="pl-PL" dirty="0"/>
              <a:t>Katedra Prawa Konstytucyjnego</a:t>
            </a:r>
          </a:p>
          <a:p>
            <a:r>
              <a:rPr lang="pl-PL" dirty="0"/>
              <a:t>Rok akademicki 2016/2017</a:t>
            </a:r>
          </a:p>
          <a:p>
            <a:r>
              <a:rPr lang="pl-PL" dirty="0"/>
              <a:t>Slajdy podlegają ochronie prawnej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8252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Komitet Praw Człowieka </a:t>
            </a:r>
            <a:br>
              <a:rPr lang="pl-PL" dirty="0"/>
            </a:br>
            <a:r>
              <a:rPr lang="pl-PL" dirty="0"/>
              <a:t>skład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 składa się z 18 niezależnych ekspertów o wysokim poziomie moralnym i uznanej kompetencji w dziedzinie praw człowieka, przy czym wskazane jest (choć nie wymagane) by przynajmniej część z członków Komitetu miała doświadczenie prawnicze. Osoby te wybierane są w tajnym głosowaniu przez państwa, które ratyfikowały Międzynarodowy Pakt Praw Obywatelskich i Politycznych, spośród zgłoszonych przez siebie kandydatów.</a:t>
            </a:r>
          </a:p>
          <a:p>
            <a:pPr marL="0" indent="0">
              <a:buNone/>
            </a:pPr>
            <a:r>
              <a:rPr lang="pl-PL" dirty="0"/>
              <a:t>Kadencja członków Komitetu trwa 4 lata, przy czym połowa składu jest odnawiana co dwa lata. Możliwa jest reelekcja tej samej osoby.</a:t>
            </a:r>
          </a:p>
          <a:p>
            <a:endParaRPr lang="pl-PL" dirty="0"/>
          </a:p>
          <a:p>
            <a:r>
              <a:rPr lang="pl-PL" dirty="0"/>
              <a:t>Komitet zbiera się 3 razy w roku, na sesje trwające około 3 tygodni. W marcu odbywają się one w siedzibie głównej Organizacji Narodów Zjednoczonych w Nowym Jorku, w lipcu i listopadzie w siedzibie ONZ w Genewie. W razie potrzeby możliwe jest zwoływanie sesji nadzwyczajnych.</a:t>
            </a:r>
          </a:p>
        </p:txBody>
      </p:sp>
    </p:spTree>
    <p:extLst>
      <p:ext uri="{BB962C8B-B14F-4D97-AF65-F5344CB8AC3E}">
        <p14:creationId xmlns:p14="http://schemas.microsoft.com/office/powerpoint/2010/main" val="1450521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Komitet Praw Człowieka </a:t>
            </a:r>
            <a:br>
              <a:rPr lang="pl-PL" dirty="0"/>
            </a:br>
            <a:r>
              <a:rPr lang="pl-PL" dirty="0"/>
              <a:t>Kadencja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Kadencja członków Komitetu trwa 4 lata, przy czym połowa składu jest odnawiana co dwa lata. </a:t>
            </a:r>
          </a:p>
          <a:p>
            <a:r>
              <a:rPr lang="pl-PL" dirty="0"/>
              <a:t>Możliwa jest reelekcja tej samej osoby.</a:t>
            </a:r>
          </a:p>
          <a:p>
            <a:r>
              <a:rPr lang="pl-PL" dirty="0"/>
              <a:t>Komitet zbiera się 3 razy w roku, na sesje trwające około 3 tygodni. W marcu odbywają się one w siedzibie głównej Organizacji Narodów Zjednoczonych w Nowym Jorku, </a:t>
            </a:r>
          </a:p>
          <a:p>
            <a:r>
              <a:rPr lang="pl-PL" dirty="0"/>
              <a:t>w lipcu i listopadzie w siedzibie ONZ w Genewie. </a:t>
            </a:r>
          </a:p>
          <a:p>
            <a:r>
              <a:rPr lang="pl-PL" dirty="0"/>
              <a:t>W razie potrzeby możliwe jest zwoływanie sesji nadzwyczajnych.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0924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Komitet Praw Człowieka </a:t>
            </a:r>
            <a:br>
              <a:rPr lang="pl-PL" dirty="0"/>
            </a:br>
            <a:r>
              <a:rPr lang="pl-PL" dirty="0"/>
              <a:t>zadania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Obywatele państw-stron Paktu, które ratyfikowały dodatkowo Pierwszy Protokół Fakultatywny, mają możliwość składania skarg indywidualnych o naruszenie postanowień Paktu do Komitetu Praw Człowieka.</a:t>
            </a:r>
          </a:p>
          <a:p>
            <a:r>
              <a:rPr lang="pl-PL" dirty="0"/>
              <a:t>może rozpatrywać także skargi państw-stron zarzucające innym państwom-stronom łamanie Paktu zgodnie z art. 41 (skarga międzypaństwowa), jednak w praktyce państwa nie korzystają z tej możliwości.</a:t>
            </a:r>
          </a:p>
          <a:p>
            <a:r>
              <a:rPr lang="pl-PL" dirty="0"/>
              <a:t>przyjmowanie i rozpatrywanie sprawozdań przedkładanych przez państwa-strony Paktu na temat ochrony praw człowieka na ich terytorium</a:t>
            </a:r>
          </a:p>
        </p:txBody>
      </p:sp>
    </p:spTree>
    <p:extLst>
      <p:ext uri="{BB962C8B-B14F-4D97-AF65-F5344CB8AC3E}">
        <p14:creationId xmlns:p14="http://schemas.microsoft.com/office/powerpoint/2010/main" val="1573302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Komitet Praw Człowieka </a:t>
            </a:r>
            <a:br>
              <a:rPr lang="pl-PL" dirty="0"/>
            </a:br>
            <a:r>
              <a:rPr lang="pl-PL" dirty="0"/>
              <a:t>zadania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wydaje tzw. Uwagi Ogólne do poszczególnych artykułów Paktu, w których wskazuje jak artykuły te powinny być interpretowane przez państwa oraz w jaki sposób należy je realizować w ramach krajowych porządków prawnych.</a:t>
            </a:r>
          </a:p>
          <a:p>
            <a:endParaRPr lang="pl-PL" dirty="0"/>
          </a:p>
          <a:p>
            <a:r>
              <a:rPr lang="pl-PL" dirty="0"/>
              <a:t>Raz w roku Komitet składa sprawozdanie ze swojej działalności Zgromadzeniu Ogólnemu ONZ, za pośrednictwem Rady Gospodarczej i Społecznej ONZ.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0249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Stały Międzynarodowy Trybunał Karny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Stały Międzynarodowy Trybunał Karny z siedzibą w Hadze jest międzynarodowym organem sądowniczym utworzonym na mocy Traktatu Rzymskiego, przyjętego na Konferencji Dyplomatycznej Narodów Zjednoczonych w Rzymie, która odbyła się w dniach od 15 czerwca  17 lipca 1998 r. </a:t>
            </a:r>
          </a:p>
          <a:p>
            <a:r>
              <a:rPr lang="pl-PL" dirty="0"/>
              <a:t>Wzięli w niej udział przedstawiciele 160 państw ze wszystkich regionów świata.</a:t>
            </a:r>
          </a:p>
        </p:txBody>
      </p:sp>
    </p:spTree>
    <p:extLst>
      <p:ext uri="{BB962C8B-B14F-4D97-AF65-F5344CB8AC3E}">
        <p14:creationId xmlns:p14="http://schemas.microsoft.com/office/powerpoint/2010/main" val="2307743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Stały Międzynarodowy Trybunał Karny</a:t>
            </a:r>
            <a:br>
              <a:rPr lang="pl-PL" dirty="0"/>
            </a:br>
            <a:r>
              <a:rPr lang="pl-PL" dirty="0"/>
              <a:t>skład i powołanie sędziego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Trybunale zasiada 18 sędziów wybieranych w tajnym głosowaniu przez państwa, które poddały się jurysdykcji Trybunału. </a:t>
            </a:r>
          </a:p>
          <a:p>
            <a:r>
              <a:rPr lang="pl-PL" dirty="0"/>
              <a:t>Każde z państw może przedstawić dwie kandydatury sędziów </a:t>
            </a:r>
            <a:r>
              <a:rPr lang="pl-PL" dirty="0" err="1"/>
              <a:t>psób</a:t>
            </a:r>
            <a:r>
              <a:rPr lang="pl-PL" dirty="0"/>
              <a:t> o wysokich walorach moralnych, posiadających najwyższe kwalifikacje sędziowskie, doświadczenie w sądzeniu spraw karnych oraz cieszących się uznaniem w dziedzinie prawa międzynarodowego.</a:t>
            </a:r>
          </a:p>
        </p:txBody>
      </p:sp>
    </p:spTree>
    <p:extLst>
      <p:ext uri="{BB962C8B-B14F-4D97-AF65-F5344CB8AC3E}">
        <p14:creationId xmlns:p14="http://schemas.microsoft.com/office/powerpoint/2010/main" val="1615715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Stały Międzynarodowy Trybunał Karny</a:t>
            </a:r>
            <a:br>
              <a:rPr lang="pl-PL" dirty="0"/>
            </a:br>
            <a:r>
              <a:rPr lang="pl-PL" dirty="0"/>
              <a:t>organy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Wydział Przygotowawczy</a:t>
            </a:r>
          </a:p>
          <a:p>
            <a:r>
              <a:rPr lang="pl-PL" dirty="0"/>
              <a:t>Wydział Orzekający</a:t>
            </a:r>
          </a:p>
          <a:p>
            <a:r>
              <a:rPr lang="pl-PL" dirty="0"/>
              <a:t>Wydział Odwoławczy</a:t>
            </a:r>
          </a:p>
          <a:p>
            <a:r>
              <a:rPr lang="pl-PL" dirty="0"/>
              <a:t>Urząd Prokuratora</a:t>
            </a:r>
          </a:p>
          <a:p>
            <a:r>
              <a:rPr lang="pl-PL" dirty="0"/>
              <a:t>Prezydium</a:t>
            </a:r>
          </a:p>
          <a:p>
            <a:r>
              <a:rPr lang="pl-PL" dirty="0"/>
              <a:t>Sekretariat.</a:t>
            </a:r>
          </a:p>
        </p:txBody>
      </p:sp>
    </p:spTree>
    <p:extLst>
      <p:ext uri="{BB962C8B-B14F-4D97-AF65-F5344CB8AC3E}">
        <p14:creationId xmlns:p14="http://schemas.microsoft.com/office/powerpoint/2010/main" val="544669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Stały Międzynarodowy Trybunał Karny</a:t>
            </a:r>
            <a:br>
              <a:rPr lang="pl-PL" dirty="0"/>
            </a:br>
            <a:r>
              <a:rPr lang="pl-PL" dirty="0"/>
              <a:t>orzecznictwo i jurysdykcja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Funkcję orzeczniczą w ramach wydziału spełniają poszczególne Izby. </a:t>
            </a:r>
          </a:p>
          <a:p>
            <a:r>
              <a:rPr lang="pl-PL" dirty="0"/>
              <a:t>Jurysdykcja Trybunału, zgodnie ze Statutem, obejmuje przypadki ludobójstwa, zbrodni wojennych i zbrodni przeciwko ludzkości. </a:t>
            </a:r>
          </a:p>
          <a:p>
            <a:r>
              <a:rPr lang="pl-PL" dirty="0"/>
              <a:t>Obecnie trwają działania nad przygotowywaniem dokumentów umożliwiających karanie zbrodni agresji przez Trybunał. </a:t>
            </a:r>
          </a:p>
          <a:p>
            <a:r>
              <a:rPr lang="pl-PL" dirty="0"/>
              <a:t>Decyzja w tej sprawie zapadnie po 1 stycznia 2017 r.</a:t>
            </a:r>
          </a:p>
        </p:txBody>
      </p:sp>
    </p:spTree>
    <p:extLst>
      <p:ext uri="{BB962C8B-B14F-4D97-AF65-F5344CB8AC3E}">
        <p14:creationId xmlns:p14="http://schemas.microsoft.com/office/powerpoint/2010/main" val="3825724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29609"/>
            <a:ext cx="10515600" cy="1361079"/>
          </a:xfrm>
        </p:spPr>
        <p:txBody>
          <a:bodyPr>
            <a:normAutofit fontScale="90000"/>
          </a:bodyPr>
          <a:lstStyle/>
          <a:p>
            <a:r>
              <a:rPr lang="pl-PL" dirty="0"/>
              <a:t>Filary ONZ-owskiego systemu ochrony praw człowieka </a:t>
            </a:r>
            <a:br>
              <a:rPr lang="pl-PL" dirty="0"/>
            </a:br>
            <a:r>
              <a:rPr lang="pl-PL" dirty="0"/>
              <a:t>wiadomości ogólne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5928"/>
          </a:xfrm>
        </p:spPr>
        <p:txBody>
          <a:bodyPr/>
          <a:lstStyle/>
          <a:p>
            <a:r>
              <a:rPr lang="pl-PL" dirty="0"/>
              <a:t>Filary ONZ-owskiego systemu ochrony praw człowieka są zawarte w:</a:t>
            </a:r>
          </a:p>
          <a:p>
            <a:pPr>
              <a:buFontTx/>
              <a:buChar char="-"/>
            </a:pPr>
            <a:r>
              <a:rPr lang="pl-PL" dirty="0"/>
              <a:t>Karcie Narodów Zjednoczonych</a:t>
            </a:r>
          </a:p>
          <a:p>
            <a:pPr marL="0" indent="0">
              <a:buNone/>
            </a:pPr>
            <a:r>
              <a:rPr lang="pl-PL" dirty="0"/>
              <a:t>Organami ONZ są:</a:t>
            </a:r>
          </a:p>
          <a:p>
            <a:pPr>
              <a:buFontTx/>
              <a:buChar char="-"/>
            </a:pPr>
            <a:r>
              <a:rPr lang="pl-PL" dirty="0"/>
              <a:t>Zgromadzenie Ogólne</a:t>
            </a:r>
          </a:p>
          <a:p>
            <a:pPr>
              <a:buFontTx/>
              <a:buChar char="-"/>
            </a:pPr>
            <a:r>
              <a:rPr lang="pl-PL" dirty="0"/>
              <a:t>Rada Bezpieczeństwa</a:t>
            </a:r>
          </a:p>
          <a:p>
            <a:pPr>
              <a:buFontTx/>
              <a:buChar char="-"/>
            </a:pPr>
            <a:r>
              <a:rPr lang="pl-PL" dirty="0"/>
              <a:t>Rada Gospodarcza i Społeczna</a:t>
            </a:r>
          </a:p>
          <a:p>
            <a:pPr>
              <a:buFontTx/>
              <a:buChar char="-"/>
            </a:pPr>
            <a:r>
              <a:rPr lang="pl-PL" dirty="0"/>
              <a:t>Rada Powiernicza</a:t>
            </a:r>
          </a:p>
          <a:p>
            <a:pPr>
              <a:buFontTx/>
              <a:buChar char="-"/>
            </a:pPr>
            <a:r>
              <a:rPr lang="pl-PL" dirty="0"/>
              <a:t>Sekretariat</a:t>
            </a:r>
          </a:p>
          <a:p>
            <a:pPr>
              <a:buFontTx/>
              <a:buChar char="-"/>
            </a:pPr>
            <a:r>
              <a:rPr lang="pl-PL" dirty="0"/>
              <a:t>Międzynarodowy Trybunał Sprawiedliwości z siedzibą w Hadze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525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Organy wyspecjalizowane w ochronie praw człowieka:</a:t>
            </a:r>
          </a:p>
          <a:p>
            <a:pPr>
              <a:buFontTx/>
              <a:buChar char="-"/>
            </a:pPr>
            <a:r>
              <a:rPr lang="pl-PL" dirty="0"/>
              <a:t>Rada Praw Człowieka (do 2006 roku Komisja Praw Człowieka ONZ)</a:t>
            </a:r>
          </a:p>
          <a:p>
            <a:pPr>
              <a:buFontTx/>
              <a:buChar char="-"/>
            </a:pPr>
            <a:r>
              <a:rPr lang="pl-PL" dirty="0"/>
              <a:t>Urząd Wysokiego Komisarza ONZ ds. Praw Człowieka</a:t>
            </a:r>
          </a:p>
          <a:p>
            <a:pPr>
              <a:buFontTx/>
              <a:buChar char="-"/>
            </a:pPr>
            <a:r>
              <a:rPr lang="pl-PL" dirty="0"/>
              <a:t>Urząd Wysokiego Komisarza ds. Uchodźców</a:t>
            </a:r>
          </a:p>
          <a:p>
            <a:pPr>
              <a:buFontTx/>
              <a:buChar char="-"/>
            </a:pPr>
            <a:r>
              <a:rPr lang="pl-PL" dirty="0"/>
              <a:t>Komitet Praw Człowieka</a:t>
            </a:r>
          </a:p>
          <a:p>
            <a:pPr marL="0" indent="0">
              <a:buNone/>
            </a:pPr>
            <a:r>
              <a:rPr lang="pl-PL" dirty="0"/>
              <a:t>Liczne organizacje działające w strukturach ONZ min.</a:t>
            </a:r>
          </a:p>
          <a:p>
            <a:pPr>
              <a:buFontTx/>
              <a:buChar char="-"/>
            </a:pPr>
            <a:r>
              <a:rPr lang="pl-PL" dirty="0"/>
              <a:t>UNESCO</a:t>
            </a:r>
          </a:p>
          <a:p>
            <a:pPr>
              <a:buFontTx/>
              <a:buChar char="-"/>
            </a:pPr>
            <a:r>
              <a:rPr lang="pl-PL" dirty="0"/>
              <a:t>WHO</a:t>
            </a:r>
          </a:p>
          <a:p>
            <a:pPr>
              <a:buFontTx/>
              <a:buChar char="-"/>
            </a:pPr>
            <a:r>
              <a:rPr lang="pl-PL" dirty="0"/>
              <a:t>FAO</a:t>
            </a:r>
          </a:p>
        </p:txBody>
      </p:sp>
    </p:spTree>
    <p:extLst>
      <p:ext uri="{BB962C8B-B14F-4D97-AF65-F5344CB8AC3E}">
        <p14:creationId xmlns:p14="http://schemas.microsoft.com/office/powerpoint/2010/main" val="1239872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Rada Praw Człowieka (do 2006 roku Komisja Praw Człowieka ONZ)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organ pomocniczy Zgromadzenia Ogólnego ONZ działający od 2006 roku</a:t>
            </a:r>
          </a:p>
          <a:p>
            <a:r>
              <a:rPr lang="pl-PL" dirty="0"/>
              <a:t>Zadania Rady:</a:t>
            </a:r>
          </a:p>
          <a:p>
            <a:r>
              <a:rPr lang="pl-PL" dirty="0"/>
              <a:t>promowanie poszanowania praw człowieka oraz podstawowych wolności, </a:t>
            </a:r>
          </a:p>
          <a:p>
            <a:r>
              <a:rPr lang="pl-PL" dirty="0"/>
              <a:t>forum dialogu i współpracy.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1533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Rada Praw Człowieka </a:t>
            </a:r>
            <a:br>
              <a:rPr lang="pl-PL" dirty="0"/>
            </a:br>
            <a:r>
              <a:rPr lang="pl-PL" dirty="0"/>
              <a:t>skład i kadencja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Członkostwo w Radzie otwarte jest dla wszystkich państw – członków ONZ. </a:t>
            </a:r>
          </a:p>
          <a:p>
            <a:r>
              <a:rPr lang="pl-PL" dirty="0"/>
              <a:t>Organ ten składa się z 47 członków, wybieranych w głosowaniu tajnym, bezwzględną większością głosów Zgromadzenia Ogólnego ONZ. </a:t>
            </a:r>
          </a:p>
          <a:p>
            <a:r>
              <a:rPr lang="pl-PL" dirty="0"/>
              <a:t>Kadencja Rady trwa 3 lata, przy czym każdego roku odnawiana jest 1/3 jej składu.</a:t>
            </a:r>
          </a:p>
          <a:p>
            <a:r>
              <a:rPr lang="pl-PL" dirty="0"/>
              <a:t>Rada w ciągu roku powinna odbywać nie mniej niż 3 sesje (sesje zwyczajne), których łączna długość powinna wynosić nie mniej niż 10 tygodni. Na prośbę członka Rady, przy poparciu 1/3 jej składu, możliwe jest też zwołanie tzw. sesji nadzwyczajnej.</a:t>
            </a:r>
          </a:p>
        </p:txBody>
      </p:sp>
    </p:spTree>
    <p:extLst>
      <p:ext uri="{BB962C8B-B14F-4D97-AF65-F5344CB8AC3E}">
        <p14:creationId xmlns:p14="http://schemas.microsoft.com/office/powerpoint/2010/main" val="2636485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Rada Praw Człowieka</a:t>
            </a:r>
            <a:br>
              <a:rPr lang="pl-PL" dirty="0"/>
            </a:br>
            <a:r>
              <a:rPr lang="pl-PL" dirty="0"/>
              <a:t>Kompetencje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Jednym z głównych zadań Rady jest reagowanie na pojawiające się na świecie naruszenia praw człowieka. </a:t>
            </a:r>
          </a:p>
          <a:p>
            <a:r>
              <a:rPr lang="pl-PL" dirty="0"/>
              <a:t>W takich sytuacjach może ona kierować pytania i zalecenia do państw łamiących prawo.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8172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Rada Praw Człowieka</a:t>
            </a:r>
            <a:br>
              <a:rPr lang="pl-PL" dirty="0"/>
            </a:br>
            <a:r>
              <a:rPr lang="pl-PL" dirty="0"/>
              <a:t>Kompetencje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Rada przejęła mechanizmy ochronne praw człowieka:</a:t>
            </a:r>
          </a:p>
          <a:p>
            <a:r>
              <a:rPr lang="pl-PL" dirty="0"/>
              <a:t> procedury specjalne (tzw. mandaty krajowe i tematyczne) czy </a:t>
            </a:r>
          </a:p>
          <a:p>
            <a:r>
              <a:rPr lang="pl-PL" dirty="0"/>
              <a:t>poufna procedura skargowa. </a:t>
            </a:r>
          </a:p>
          <a:p>
            <a:pPr marL="0" indent="0">
              <a:buNone/>
            </a:pPr>
            <a:r>
              <a:rPr lang="pl-PL" dirty="0"/>
              <a:t>Prace w ramach poszczególnych procedur i innych kompetencji Rady opierają się na tzw. grupach roboczych (</a:t>
            </a:r>
            <a:r>
              <a:rPr lang="pl-PL" dirty="0" err="1"/>
              <a:t>Working</a:t>
            </a:r>
            <a:r>
              <a:rPr lang="pl-PL" dirty="0"/>
              <a:t> </a:t>
            </a:r>
            <a:r>
              <a:rPr lang="pl-PL" dirty="0" err="1"/>
              <a:t>Groups</a:t>
            </a:r>
            <a:r>
              <a:rPr lang="pl-PL" dirty="0"/>
              <a:t>) zajmujących się wybranymi, przekazanymi im zagadnieniami. </a:t>
            </a:r>
          </a:p>
        </p:txBody>
      </p:sp>
    </p:spTree>
    <p:extLst>
      <p:ext uri="{BB962C8B-B14F-4D97-AF65-F5344CB8AC3E}">
        <p14:creationId xmlns:p14="http://schemas.microsoft.com/office/powerpoint/2010/main" val="1287336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Rada Praw Człowieka</a:t>
            </a:r>
            <a:br>
              <a:rPr lang="pl-PL" dirty="0"/>
            </a:br>
            <a:r>
              <a:rPr lang="pl-PL" dirty="0"/>
              <a:t>Kompetencje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Nowym mechanizmem ochronnym jest tzw. powszechny przegląd okresowy (Universal </a:t>
            </a:r>
            <a:r>
              <a:rPr lang="pl-PL" dirty="0" err="1"/>
              <a:t>Periodic</a:t>
            </a:r>
            <a:r>
              <a:rPr lang="pl-PL" dirty="0"/>
              <a:t> </a:t>
            </a:r>
            <a:r>
              <a:rPr lang="pl-PL" dirty="0" err="1"/>
              <a:t>Review</a:t>
            </a:r>
            <a:r>
              <a:rPr lang="pl-PL" dirty="0"/>
              <a:t>) służący kontroli przestrzegania praw człowieka w poszczególnych krajach.</a:t>
            </a:r>
          </a:p>
          <a:p>
            <a:r>
              <a:rPr lang="pl-PL" dirty="0"/>
              <a:t> Mechanizmowi temu podlegają wszystkie państwa członkowskie ONZ. </a:t>
            </a:r>
          </a:p>
          <a:p>
            <a:r>
              <a:rPr lang="pl-PL" dirty="0"/>
              <a:t>Raz do roku, Rada składa sprawozdanie ze swej działalności Zgromadzeniu Ogólnemu ONZ.</a:t>
            </a:r>
          </a:p>
        </p:txBody>
      </p:sp>
    </p:spTree>
    <p:extLst>
      <p:ext uri="{BB962C8B-B14F-4D97-AF65-F5344CB8AC3E}">
        <p14:creationId xmlns:p14="http://schemas.microsoft.com/office/powerpoint/2010/main" val="369237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Komitet Praw Człowieka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organ kontrolny powołany na mocy artykułu 28 Międzynarodowego Paktu Praw Obywatelskich i Politycznych z 16 grudnia 1966 roku. </a:t>
            </a:r>
          </a:p>
          <a:p>
            <a:r>
              <a:rPr lang="pl-PL" dirty="0"/>
              <a:t>Jego celem jest monitorowanie przestrzegania postanowień Paktu oraz jego dwóch Protokołów Fakultatywnych.</a:t>
            </a:r>
          </a:p>
        </p:txBody>
      </p:sp>
    </p:spTree>
    <p:extLst>
      <p:ext uri="{BB962C8B-B14F-4D97-AF65-F5344CB8AC3E}">
        <p14:creationId xmlns:p14="http://schemas.microsoft.com/office/powerpoint/2010/main" val="182246876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941</Words>
  <Application>Microsoft Office PowerPoint</Application>
  <PresentationFormat>Panoramiczny</PresentationFormat>
  <Paragraphs>86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Motyw pakietu Office</vt:lpstr>
      <vt:lpstr>Filary ONZ-owskiego systemu ochrony praw człowieka </vt:lpstr>
      <vt:lpstr>Filary ONZ-owskiego systemu ochrony praw człowieka  wiadomości ogólne</vt:lpstr>
      <vt:lpstr>Prezentacja programu PowerPoint</vt:lpstr>
      <vt:lpstr>Rada Praw Człowieka (do 2006 roku Komisja Praw Człowieka ONZ) </vt:lpstr>
      <vt:lpstr>Rada Praw Człowieka  skład i kadencja</vt:lpstr>
      <vt:lpstr>Rada Praw Człowieka Kompetencje  </vt:lpstr>
      <vt:lpstr>Rada Praw Człowieka Kompetencje </vt:lpstr>
      <vt:lpstr>Rada Praw Człowieka Kompetencje </vt:lpstr>
      <vt:lpstr>Komitet Praw Człowieka </vt:lpstr>
      <vt:lpstr>Komitet Praw Człowieka  skład</vt:lpstr>
      <vt:lpstr>Komitet Praw Człowieka  Kadencja</vt:lpstr>
      <vt:lpstr>Komitet Praw Człowieka  zadania </vt:lpstr>
      <vt:lpstr>Komitet Praw Człowieka  zadania </vt:lpstr>
      <vt:lpstr>Stały Międzynarodowy Trybunał Karny</vt:lpstr>
      <vt:lpstr>Stały Międzynarodowy Trybunał Karny skład i powołanie sędziego</vt:lpstr>
      <vt:lpstr>Stały Międzynarodowy Trybunał Karny organy</vt:lpstr>
      <vt:lpstr>Stały Międzynarodowy Trybunał Karny orzecznictwo i jurysdykcja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Filary ONZ-owskiego systemu ochrony praw człowieka </dc:title>
  <dc:creator>przemek mazurek</dc:creator>
  <cp:lastModifiedBy>przemek mazurek</cp:lastModifiedBy>
  <cp:revision>5</cp:revision>
  <dcterms:created xsi:type="dcterms:W3CDTF">2016-10-08T13:54:28Z</dcterms:created>
  <dcterms:modified xsi:type="dcterms:W3CDTF">2016-10-08T14:34:06Z</dcterms:modified>
</cp:coreProperties>
</file>