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92"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0" r:id="rId31"/>
    <p:sldId id="321" r:id="rId32"/>
    <p:sldId id="322" r:id="rId33"/>
    <p:sldId id="323" r:id="rId34"/>
    <p:sldId id="324" r:id="rId35"/>
    <p:sldId id="325" r:id="rId36"/>
    <p:sldId id="326" r:id="rId37"/>
    <p:sldId id="327" r:id="rId38"/>
    <p:sldId id="328" r:id="rId39"/>
    <p:sldId id="329" r:id="rId40"/>
    <p:sldId id="330" r:id="rId41"/>
    <p:sldId id="331" r:id="rId4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1" autoAdjust="0"/>
    <p:restoredTop sz="94660"/>
  </p:normalViewPr>
  <p:slideViewPr>
    <p:cSldViewPr snapToGrid="0">
      <p:cViewPr varScale="1">
        <p:scale>
          <a:sx n="78" d="100"/>
          <a:sy n="78" d="100"/>
        </p:scale>
        <p:origin x="-186"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smtClean="0"/>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FEEB5218-0C70-4200-A3D4-08F804392F82}" type="datetimeFigureOut">
              <a:rPr lang="pl-PL" smtClean="0"/>
              <a:pPr/>
              <a:t>2015-11-29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 xmlns:p14="http://schemas.microsoft.com/office/powerpoint/2010/main" val="3233393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EEB5218-0C70-4200-A3D4-08F804392F82}" type="datetimeFigureOut">
              <a:rPr lang="pl-PL" smtClean="0"/>
              <a:pPr/>
              <a:t>2015-11-29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 xmlns:p14="http://schemas.microsoft.com/office/powerpoint/2010/main" val="215519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EEB5218-0C70-4200-A3D4-08F804392F82}" type="datetimeFigureOut">
              <a:rPr lang="pl-PL" smtClean="0"/>
              <a:pPr/>
              <a:t>2015-11-29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C23E0C5-7904-40BB-BE57-AF230147BA47}" type="slidenum">
              <a:rPr lang="pl-PL" smtClean="0"/>
              <a:pPr/>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1708718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EEB5218-0C70-4200-A3D4-08F804392F82}" type="datetimeFigureOut">
              <a:rPr lang="pl-PL" smtClean="0"/>
              <a:pPr/>
              <a:t>2015-11-29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 xmlns:p14="http://schemas.microsoft.com/office/powerpoint/2010/main" val="1339690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EEB5218-0C70-4200-A3D4-08F804392F82}" type="datetimeFigureOut">
              <a:rPr lang="pl-PL" smtClean="0"/>
              <a:pPr/>
              <a:t>2015-11-29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C23E0C5-7904-40BB-BE57-AF230147BA47}" type="slidenum">
              <a:rPr lang="pl-PL" smtClean="0"/>
              <a:pPr/>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3401383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EEB5218-0C70-4200-A3D4-08F804392F82}" type="datetimeFigureOut">
              <a:rPr lang="pl-PL" smtClean="0"/>
              <a:pPr/>
              <a:t>2015-11-29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 xmlns:p14="http://schemas.microsoft.com/office/powerpoint/2010/main" val="3253480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FEEB5218-0C70-4200-A3D4-08F804392F82}" type="datetimeFigureOut">
              <a:rPr lang="pl-PL" smtClean="0"/>
              <a:pPr/>
              <a:t>2015-11-29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 xmlns:p14="http://schemas.microsoft.com/office/powerpoint/2010/main" val="2473506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FEEB5218-0C70-4200-A3D4-08F804392F82}" type="datetimeFigureOut">
              <a:rPr lang="pl-PL" smtClean="0"/>
              <a:pPr/>
              <a:t>2015-11-29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 xmlns:p14="http://schemas.microsoft.com/office/powerpoint/2010/main" val="925590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FEEB5218-0C70-4200-A3D4-08F804392F82}" type="datetimeFigureOut">
              <a:rPr lang="pl-PL" smtClean="0"/>
              <a:pPr/>
              <a:t>2015-11-29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 xmlns:p14="http://schemas.microsoft.com/office/powerpoint/2010/main" val="2626648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EEB5218-0C70-4200-A3D4-08F804392F82}" type="datetimeFigureOut">
              <a:rPr lang="pl-PL" smtClean="0"/>
              <a:pPr/>
              <a:t>2015-11-29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 xmlns:p14="http://schemas.microsoft.com/office/powerpoint/2010/main" val="3158266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FEEB5218-0C70-4200-A3D4-08F804392F82}" type="datetimeFigureOut">
              <a:rPr lang="pl-PL" smtClean="0"/>
              <a:pPr/>
              <a:t>2015-11-29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 xmlns:p14="http://schemas.microsoft.com/office/powerpoint/2010/main" val="87011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FEEB5218-0C70-4200-A3D4-08F804392F82}" type="datetimeFigureOut">
              <a:rPr lang="pl-PL" smtClean="0"/>
              <a:pPr/>
              <a:t>2015-11-29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 xmlns:p14="http://schemas.microsoft.com/office/powerpoint/2010/main" val="3339996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FEEB5218-0C70-4200-A3D4-08F804392F82}" type="datetimeFigureOut">
              <a:rPr lang="pl-PL" smtClean="0"/>
              <a:pPr/>
              <a:t>2015-11-29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 xmlns:p14="http://schemas.microsoft.com/office/powerpoint/2010/main" val="3811459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B5218-0C70-4200-A3D4-08F804392F82}" type="datetimeFigureOut">
              <a:rPr lang="pl-PL" smtClean="0"/>
              <a:pPr/>
              <a:t>2015-11-29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 xmlns:p14="http://schemas.microsoft.com/office/powerpoint/2010/main" val="3026065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smtClean="0"/>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FEEB5218-0C70-4200-A3D4-08F804392F82}" type="datetimeFigureOut">
              <a:rPr lang="pl-PL" smtClean="0"/>
              <a:pPr/>
              <a:t>2015-11-29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 xmlns:p14="http://schemas.microsoft.com/office/powerpoint/2010/main" val="3382672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C23E0C5-7904-40BB-BE57-AF230147BA47}" type="slidenum">
              <a:rPr lang="pl-PL" smtClean="0"/>
              <a:pPr/>
              <a:t>‹#›</a:t>
            </a:fld>
            <a:endParaRPr lang="pl-PL"/>
          </a:p>
        </p:txBody>
      </p:sp>
      <p:sp>
        <p:nvSpPr>
          <p:cNvPr id="5" name="Date Placeholder 4"/>
          <p:cNvSpPr>
            <a:spLocks noGrp="1"/>
          </p:cNvSpPr>
          <p:nvPr>
            <p:ph type="dt" sz="half" idx="10"/>
          </p:nvPr>
        </p:nvSpPr>
        <p:spPr/>
        <p:txBody>
          <a:bodyPr/>
          <a:lstStyle/>
          <a:p>
            <a:fld id="{FEEB5218-0C70-4200-A3D4-08F804392F82}" type="datetimeFigureOut">
              <a:rPr lang="pl-PL" smtClean="0"/>
              <a:pPr/>
              <a:t>2015-11-29</a:t>
            </a:fld>
            <a:endParaRPr lang="pl-PL"/>
          </a:p>
        </p:txBody>
      </p:sp>
    </p:spTree>
    <p:extLst>
      <p:ext uri="{BB962C8B-B14F-4D97-AF65-F5344CB8AC3E}">
        <p14:creationId xmlns="" xmlns:p14="http://schemas.microsoft.com/office/powerpoint/2010/main" val="2805710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EEB5218-0C70-4200-A3D4-08F804392F82}" type="datetimeFigureOut">
              <a:rPr lang="pl-PL" smtClean="0"/>
              <a:pPr/>
              <a:t>2015-11-29</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C23E0C5-7904-40BB-BE57-AF230147BA47}" type="slidenum">
              <a:rPr lang="pl-PL" smtClean="0"/>
              <a:pPr/>
              <a:t>‹#›</a:t>
            </a:fld>
            <a:endParaRPr lang="pl-PL"/>
          </a:p>
        </p:txBody>
      </p:sp>
    </p:spTree>
    <p:extLst>
      <p:ext uri="{BB962C8B-B14F-4D97-AF65-F5344CB8AC3E}">
        <p14:creationId xmlns="" xmlns:p14="http://schemas.microsoft.com/office/powerpoint/2010/main" val="224554595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new.eur-lex.europa.eu/" TargetMode="External"/><Relationship Id="rId2" Type="http://schemas.openxmlformats.org/officeDocument/2006/relationships/hyperlink" Target="http://eur-lex.europa.eu/pl/index.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curia.europa.eu/"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prawo.uni.wroc.p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dziennikiurzedowe.gov.pl/index.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youtube.com/eutube" TargetMode="External"/><Relationship Id="rId3" Type="http://schemas.openxmlformats.org/officeDocument/2006/relationships/hyperlink" Target="https://e-justice.europa.eu/home.do" TargetMode="External"/><Relationship Id="rId7" Type="http://schemas.openxmlformats.org/officeDocument/2006/relationships/hyperlink" Target="http://ec.europa.eu/polska/index_pl.htm" TargetMode="External"/><Relationship Id="rId2" Type="http://schemas.openxmlformats.org/officeDocument/2006/relationships/hyperlink" Target="http://polskawue.gov.pl/Polska,w,UE,1.html" TargetMode="External"/><Relationship Id="rId1" Type="http://schemas.openxmlformats.org/officeDocument/2006/relationships/slideLayout" Target="../slideLayouts/slideLayout2.xml"/><Relationship Id="rId6" Type="http://schemas.openxmlformats.org/officeDocument/2006/relationships/hyperlink" Target="http://europa.eu/index_pl.htm" TargetMode="External"/><Relationship Id="rId5" Type="http://schemas.openxmlformats.org/officeDocument/2006/relationships/hyperlink" Target="http://www.funduszeeuropejskie.gov.pl/Strony/glowna.aspx" TargetMode="External"/><Relationship Id="rId4" Type="http://schemas.openxmlformats.org/officeDocument/2006/relationships/hyperlink" Target="http://pl.wikipedia.org/" TargetMode="External"/><Relationship Id="rId9" Type="http://schemas.openxmlformats.org/officeDocument/2006/relationships/hyperlink" Target="http://eurovoc.europa.eu/drupal/?q=p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Obsługa prawniczych baz danych</a:t>
            </a:r>
            <a:endParaRPr lang="pl-PL" dirty="0"/>
          </a:p>
        </p:txBody>
      </p:sp>
      <p:sp>
        <p:nvSpPr>
          <p:cNvPr id="3" name="Podtytuł 2"/>
          <p:cNvSpPr>
            <a:spLocks noGrp="1"/>
          </p:cNvSpPr>
          <p:nvPr>
            <p:ph type="subTitle" idx="1"/>
          </p:nvPr>
        </p:nvSpPr>
        <p:spPr>
          <a:xfrm>
            <a:off x="1507066" y="4050833"/>
            <a:ext cx="8002693" cy="1679407"/>
          </a:xfrm>
        </p:spPr>
        <p:txBody>
          <a:bodyPr>
            <a:normAutofit fontScale="70000" lnSpcReduction="20000"/>
          </a:bodyPr>
          <a:lstStyle/>
          <a:p>
            <a:r>
              <a:rPr lang="pl-PL" dirty="0" smtClean="0"/>
              <a:t>Ćwiczenia nr 2</a:t>
            </a:r>
          </a:p>
          <a:p>
            <a:r>
              <a:rPr lang="pl-PL" dirty="0" smtClean="0"/>
              <a:t>Mgr Anna </a:t>
            </a:r>
            <a:r>
              <a:rPr lang="pl-PL" dirty="0" err="1" smtClean="0"/>
              <a:t>Materla</a:t>
            </a:r>
            <a:endParaRPr lang="pl-PL" dirty="0" smtClean="0"/>
          </a:p>
          <a:p>
            <a:endParaRPr lang="pl-PL" dirty="0" smtClean="0"/>
          </a:p>
          <a:p>
            <a:r>
              <a:rPr lang="pl-PL" dirty="0" smtClean="0"/>
              <a:t>Pozostałe Dzienniki Urzędowe</a:t>
            </a:r>
          </a:p>
          <a:p>
            <a:r>
              <a:rPr lang="pl-PL" dirty="0" err="1" smtClean="0"/>
              <a:t>Eur-Lex</a:t>
            </a:r>
            <a:r>
              <a:rPr lang="pl-PL" dirty="0" smtClean="0"/>
              <a:t>. </a:t>
            </a:r>
            <a:r>
              <a:rPr lang="pl-PL" dirty="0" err="1" smtClean="0"/>
              <a:t>Curia</a:t>
            </a:r>
            <a:r>
              <a:rPr lang="pl-PL" dirty="0" smtClean="0"/>
              <a:t>. Internetowa Baza Traktatowa MSZ.</a:t>
            </a:r>
          </a:p>
          <a:p>
            <a:r>
              <a:rPr lang="pl-PL" dirty="0" smtClean="0"/>
              <a:t>Wprowadzenie do </a:t>
            </a:r>
            <a:r>
              <a:rPr lang="pl-PL" dirty="0" err="1" smtClean="0"/>
              <a:t>Lex-a</a:t>
            </a:r>
            <a:endParaRPr lang="pl-PL" dirty="0" smtClean="0"/>
          </a:p>
        </p:txBody>
      </p:sp>
    </p:spTree>
    <p:extLst>
      <p:ext uri="{BB962C8B-B14F-4D97-AF65-F5344CB8AC3E}">
        <p14:creationId xmlns="" xmlns:p14="http://schemas.microsoft.com/office/powerpoint/2010/main" val="3194558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err="1" smtClean="0"/>
              <a:t>Eur-Lex</a:t>
            </a:r>
            <a:endParaRPr lang="pl-PL" dirty="0"/>
          </a:p>
        </p:txBody>
      </p:sp>
      <p:sp>
        <p:nvSpPr>
          <p:cNvPr id="3" name="Symbol zastępczy zawartości 2"/>
          <p:cNvSpPr>
            <a:spLocks noGrp="1"/>
          </p:cNvSpPr>
          <p:nvPr>
            <p:ph idx="1"/>
          </p:nvPr>
        </p:nvSpPr>
        <p:spPr>
          <a:xfrm>
            <a:off x="304800" y="1414272"/>
            <a:ext cx="9668256" cy="5218175"/>
          </a:xfrm>
        </p:spPr>
        <p:txBody>
          <a:bodyPr>
            <a:normAutofit/>
          </a:bodyPr>
          <a:lstStyle/>
          <a:p>
            <a:endParaRPr lang="pl-PL" dirty="0" smtClean="0">
              <a:hlinkClick r:id="rId2"/>
            </a:endParaRPr>
          </a:p>
          <a:p>
            <a:endParaRPr lang="pl-PL" dirty="0" smtClean="0">
              <a:hlinkClick r:id="rId2"/>
            </a:endParaRPr>
          </a:p>
          <a:p>
            <a:r>
              <a:rPr lang="pl-PL" dirty="0" smtClean="0">
                <a:hlinkClick r:id="rId3"/>
              </a:rPr>
              <a:t>http://new.eur-lex.europa.eu/</a:t>
            </a:r>
            <a:r>
              <a:rPr lang="pl-PL" dirty="0" smtClean="0"/>
              <a:t> </a:t>
            </a:r>
            <a:r>
              <a:rPr lang="pl-PL" dirty="0" smtClean="0">
                <a:sym typeface="Wingdings" pitchFamily="2" charset="2"/>
              </a:rPr>
              <a:t> nowa wersja</a:t>
            </a:r>
          </a:p>
          <a:p>
            <a:r>
              <a:rPr lang="pl-PL" dirty="0" smtClean="0">
                <a:sym typeface="Wingdings" pitchFamily="2" charset="2"/>
              </a:rPr>
              <a:t>Zakładka: ABC prawa UE</a:t>
            </a:r>
            <a:br>
              <a:rPr lang="pl-PL" dirty="0" smtClean="0">
                <a:sym typeface="Wingdings" pitchFamily="2" charset="2"/>
              </a:rPr>
            </a:br>
            <a:endParaRPr lang="pl-PL" dirty="0" smtClean="0">
              <a:sym typeface="Wingdings" pitchFamily="2" charset="2"/>
            </a:endParaRPr>
          </a:p>
          <a:p>
            <a:r>
              <a:rPr lang="pl-PL" dirty="0" smtClean="0">
                <a:sym typeface="Wingdings" pitchFamily="2" charset="2"/>
              </a:rPr>
              <a:t>2 opcje wyszukiwania: </a:t>
            </a:r>
          </a:p>
          <a:p>
            <a:r>
              <a:rPr lang="pl-PL" dirty="0" smtClean="0">
                <a:sym typeface="Wingdings" pitchFamily="2" charset="2"/>
              </a:rPr>
              <a:t>proste: ogólne, wg numeru dokumentu, wg domeny, wg odniesienia do miejsca publikacji</a:t>
            </a:r>
          </a:p>
          <a:p>
            <a:r>
              <a:rPr lang="pl-PL" dirty="0" smtClean="0">
                <a:sym typeface="Wingdings" pitchFamily="2" charset="2"/>
              </a:rPr>
              <a:t>zaawansowane</a:t>
            </a:r>
          </a:p>
          <a:p>
            <a:pPr>
              <a:buNone/>
            </a:pPr>
            <a:endParaRPr lang="pl-PL" dirty="0" smtClean="0">
              <a:sym typeface="Wingdings" pitchFamily="2" charset="2"/>
            </a:endParaRPr>
          </a:p>
          <a:p>
            <a:pPr>
              <a:buNone/>
            </a:pPr>
            <a:endParaRPr lang="pl-PL" dirty="0" smtClean="0">
              <a:sym typeface="Wingdings" pitchFamily="2" charset="2"/>
            </a:endParaRPr>
          </a:p>
          <a:p>
            <a:endParaRPr lang="pl-PL" dirty="0" smtClean="0">
              <a:sym typeface="Wingdings" pitchFamily="2" charset="2"/>
            </a:endParaRPr>
          </a:p>
          <a:p>
            <a:endParaRPr lang="pl-PL"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err="1" smtClean="0"/>
              <a:t>Eur-Lex</a:t>
            </a:r>
            <a:endParaRPr lang="pl-PL" dirty="0"/>
          </a:p>
        </p:txBody>
      </p:sp>
      <p:sp>
        <p:nvSpPr>
          <p:cNvPr id="3" name="Symbol zastępczy zawartości 2"/>
          <p:cNvSpPr>
            <a:spLocks noGrp="1"/>
          </p:cNvSpPr>
          <p:nvPr>
            <p:ph idx="1"/>
          </p:nvPr>
        </p:nvSpPr>
        <p:spPr>
          <a:xfrm>
            <a:off x="304800" y="1414272"/>
            <a:ext cx="9668256" cy="5218175"/>
          </a:xfrm>
        </p:spPr>
        <p:txBody>
          <a:bodyPr>
            <a:normAutofit fontScale="92500" lnSpcReduction="20000"/>
          </a:bodyPr>
          <a:lstStyle/>
          <a:p>
            <a:r>
              <a:rPr lang="pl-PL" dirty="0" smtClean="0"/>
              <a:t>Baza </a:t>
            </a:r>
            <a:r>
              <a:rPr lang="pl-PL" dirty="0" err="1" smtClean="0"/>
              <a:t>EUR-Lex</a:t>
            </a:r>
            <a:r>
              <a:rPr lang="pl-PL" dirty="0" smtClean="0"/>
              <a:t> zawiera różne rodzaje dokumentów opracowanych w szczególności przez instytucje Unii Europejskiej, ale także przez państwa członkowskie, Europejskie Stowarzyszenie Wolnego Handlu (EFTA) itp.</a:t>
            </a:r>
          </a:p>
          <a:p>
            <a:r>
              <a:rPr lang="pl-PL" dirty="0" smtClean="0"/>
              <a:t>Zawartość bazy podzielno na sektory: </a:t>
            </a:r>
          </a:p>
          <a:p>
            <a:r>
              <a:rPr lang="pl-PL" dirty="0" smtClean="0"/>
              <a:t>1 – traktaty, </a:t>
            </a:r>
          </a:p>
          <a:p>
            <a:r>
              <a:rPr lang="pl-PL" dirty="0" smtClean="0"/>
              <a:t>2 – umowy międzynarodowe, </a:t>
            </a:r>
          </a:p>
          <a:p>
            <a:r>
              <a:rPr lang="pl-PL" dirty="0" smtClean="0"/>
              <a:t>3 – prawodawstwo, </a:t>
            </a:r>
          </a:p>
          <a:p>
            <a:r>
              <a:rPr lang="pl-PL" dirty="0" smtClean="0"/>
              <a:t>4 – prawodawstwo uzupełniające, </a:t>
            </a:r>
          </a:p>
          <a:p>
            <a:r>
              <a:rPr lang="pl-PL" dirty="0" smtClean="0"/>
              <a:t>5 – prace przygotowawcze, </a:t>
            </a:r>
          </a:p>
          <a:p>
            <a:r>
              <a:rPr lang="pl-PL" dirty="0" smtClean="0"/>
              <a:t>6 – orzecznictwo, </a:t>
            </a:r>
          </a:p>
          <a:p>
            <a:r>
              <a:rPr lang="pl-PL" dirty="0" smtClean="0"/>
              <a:t>7 – krajowe środki wykonawcze, </a:t>
            </a:r>
          </a:p>
          <a:p>
            <a:r>
              <a:rPr lang="pl-PL" dirty="0" smtClean="0"/>
              <a:t>8 – odniesienia do orzecznictwa krajowego dotyczącego prawa UE, </a:t>
            </a:r>
          </a:p>
          <a:p>
            <a:r>
              <a:rPr lang="pl-PL" dirty="0" smtClean="0"/>
              <a:t>9 – pytania poselskie, </a:t>
            </a:r>
          </a:p>
          <a:p>
            <a:r>
              <a:rPr lang="pl-PL" dirty="0" smtClean="0"/>
              <a:t>0 – dokumenty skonsolidowane, </a:t>
            </a:r>
          </a:p>
          <a:p>
            <a:r>
              <a:rPr lang="pl-PL" dirty="0" smtClean="0"/>
              <a:t>C – inne dokumenty opublikowane w Dzienniku Urzędowym (seria C), </a:t>
            </a:r>
          </a:p>
          <a:p>
            <a:r>
              <a:rPr lang="pl-PL" dirty="0" smtClean="0"/>
              <a:t>E – dokumenty EFTA</a:t>
            </a:r>
          </a:p>
          <a:p>
            <a:endParaRPr lang="pl-PL"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err="1" smtClean="0"/>
              <a:t>Eur-Lex</a:t>
            </a:r>
            <a:endParaRPr lang="pl-PL" dirty="0"/>
          </a:p>
        </p:txBody>
      </p:sp>
      <p:sp>
        <p:nvSpPr>
          <p:cNvPr id="3" name="Symbol zastępczy zawartości 2"/>
          <p:cNvSpPr>
            <a:spLocks noGrp="1"/>
          </p:cNvSpPr>
          <p:nvPr>
            <p:ph idx="1"/>
          </p:nvPr>
        </p:nvSpPr>
        <p:spPr>
          <a:xfrm>
            <a:off x="512064" y="1377696"/>
            <a:ext cx="9656064" cy="4949952"/>
          </a:xfrm>
        </p:spPr>
        <p:txBody>
          <a:bodyPr>
            <a:normAutofit/>
          </a:bodyPr>
          <a:lstStyle/>
          <a:p>
            <a:endParaRPr lang="pl-PL" dirty="0" smtClean="0">
              <a:sym typeface="Wingdings" pitchFamily="2" charset="2"/>
            </a:endParaRPr>
          </a:p>
          <a:p>
            <a:endParaRPr lang="pl-PL" dirty="0" smtClean="0">
              <a:sym typeface="Wingdings" pitchFamily="2" charset="2"/>
            </a:endParaRPr>
          </a:p>
          <a:p>
            <a:r>
              <a:rPr lang="pl-PL" dirty="0" smtClean="0">
                <a:sym typeface="Wingdings" pitchFamily="2" charset="2"/>
              </a:rPr>
              <a:t>Dziennik Urzędowy jest oficjalnym zbiorem wszystkich aktów prawnych UE . Od </a:t>
            </a:r>
            <a:r>
              <a:rPr lang="pl-PL" b="1" dirty="0" smtClean="0">
                <a:sym typeface="Wingdings" pitchFamily="2" charset="2"/>
              </a:rPr>
              <a:t>stycznia 1968 r. </a:t>
            </a:r>
            <a:r>
              <a:rPr lang="pl-PL" dirty="0" smtClean="0">
                <a:sym typeface="Wingdings" pitchFamily="2" charset="2"/>
              </a:rPr>
              <a:t>jest publikowany w dwóch osobnych seriach:</a:t>
            </a:r>
          </a:p>
          <a:p>
            <a:r>
              <a:rPr lang="pl-PL" dirty="0" smtClean="0">
                <a:sym typeface="Wingdings" pitchFamily="2" charset="2"/>
              </a:rPr>
              <a:t>seria L – prawodawstwo (m.in. rozporządzenia, dyrektywy, decyzje)</a:t>
            </a:r>
          </a:p>
          <a:p>
            <a:r>
              <a:rPr lang="pl-PL" dirty="0" smtClean="0">
                <a:sym typeface="Wingdings" pitchFamily="2" charset="2"/>
              </a:rPr>
              <a:t>seria C – informacje i zawiadomienia</a:t>
            </a:r>
          </a:p>
          <a:p>
            <a:r>
              <a:rPr lang="pl-PL" dirty="0" smtClean="0">
                <a:sym typeface="Wingdings" pitchFamily="2" charset="2"/>
              </a:rPr>
              <a:t>od 1 lipca 2013 r. wydanie elektroniczne Dziennika Urzędowego UE jest autentyczne i wywołuje skutki prawne =&gt; w</a:t>
            </a:r>
            <a:r>
              <a:rPr lang="pl-PL" dirty="0" smtClean="0"/>
              <a:t>ersja papierowa </a:t>
            </a:r>
            <a:r>
              <a:rPr lang="pl-PL" b="1" dirty="0" smtClean="0"/>
              <a:t>nie będzie już miała mocy prawnej</a:t>
            </a:r>
            <a:r>
              <a:rPr lang="pl-PL" dirty="0" smtClean="0"/>
              <a:t>, z wyjątkiem przypadków, gdy z powodu nieprzewidzianych i wyjątkowych zakłóceń działania systemu informatycznego Urzędu Publikacji, nie jest możliwa publikacja elektronicznego wydania Dziennika Urzędowego;</a:t>
            </a:r>
          </a:p>
          <a:p>
            <a:endParaRPr lang="pl-PL" dirty="0" smtClean="0">
              <a:sym typeface="Wingdings" pitchFamily="2" charset="2"/>
            </a:endParaRPr>
          </a:p>
          <a:p>
            <a:endParaRPr lang="pl-PL"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a:t>
            </a:r>
            <a:endParaRPr lang="pl-PL" dirty="0"/>
          </a:p>
        </p:txBody>
      </p:sp>
      <p:sp>
        <p:nvSpPr>
          <p:cNvPr id="3" name="Symbol zastępczy zawartości 2"/>
          <p:cNvSpPr>
            <a:spLocks noGrp="1"/>
          </p:cNvSpPr>
          <p:nvPr>
            <p:ph idx="1"/>
          </p:nvPr>
        </p:nvSpPr>
        <p:spPr/>
        <p:txBody>
          <a:bodyPr/>
          <a:lstStyle/>
          <a:p>
            <a:r>
              <a:rPr lang="pl-PL" dirty="0" smtClean="0"/>
              <a:t>Korzystając z bazy </a:t>
            </a:r>
            <a:r>
              <a:rPr lang="pl-PL" dirty="0" err="1" smtClean="0"/>
              <a:t>Eur-Lex</a:t>
            </a:r>
            <a:r>
              <a:rPr lang="pl-PL" dirty="0" smtClean="0"/>
              <a:t> proszę znaleźć wersje traktatu o funkcjonowaniu Unii Europejskiej oraz traktatu o Unii Europejskiej w formie pliku PDF. </a:t>
            </a:r>
          </a:p>
          <a:p>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a:t>
            </a:r>
            <a:endParaRPr lang="pl-PL" dirty="0"/>
          </a:p>
        </p:txBody>
      </p:sp>
      <p:sp>
        <p:nvSpPr>
          <p:cNvPr id="3" name="Symbol zastępczy zawartości 2"/>
          <p:cNvSpPr>
            <a:spLocks noGrp="1"/>
          </p:cNvSpPr>
          <p:nvPr>
            <p:ph idx="1"/>
          </p:nvPr>
        </p:nvSpPr>
        <p:spPr/>
        <p:txBody>
          <a:bodyPr/>
          <a:lstStyle/>
          <a:p>
            <a:r>
              <a:rPr lang="pl-PL" dirty="0" smtClean="0"/>
              <a:t>Korzystając z bazy </a:t>
            </a:r>
            <a:r>
              <a:rPr lang="pl-PL" dirty="0" err="1" smtClean="0"/>
              <a:t>Eur-Lex</a:t>
            </a:r>
            <a:r>
              <a:rPr lang="pl-PL" dirty="0" smtClean="0"/>
              <a:t> proszę odszukać i podać pełną nazwę rozporządzenia Rady nr 2157/2001.</a:t>
            </a: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 </a:t>
            </a:r>
            <a:r>
              <a:rPr lang="pl-PL" dirty="0" err="1" smtClean="0"/>
              <a:t>Curia</a:t>
            </a:r>
            <a:endParaRPr lang="pl-PL" dirty="0"/>
          </a:p>
        </p:txBody>
      </p:sp>
      <p:sp>
        <p:nvSpPr>
          <p:cNvPr id="3" name="Symbol zastępczy zawartości 2"/>
          <p:cNvSpPr>
            <a:spLocks noGrp="1"/>
          </p:cNvSpPr>
          <p:nvPr>
            <p:ph idx="1"/>
          </p:nvPr>
        </p:nvSpPr>
        <p:spPr>
          <a:xfrm>
            <a:off x="555414" y="1414273"/>
            <a:ext cx="8596668" cy="4523232"/>
          </a:xfrm>
        </p:spPr>
        <p:txBody>
          <a:bodyPr>
            <a:normAutofit/>
          </a:bodyPr>
          <a:lstStyle/>
          <a:p>
            <a:endParaRPr lang="pl-PL" dirty="0" smtClean="0">
              <a:hlinkClick r:id="rId2"/>
            </a:endParaRPr>
          </a:p>
          <a:p>
            <a:endParaRPr lang="pl-PL" dirty="0" smtClean="0">
              <a:hlinkClick r:id="rId2"/>
            </a:endParaRPr>
          </a:p>
          <a:p>
            <a:r>
              <a:rPr lang="pl-PL" dirty="0" smtClean="0">
                <a:hlinkClick r:id="rId2"/>
              </a:rPr>
              <a:t>http://curia.europa.eu/</a:t>
            </a:r>
            <a:endParaRPr lang="pl-PL" dirty="0" smtClean="0"/>
          </a:p>
          <a:p>
            <a:r>
              <a:rPr lang="pl-PL" dirty="0" smtClean="0"/>
              <a:t>Darmowa baza orzeczeń Trybunału Sprawiedliwości UE</a:t>
            </a:r>
          </a:p>
          <a:p>
            <a:r>
              <a:rPr lang="pl-PL" dirty="0" smtClean="0"/>
              <a:t>Bez konieczności logowania się</a:t>
            </a:r>
          </a:p>
          <a:p>
            <a:r>
              <a:rPr lang="pl-PL" dirty="0" smtClean="0"/>
              <a:t>Bez podpisu elektronicznego</a:t>
            </a:r>
          </a:p>
          <a:p>
            <a:r>
              <a:rPr lang="pl-PL" dirty="0" smtClean="0"/>
              <a:t>Orzeczenia są dostępne w wersji </a:t>
            </a:r>
            <a:r>
              <a:rPr lang="pl-PL" dirty="0" err="1" smtClean="0"/>
              <a:t>html</a:t>
            </a:r>
            <a:r>
              <a:rPr lang="pl-PL" dirty="0" smtClean="0"/>
              <a:t> oraz </a:t>
            </a:r>
            <a:r>
              <a:rPr lang="pl-PL" dirty="0" err="1" smtClean="0"/>
              <a:t>pdf</a:t>
            </a:r>
            <a:endParaRPr lang="pl-PL" dirty="0" smtClean="0"/>
          </a:p>
          <a:p>
            <a:r>
              <a:rPr lang="pl-PL" dirty="0" smtClean="0"/>
              <a:t>Strona zawiera również: komentarze doktryny do wyroków, statystki sądowe,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 </a:t>
            </a:r>
            <a:r>
              <a:rPr lang="pl-PL" dirty="0" err="1" smtClean="0"/>
              <a:t>Curia</a:t>
            </a:r>
            <a:endParaRPr lang="pl-PL" dirty="0"/>
          </a:p>
        </p:txBody>
      </p:sp>
      <p:sp>
        <p:nvSpPr>
          <p:cNvPr id="3" name="Symbol zastępczy zawartości 2"/>
          <p:cNvSpPr>
            <a:spLocks noGrp="1"/>
          </p:cNvSpPr>
          <p:nvPr>
            <p:ph idx="1"/>
          </p:nvPr>
        </p:nvSpPr>
        <p:spPr>
          <a:xfrm>
            <a:off x="555414" y="1414273"/>
            <a:ext cx="8596668" cy="4523232"/>
          </a:xfrm>
        </p:spPr>
        <p:txBody>
          <a:bodyPr>
            <a:normAutofit/>
          </a:bodyPr>
          <a:lstStyle/>
          <a:p>
            <a:pPr>
              <a:buNone/>
            </a:pPr>
            <a:endParaRPr lang="pl-PL" dirty="0" smtClean="0"/>
          </a:p>
          <a:p>
            <a:pPr>
              <a:buFont typeface="Wingdings" pitchFamily="2" charset="2"/>
              <a:buChar char="Ø"/>
            </a:pPr>
            <a:r>
              <a:rPr lang="pl-PL" dirty="0" smtClean="0"/>
              <a:t>wyszukiwanie proste lub zaawansowane</a:t>
            </a:r>
          </a:p>
          <a:p>
            <a:pPr>
              <a:buFont typeface="Wingdings" pitchFamily="2" charset="2"/>
              <a:buChar char="Ø"/>
            </a:pPr>
            <a:r>
              <a:rPr lang="pl-PL" dirty="0" smtClean="0"/>
              <a:t>ograniczenie wyszukiwania</a:t>
            </a:r>
          </a:p>
          <a:p>
            <a:pPr>
              <a:buFontTx/>
              <a:buChar char="-"/>
            </a:pPr>
            <a:r>
              <a:rPr lang="pl-PL" dirty="0" smtClean="0"/>
              <a:t>podkreślenie </a:t>
            </a:r>
            <a:r>
              <a:rPr lang="pl-PL" b="1" dirty="0" smtClean="0"/>
              <a:t>_</a:t>
            </a:r>
            <a:r>
              <a:rPr lang="pl-PL" dirty="0" smtClean="0"/>
              <a:t> =&gt; zastępuje pojedynczy znak pisarski, np. dostarczeni_ </a:t>
            </a:r>
          </a:p>
          <a:p>
            <a:pPr>
              <a:buFontTx/>
              <a:buChar char="-"/>
            </a:pPr>
            <a:r>
              <a:rPr lang="pl-PL" dirty="0" smtClean="0"/>
              <a:t>znak</a:t>
            </a:r>
            <a:r>
              <a:rPr lang="pl-PL" sz="3600" b="1" dirty="0" smtClean="0"/>
              <a:t> * </a:t>
            </a:r>
            <a:r>
              <a:rPr lang="pl-PL" dirty="0" smtClean="0"/>
              <a:t>=&gt; zastępuje od zera do nieskończonej liczby znaków, np. dostarczeni* </a:t>
            </a:r>
          </a:p>
          <a:p>
            <a:pPr>
              <a:buFontTx/>
              <a:buChar char="-"/>
            </a:pPr>
            <a:r>
              <a:rPr lang="pl-PL" dirty="0" smtClean="0"/>
              <a:t>cudzysłów </a:t>
            </a:r>
            <a:r>
              <a:rPr lang="pl-PL" b="1" dirty="0" smtClean="0"/>
              <a:t>„ ” </a:t>
            </a:r>
            <a:r>
              <a:rPr lang="pl-PL" dirty="0" smtClean="0">
                <a:sym typeface="Wingdings" pitchFamily="2" charset="2"/>
              </a:rPr>
              <a:t>=&gt; </a:t>
            </a:r>
            <a:r>
              <a:rPr lang="pl-PL" dirty="0" smtClean="0"/>
              <a:t>wyszukiwanie konkretnego wyrażenia, np. miejsce dostarczenia</a:t>
            </a:r>
          </a:p>
          <a:p>
            <a:pPr>
              <a:buNone/>
            </a:pPr>
            <a:endParaRPr lang="pl-PL" dirty="0" smtClean="0"/>
          </a:p>
          <a:p>
            <a:pPr>
              <a:buFontTx/>
              <a:buChar char="-"/>
            </a:pPr>
            <a:endParaRPr lang="pl-PL"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Curia</a:t>
            </a:r>
            <a:endParaRPr lang="pl-PL" dirty="0"/>
          </a:p>
        </p:txBody>
      </p:sp>
      <p:sp>
        <p:nvSpPr>
          <p:cNvPr id="3" name="Symbol zastępczy zawartości 2"/>
          <p:cNvSpPr>
            <a:spLocks noGrp="1"/>
          </p:cNvSpPr>
          <p:nvPr>
            <p:ph idx="1"/>
          </p:nvPr>
        </p:nvSpPr>
        <p:spPr/>
        <p:txBody>
          <a:bodyPr/>
          <a:lstStyle/>
          <a:p>
            <a:r>
              <a:rPr lang="pl-PL" dirty="0" smtClean="0"/>
              <a:t>Operatory logiczne</a:t>
            </a:r>
          </a:p>
          <a:p>
            <a:pPr>
              <a:buFontTx/>
              <a:buChar char="-"/>
            </a:pPr>
            <a:r>
              <a:rPr lang="pl-PL" dirty="0" smtClean="0"/>
              <a:t>spacja = i (koniunkcja) np. Europejska Agencja Chemikaliów </a:t>
            </a:r>
          </a:p>
          <a:p>
            <a:pPr>
              <a:buFontTx/>
              <a:buChar char="-"/>
            </a:pPr>
            <a:r>
              <a:rPr lang="pl-PL" dirty="0" smtClean="0"/>
              <a:t>, = lub (alternatywa)</a:t>
            </a:r>
          </a:p>
          <a:p>
            <a:pPr>
              <a:buFontTx/>
              <a:buChar char="-"/>
            </a:pPr>
            <a:r>
              <a:rPr lang="pl-PL" dirty="0" smtClean="0"/>
              <a:t>! = oprócz, np. Europejska Agencja !Chemikaliów </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a:t>
            </a:r>
            <a:br>
              <a:rPr lang="pl-PL" dirty="0" smtClean="0"/>
            </a:br>
            <a:endParaRPr lang="pl-PL" dirty="0"/>
          </a:p>
        </p:txBody>
      </p:sp>
      <p:sp>
        <p:nvSpPr>
          <p:cNvPr id="3" name="Symbol zastępczy zawartości 2"/>
          <p:cNvSpPr>
            <a:spLocks noGrp="1"/>
          </p:cNvSpPr>
          <p:nvPr>
            <p:ph idx="1"/>
          </p:nvPr>
        </p:nvSpPr>
        <p:spPr/>
        <p:txBody>
          <a:bodyPr/>
          <a:lstStyle/>
          <a:p>
            <a:r>
              <a:rPr lang="pl-PL" dirty="0" smtClean="0"/>
              <a:t>Korzystając z bazy </a:t>
            </a:r>
            <a:r>
              <a:rPr lang="pl-PL" dirty="0" err="1" smtClean="0"/>
              <a:t>Curia</a:t>
            </a:r>
            <a:r>
              <a:rPr lang="pl-PL" dirty="0" smtClean="0"/>
              <a:t> proszę odnaleźć wyrok w sprawie o sygn. C-1/08 podać datę tego wyroku i strony postępowania.</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Czym jest LEX?</a:t>
            </a:r>
            <a:endParaRPr lang="pl-PL" dirty="0"/>
          </a:p>
        </p:txBody>
      </p:sp>
      <p:sp>
        <p:nvSpPr>
          <p:cNvPr id="3" name="Symbol zastępczy zawartości 2"/>
          <p:cNvSpPr>
            <a:spLocks noGrp="1"/>
          </p:cNvSpPr>
          <p:nvPr>
            <p:ph idx="1"/>
          </p:nvPr>
        </p:nvSpPr>
        <p:spPr/>
        <p:txBody>
          <a:bodyPr>
            <a:normAutofit lnSpcReduction="10000"/>
          </a:bodyPr>
          <a:lstStyle/>
          <a:p>
            <a:pPr algn="just"/>
            <a:endParaRPr lang="pl-PL" dirty="0" smtClean="0"/>
          </a:p>
          <a:p>
            <a:pPr algn="just">
              <a:buNone/>
            </a:pPr>
            <a:r>
              <a:rPr lang="pl-PL" dirty="0" smtClean="0"/>
              <a:t>= jeden z systemów informacji prawnej działający w Polsce</a:t>
            </a:r>
          </a:p>
          <a:p>
            <a:pPr algn="just">
              <a:buNone/>
            </a:pPr>
            <a:r>
              <a:rPr lang="pl-PL" dirty="0" smtClean="0">
                <a:sym typeface="Wingdings" pitchFamily="2" charset="2"/>
              </a:rPr>
              <a:t> </a:t>
            </a:r>
            <a:r>
              <a:rPr lang="pl-PL" b="1" dirty="0" smtClean="0">
                <a:sym typeface="Wingdings" pitchFamily="2" charset="2"/>
              </a:rPr>
              <a:t>system informacji prawnej </a:t>
            </a:r>
            <a:r>
              <a:rPr lang="pl-PL" dirty="0" smtClean="0">
                <a:sym typeface="Wingdings" pitchFamily="2" charset="2"/>
              </a:rPr>
              <a:t>- spójny system, w którym informacja o prawie uzupełniana jest informacjami o tym, jak to prawo jest interpretowane przez najważniejsze sądy w kraju (w szczególności sąd najwyższy).</a:t>
            </a:r>
            <a:endParaRPr lang="pl-PL" dirty="0" smtClean="0"/>
          </a:p>
          <a:p>
            <a:pPr algn="just">
              <a:buNone/>
            </a:pPr>
            <a:endParaRPr lang="pl-PL" dirty="0" smtClean="0"/>
          </a:p>
          <a:p>
            <a:pPr algn="just">
              <a:buFontTx/>
              <a:buChar char="-"/>
            </a:pPr>
            <a:r>
              <a:rPr lang="pl-PL" dirty="0" smtClean="0"/>
              <a:t>utworzona przez </a:t>
            </a:r>
          </a:p>
          <a:p>
            <a:pPr algn="just">
              <a:buFontTx/>
              <a:buChar char="-"/>
            </a:pPr>
            <a:r>
              <a:rPr lang="pl-PL" dirty="0" smtClean="0"/>
              <a:t>historia powstania </a:t>
            </a:r>
            <a:r>
              <a:rPr lang="pl-PL" dirty="0" err="1" smtClean="0"/>
              <a:t>Lex-a</a:t>
            </a:r>
            <a:r>
              <a:rPr lang="pl-PL" dirty="0" smtClean="0"/>
              <a:t>,</a:t>
            </a:r>
          </a:p>
          <a:p>
            <a:pPr algn="just">
              <a:buFontTx/>
              <a:buChar char="-"/>
            </a:pPr>
            <a:r>
              <a:rPr lang="pl-PL" dirty="0" smtClean="0"/>
              <a:t>istnieje od 1987 r., pierwsze elementy </a:t>
            </a:r>
            <a:r>
              <a:rPr lang="pl-PL" dirty="0" err="1" smtClean="0"/>
              <a:t>on-line</a:t>
            </a:r>
            <a:r>
              <a:rPr lang="pl-PL" dirty="0" smtClean="0"/>
              <a:t> od 1998 r.</a:t>
            </a:r>
          </a:p>
          <a:p>
            <a:pPr algn="just">
              <a:buFontTx/>
              <a:buChar char="-"/>
            </a:pPr>
            <a:r>
              <a:rPr lang="pl-PL" dirty="0" smtClean="0"/>
              <a:t>wymaga założenia konta i logowania,</a:t>
            </a:r>
          </a:p>
          <a:p>
            <a:pPr algn="just">
              <a:buFontTx/>
              <a:buChar char="-"/>
            </a:pPr>
            <a:r>
              <a:rPr lang="pl-PL" dirty="0" smtClean="0"/>
              <a:t>trzeba wykupić licencję – cena uzależniona jest od funkcjonalności</a:t>
            </a:r>
          </a:p>
          <a:p>
            <a:pPr algn="just">
              <a:buFontTx/>
              <a:buChar char="-"/>
            </a:pPr>
            <a:endParaRPr lang="pl-PL" dirty="0" smtClean="0"/>
          </a:p>
          <a:p>
            <a:pPr algn="just">
              <a:buFontTx/>
              <a:buChar char="-"/>
            </a:pPr>
            <a:endParaRPr lang="pl-PL" dirty="0" smtClean="0"/>
          </a:p>
          <a:p>
            <a:pPr algn="just"/>
            <a:endParaRPr lang="pl-PL"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Błędy</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Miejsce publikacji aktu prawnego </a:t>
            </a:r>
            <a:r>
              <a:rPr lang="pl-PL" b="1" dirty="0" smtClean="0"/>
              <a:t>to poprawne oznaczenie dziennika urzędowego, np.</a:t>
            </a:r>
            <a:endParaRPr lang="pl-PL" dirty="0" smtClean="0"/>
          </a:p>
          <a:p>
            <a:r>
              <a:rPr lang="pl-PL" dirty="0" smtClean="0"/>
              <a:t>Ustawa z dnia 14 grudnia 2012 r. o odpadach, </a:t>
            </a:r>
            <a:r>
              <a:rPr lang="pl-PL" b="1" dirty="0" err="1" smtClean="0"/>
              <a:t>Dz.U</a:t>
            </a:r>
            <a:r>
              <a:rPr lang="pl-PL" b="1" dirty="0" smtClean="0"/>
              <a:t>. 2013 poz. 21</a:t>
            </a:r>
          </a:p>
          <a:p>
            <a:r>
              <a:rPr lang="pl-PL" dirty="0" smtClean="0"/>
              <a:t>Ustawa z dnia 8 marca 1990 r. o samorządzie terytorialnym, </a:t>
            </a:r>
            <a:r>
              <a:rPr lang="nn-NO" b="1" dirty="0" smtClean="0"/>
              <a:t>Dz.U. 1990 nr 16 poz. 95</a:t>
            </a:r>
            <a:endParaRPr lang="pl-PL" dirty="0" smtClean="0"/>
          </a:p>
          <a:p>
            <a:endParaRPr lang="pl-PL" dirty="0" smtClean="0"/>
          </a:p>
          <a:p>
            <a:r>
              <a:rPr lang="pl-PL" dirty="0" smtClean="0"/>
              <a:t>Który z poniższych zapisów dotyczących publikacji tekstu jednolitego Ordynacji podatkowej jest prawidłowy?</a:t>
            </a:r>
          </a:p>
          <a:p>
            <a:r>
              <a:rPr lang="pl-PL" dirty="0" smtClean="0"/>
              <a:t>a. tekst jednolity </a:t>
            </a:r>
            <a:r>
              <a:rPr lang="pl-PL" dirty="0" err="1" smtClean="0"/>
              <a:t>Dz.U</a:t>
            </a:r>
            <a:r>
              <a:rPr lang="pl-PL" dirty="0" smtClean="0"/>
              <a:t>. 2012 poz. 749</a:t>
            </a:r>
          </a:p>
          <a:p>
            <a:r>
              <a:rPr lang="pl-PL" dirty="0" smtClean="0"/>
              <a:t>b. t. j. </a:t>
            </a:r>
            <a:r>
              <a:rPr lang="pl-PL" dirty="0" err="1" smtClean="0"/>
              <a:t>Dz.Urz</a:t>
            </a:r>
            <a:r>
              <a:rPr lang="pl-PL" dirty="0" smtClean="0"/>
              <a:t>. 2012 poz. 749</a:t>
            </a:r>
          </a:p>
          <a:p>
            <a:r>
              <a:rPr lang="pl-PL" dirty="0" smtClean="0"/>
              <a:t>c. t. j. </a:t>
            </a:r>
            <a:r>
              <a:rPr lang="pl-PL" dirty="0" err="1" smtClean="0"/>
              <a:t>Dz.U</a:t>
            </a:r>
            <a:r>
              <a:rPr lang="pl-PL" dirty="0" smtClean="0"/>
              <a:t>. 2012 Nr 107 poz. 749</a:t>
            </a:r>
          </a:p>
          <a:p>
            <a:endParaRPr lang="pl-PL" dirty="0" smtClean="0"/>
          </a:p>
          <a:p>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Czym jest LEX?</a:t>
            </a:r>
            <a:endParaRPr lang="pl-PL" dirty="0"/>
          </a:p>
        </p:txBody>
      </p:sp>
      <p:sp>
        <p:nvSpPr>
          <p:cNvPr id="3" name="Symbol zastępczy zawartości 2"/>
          <p:cNvSpPr>
            <a:spLocks noGrp="1"/>
          </p:cNvSpPr>
          <p:nvPr>
            <p:ph idx="1"/>
          </p:nvPr>
        </p:nvSpPr>
        <p:spPr/>
        <p:txBody>
          <a:bodyPr>
            <a:normAutofit/>
          </a:bodyPr>
          <a:lstStyle/>
          <a:p>
            <a:pPr algn="just">
              <a:buFont typeface="Courier New" pitchFamily="49" charset="0"/>
              <a:buChar char="o"/>
            </a:pPr>
            <a:r>
              <a:rPr lang="pl-PL" dirty="0" smtClean="0"/>
              <a:t>stale poszerzana i uaktualniana baza dokumentów autorskich, </a:t>
            </a:r>
          </a:p>
          <a:p>
            <a:pPr algn="just">
              <a:buFont typeface="Courier New" pitchFamily="49" charset="0"/>
              <a:buChar char="o"/>
            </a:pPr>
            <a:r>
              <a:rPr lang="pl-PL" dirty="0" smtClean="0"/>
              <a:t>codzienna aktualizacja, </a:t>
            </a:r>
          </a:p>
          <a:p>
            <a:pPr algn="just">
              <a:buFont typeface="Courier New" pitchFamily="49" charset="0"/>
              <a:buChar char="o"/>
            </a:pPr>
            <a:r>
              <a:rPr lang="pl-PL" dirty="0" smtClean="0"/>
              <a:t>łatwe przeszukiwanie rozbudowanej bazy informacji za pomocą słownika, haseł i filtrów,</a:t>
            </a:r>
          </a:p>
          <a:p>
            <a:pPr algn="just">
              <a:buFont typeface="Courier New" pitchFamily="49" charset="0"/>
              <a:buChar char="o"/>
            </a:pPr>
            <a:r>
              <a:rPr lang="pl-PL" dirty="0" smtClean="0"/>
              <a:t>możliwość personalizacji programu poprzez dodawanie dokumentów do ulubionych czy opatrywanie ich własnymi notatkami</a:t>
            </a:r>
          </a:p>
          <a:p>
            <a:pPr algn="just">
              <a:buFontTx/>
              <a:buChar char="-"/>
            </a:pPr>
            <a:endParaRPr lang="pl-PL" dirty="0" smtClean="0"/>
          </a:p>
          <a:p>
            <a:pPr algn="just">
              <a:buFontTx/>
              <a:buChar char="-"/>
            </a:pPr>
            <a:endParaRPr lang="pl-PL" dirty="0" smtClean="0"/>
          </a:p>
          <a:p>
            <a:pPr algn="just"/>
            <a:endParaRPr lang="pl-PL"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Dostęp do </a:t>
            </a:r>
            <a:r>
              <a:rPr lang="pl-PL" dirty="0" err="1" smtClean="0"/>
              <a:t>LEX-a</a:t>
            </a:r>
            <a:endParaRPr lang="pl-PL" dirty="0"/>
          </a:p>
        </p:txBody>
      </p:sp>
      <p:sp>
        <p:nvSpPr>
          <p:cNvPr id="3" name="Symbol zastępczy zawartości 2"/>
          <p:cNvSpPr>
            <a:spLocks noGrp="1"/>
          </p:cNvSpPr>
          <p:nvPr>
            <p:ph idx="1"/>
          </p:nvPr>
        </p:nvSpPr>
        <p:spPr>
          <a:xfrm>
            <a:off x="616374" y="2136205"/>
            <a:ext cx="8393514" cy="3880773"/>
          </a:xfrm>
        </p:spPr>
        <p:txBody>
          <a:bodyPr/>
          <a:lstStyle/>
          <a:p>
            <a:pPr>
              <a:buNone/>
            </a:pPr>
            <a:endParaRPr lang="pl-PL" dirty="0" smtClean="0">
              <a:hlinkClick r:id="rId2"/>
            </a:endParaRPr>
          </a:p>
          <a:p>
            <a:pPr>
              <a:buNone/>
            </a:pPr>
            <a:r>
              <a:rPr lang="pl-PL" dirty="0" err="1" smtClean="0">
                <a:hlinkClick r:id="rId2"/>
              </a:rPr>
              <a:t>www.prawo.uni.wroc.pl</a:t>
            </a:r>
            <a:r>
              <a:rPr lang="pl-PL" dirty="0" smtClean="0"/>
              <a:t> </a:t>
            </a:r>
            <a:r>
              <a:rPr lang="pl-PL" dirty="0" smtClean="0">
                <a:sym typeface="Wingdings" pitchFamily="2" charset="2"/>
              </a:rPr>
              <a:t> LINKI (górne menu)  Linki do baz Wydziału </a:t>
            </a:r>
          </a:p>
          <a:p>
            <a:pPr>
              <a:buFont typeface="Wingdings"/>
              <a:buChar char="à"/>
            </a:pPr>
            <a:r>
              <a:rPr lang="pl-PL" dirty="0" smtClean="0">
                <a:sym typeface="Wingdings" pitchFamily="2" charset="2"/>
              </a:rPr>
              <a:t>Baza Prawnicza </a:t>
            </a:r>
            <a:r>
              <a:rPr lang="pl-PL" dirty="0" err="1" smtClean="0">
                <a:sym typeface="Wingdings" pitchFamily="2" charset="2"/>
              </a:rPr>
              <a:t>Lex</a:t>
            </a:r>
            <a:r>
              <a:rPr lang="pl-PL" dirty="0" smtClean="0">
                <a:sym typeface="Wingdings" pitchFamily="2" charset="2"/>
              </a:rPr>
              <a:t>  </a:t>
            </a:r>
          </a:p>
          <a:p>
            <a:pPr>
              <a:buFont typeface="Wingdings"/>
              <a:buChar char="à"/>
            </a:pPr>
            <a:endParaRPr lang="pl-PL" dirty="0" smtClean="0">
              <a:sym typeface="Wingdings" pitchFamily="2" charset="2"/>
            </a:endParaRPr>
          </a:p>
          <a:p>
            <a:pPr>
              <a:buFont typeface="Wingdings" pitchFamily="2" charset="2"/>
              <a:buChar char="Ø"/>
            </a:pPr>
            <a:r>
              <a:rPr lang="pl-PL" dirty="0" smtClean="0">
                <a:sym typeface="Wingdings" pitchFamily="2" charset="2"/>
              </a:rPr>
              <a:t>Dostęp z:</a:t>
            </a:r>
          </a:p>
          <a:p>
            <a:pPr>
              <a:buAutoNum type="alphaLcParenR"/>
            </a:pPr>
            <a:r>
              <a:rPr lang="pl-PL" dirty="0" smtClean="0">
                <a:sym typeface="Wingdings" pitchFamily="2" charset="2"/>
              </a:rPr>
              <a:t>Komputerów będących własnością </a:t>
            </a:r>
            <a:r>
              <a:rPr lang="pl-PL" dirty="0" err="1" smtClean="0">
                <a:sym typeface="Wingdings" pitchFamily="2" charset="2"/>
              </a:rPr>
              <a:t>Uwr</a:t>
            </a:r>
            <a:r>
              <a:rPr lang="pl-PL" dirty="0" smtClean="0">
                <a:sym typeface="Wingdings" pitchFamily="2" charset="2"/>
              </a:rPr>
              <a:t>.</a:t>
            </a:r>
          </a:p>
          <a:p>
            <a:pPr>
              <a:buAutoNum type="alphaLcParenR"/>
            </a:pPr>
            <a:r>
              <a:rPr lang="pl-PL" dirty="0" smtClean="0">
                <a:sym typeface="Wingdings" pitchFamily="2" charset="2"/>
              </a:rPr>
              <a:t>Komputerów osobistych podłączonych do sieci wewnętrznej </a:t>
            </a:r>
            <a:r>
              <a:rPr lang="pl-PL" dirty="0" err="1" smtClean="0">
                <a:sym typeface="Wingdings" pitchFamily="2" charset="2"/>
              </a:rPr>
              <a:t>WPAiE</a:t>
            </a: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4182" y="352556"/>
            <a:ext cx="3854528" cy="1278466"/>
          </a:xfrm>
        </p:spPr>
        <p:txBody>
          <a:bodyPr>
            <a:normAutofit/>
          </a:bodyPr>
          <a:lstStyle/>
          <a:p>
            <a:r>
              <a:rPr lang="pl-PL" sz="4400" dirty="0" smtClean="0"/>
              <a:t>Moduły</a:t>
            </a:r>
            <a:endParaRPr lang="pl-PL" sz="4400" dirty="0"/>
          </a:p>
        </p:txBody>
      </p:sp>
      <p:pic>
        <p:nvPicPr>
          <p:cNvPr id="6" name="Symbol zastępczy zawartości 5" descr="lex01.jpg"/>
          <p:cNvPicPr>
            <a:picLocks noGrp="1" noChangeAspect="1"/>
          </p:cNvPicPr>
          <p:nvPr>
            <p:ph idx="1"/>
          </p:nvPr>
        </p:nvPicPr>
        <p:blipFill>
          <a:blip r:embed="rId2" cstate="print"/>
          <a:stretch>
            <a:fillRect/>
          </a:stretch>
        </p:blipFill>
        <p:spPr>
          <a:xfrm>
            <a:off x="201104" y="1731263"/>
            <a:ext cx="6784911" cy="3873341"/>
          </a:xfrm>
        </p:spPr>
      </p:pic>
      <p:sp>
        <p:nvSpPr>
          <p:cNvPr id="5" name="Symbol zastępczy tekstu 4"/>
          <p:cNvSpPr>
            <a:spLocks noGrp="1"/>
          </p:cNvSpPr>
          <p:nvPr>
            <p:ph type="body" sz="half" idx="2"/>
          </p:nvPr>
        </p:nvSpPr>
        <p:spPr>
          <a:xfrm>
            <a:off x="6822102" y="829056"/>
            <a:ext cx="4053162" cy="4742688"/>
          </a:xfrm>
        </p:spPr>
        <p:txBody>
          <a:bodyPr>
            <a:normAutofit/>
          </a:bodyPr>
          <a:lstStyle/>
          <a:p>
            <a:pPr algn="just">
              <a:buFontTx/>
              <a:buChar char="-"/>
            </a:pPr>
            <a:r>
              <a:rPr lang="pl-PL" dirty="0" smtClean="0"/>
              <a:t> różne moduły, w zależności od potrzeb,</a:t>
            </a:r>
          </a:p>
          <a:p>
            <a:pPr algn="just">
              <a:buFontTx/>
              <a:buChar char="-"/>
            </a:pPr>
            <a:r>
              <a:rPr lang="pl-PL" dirty="0" smtClean="0"/>
              <a:t>wersje: </a:t>
            </a:r>
          </a:p>
          <a:p>
            <a:pPr algn="just">
              <a:buFontTx/>
              <a:buChar char="-"/>
            </a:pPr>
            <a:r>
              <a:rPr lang="pl-PL" b="1" dirty="0" smtClean="0"/>
              <a:t>LEX Omega </a:t>
            </a:r>
            <a:r>
              <a:rPr lang="pl-PL" dirty="0" smtClean="0"/>
              <a:t>- zawiera szeroki wybór dokumentów, w tym pełną bazę orzecznictwa sądowego i administracyjnego, piśmiennictwa prawniczego i źródeł prawa polskiego. Wersja ta przeznaczona jest dla większych kancelarii prawnych, dużych firm i korporacji.</a:t>
            </a:r>
          </a:p>
          <a:p>
            <a:pPr algn="just">
              <a:buFontTx/>
              <a:buChar char="-"/>
            </a:pPr>
            <a:r>
              <a:rPr lang="pl-PL" b="1" dirty="0" smtClean="0"/>
              <a:t>LEX Gamma </a:t>
            </a:r>
            <a:r>
              <a:rPr lang="pl-PL" dirty="0" smtClean="0"/>
              <a:t>- wersja ta jest przeznaczona dla kancelarii prawnych i mniejszych firm. Dobór zawartości w tej wersji zapewnia dostęp do najważniejszych dokumentów i jednocześnie pozwala na optymalizację kosztów poprzez możliwość uzupełnienia programu o potrzebne moduły.</a:t>
            </a:r>
          </a:p>
          <a:p>
            <a:pPr algn="just">
              <a:buFontTx/>
              <a:buChar char="-"/>
            </a:pPr>
            <a:r>
              <a:rPr lang="pl-PL" b="1" dirty="0" smtClean="0"/>
              <a:t>LEX Sigma </a:t>
            </a:r>
            <a:r>
              <a:rPr lang="pl-PL" dirty="0" smtClean="0"/>
              <a:t>- podstawowa wersja </a:t>
            </a:r>
          </a:p>
          <a:p>
            <a:pPr algn="just">
              <a:buFontTx/>
              <a:buChar char="-"/>
            </a:pPr>
            <a:endParaRPr lang="pl-PL" dirty="0" smtClean="0"/>
          </a:p>
          <a:p>
            <a:pPr algn="just">
              <a:buFontTx/>
              <a:buChar char="-"/>
            </a:pP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Podawanie informacji z </a:t>
            </a:r>
            <a:r>
              <a:rPr lang="pl-PL" dirty="0" err="1" smtClean="0"/>
              <a:t>LEX-a</a:t>
            </a:r>
            <a:endParaRPr lang="pl-PL" dirty="0"/>
          </a:p>
        </p:txBody>
      </p:sp>
      <p:sp>
        <p:nvSpPr>
          <p:cNvPr id="3" name="Symbol zastępczy zawartości 2"/>
          <p:cNvSpPr>
            <a:spLocks noGrp="1"/>
          </p:cNvSpPr>
          <p:nvPr>
            <p:ph idx="1"/>
          </p:nvPr>
        </p:nvSpPr>
        <p:spPr/>
        <p:txBody>
          <a:bodyPr/>
          <a:lstStyle/>
          <a:p>
            <a:r>
              <a:rPr lang="pl-PL" dirty="0" smtClean="0"/>
              <a:t>Np. wyrok NSA z 4 grudnia 1998 r., I SA/Lu 1687/98, </a:t>
            </a:r>
            <a:r>
              <a:rPr lang="pl-PL" b="1" dirty="0" err="1" smtClean="0"/>
              <a:t>Lex</a:t>
            </a:r>
            <a:r>
              <a:rPr lang="pl-PL" b="1" dirty="0" smtClean="0"/>
              <a:t> nr 37652.</a:t>
            </a:r>
          </a:p>
          <a:p>
            <a:endParaRPr lang="pl-PL"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 </a:t>
            </a:r>
            <a:endParaRPr lang="pl-PL" dirty="0"/>
          </a:p>
        </p:txBody>
      </p:sp>
      <p:sp>
        <p:nvSpPr>
          <p:cNvPr id="3" name="Symbol zastępczy zawartości 2"/>
          <p:cNvSpPr>
            <a:spLocks noGrp="1"/>
          </p:cNvSpPr>
          <p:nvPr>
            <p:ph idx="1"/>
          </p:nvPr>
        </p:nvSpPr>
        <p:spPr/>
        <p:txBody>
          <a:bodyPr/>
          <a:lstStyle/>
          <a:p>
            <a:r>
              <a:rPr lang="pl-PL" dirty="0" smtClean="0"/>
              <a:t>Znajdź ustawę regulującą becikowe.</a:t>
            </a:r>
          </a:p>
          <a:p>
            <a:r>
              <a:rPr lang="pl-PL" dirty="0" smtClean="0"/>
              <a:t>Znajdź w ustawie, </a:t>
            </a:r>
            <a:r>
              <a:rPr lang="pl-PL" b="1" dirty="0" smtClean="0"/>
              <a:t>jakie jest ograniczenie dochodu rodziny w przeliczeniu na głowę</a:t>
            </a:r>
            <a:r>
              <a:rPr lang="pl-PL" dirty="0" smtClean="0"/>
              <a:t>, które pozbawia możliwości ubiegania się o to świadczenie.</a:t>
            </a:r>
          </a:p>
          <a:p>
            <a:r>
              <a:rPr lang="pl-PL" dirty="0" smtClean="0"/>
              <a:t>Kto przyznaje becikowe?</a:t>
            </a:r>
          </a:p>
          <a:p>
            <a:r>
              <a:rPr lang="pl-PL" dirty="0" smtClean="0"/>
              <a:t>Podaj jej miejsce publikacji (Dz. U. itd.)</a:t>
            </a: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Wyszukiwanie w </a:t>
            </a:r>
            <a:r>
              <a:rPr lang="pl-PL" dirty="0" err="1" smtClean="0"/>
              <a:t>LEX-ie</a:t>
            </a:r>
            <a:endParaRPr lang="pl-PL" dirty="0"/>
          </a:p>
        </p:txBody>
      </p:sp>
      <p:sp>
        <p:nvSpPr>
          <p:cNvPr id="3" name="Symbol zastępczy zawartości 2"/>
          <p:cNvSpPr>
            <a:spLocks noGrp="1"/>
          </p:cNvSpPr>
          <p:nvPr>
            <p:ph idx="1"/>
          </p:nvPr>
        </p:nvSpPr>
        <p:spPr/>
        <p:txBody>
          <a:bodyPr>
            <a:normAutofit lnSpcReduction="10000"/>
          </a:bodyPr>
          <a:lstStyle/>
          <a:p>
            <a:pPr algn="just"/>
            <a:r>
              <a:rPr lang="pl-PL" b="1" dirty="0" smtClean="0"/>
              <a:t>1) Wyszukiwanie </a:t>
            </a:r>
            <a:r>
              <a:rPr lang="pl-PL" b="1" dirty="0" err="1" smtClean="0"/>
              <a:t>pełnotekstowe</a:t>
            </a:r>
            <a:endParaRPr lang="pl-PL" b="1" dirty="0" smtClean="0"/>
          </a:p>
          <a:p>
            <a:pPr algn="just"/>
            <a:endParaRPr lang="pl-PL" dirty="0" smtClean="0"/>
          </a:p>
          <a:p>
            <a:pPr algn="just"/>
            <a:r>
              <a:rPr lang="pl-PL" b="1" dirty="0" smtClean="0"/>
              <a:t>„Szukaj” </a:t>
            </a:r>
            <a:r>
              <a:rPr lang="pl-PL" dirty="0" smtClean="0"/>
              <a:t>– narzędzie służące do wyszukiwania dowolnie wpisanego przez Użytkownika ciągu znaków we wszystkich tekstach dokumentów i notach bibliograficznych znajdujących się w programie. Narzędzie poprawnie rozpoznaje popularne skróty (np.: PIT, CIT, VAT) oraz potoczne nazwy ustaw i instytucji prawnych (np.: becikowe, ustawa kominowa).</a:t>
            </a:r>
          </a:p>
          <a:p>
            <a:pPr algn="just"/>
            <a:endParaRPr lang="pl-PL" dirty="0" smtClean="0"/>
          </a:p>
          <a:p>
            <a:pPr algn="just"/>
            <a:r>
              <a:rPr lang="pl-PL" b="1" dirty="0" smtClean="0"/>
              <a:t>Podpowiedzi </a:t>
            </a:r>
            <a:r>
              <a:rPr lang="pl-PL" dirty="0" smtClean="0"/>
              <a:t>- wyszukiwarka jest wyposażona w mechanizm podpowiadający szukane frazy oraz linki do powiązanych z nimi haseł. Podpowiedzi wyświetlają się w trakcie wpisywania przez Użytkownika kolejnych znaków w polu wyszukiwarki.</a:t>
            </a: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Wyszukiwanie w </a:t>
            </a:r>
            <a:r>
              <a:rPr lang="pl-PL" dirty="0" err="1" smtClean="0"/>
              <a:t>LEX-ie</a:t>
            </a:r>
            <a:endParaRPr lang="pl-PL" dirty="0"/>
          </a:p>
        </p:txBody>
      </p:sp>
      <p:sp>
        <p:nvSpPr>
          <p:cNvPr id="3" name="Symbol zastępczy zawartości 2"/>
          <p:cNvSpPr>
            <a:spLocks noGrp="1"/>
          </p:cNvSpPr>
          <p:nvPr>
            <p:ph idx="1"/>
          </p:nvPr>
        </p:nvSpPr>
        <p:spPr>
          <a:xfrm>
            <a:off x="677334" y="1328928"/>
            <a:ext cx="8990922" cy="5266944"/>
          </a:xfrm>
        </p:spPr>
        <p:txBody>
          <a:bodyPr>
            <a:normAutofit fontScale="70000" lnSpcReduction="20000"/>
          </a:bodyPr>
          <a:lstStyle/>
          <a:p>
            <a:pPr algn="just"/>
            <a:r>
              <a:rPr lang="pl-PL" b="1" dirty="0" smtClean="0"/>
              <a:t>2) Hasła i Indeks główny</a:t>
            </a:r>
          </a:p>
          <a:p>
            <a:pPr algn="just">
              <a:buNone/>
            </a:pPr>
            <a:r>
              <a:rPr lang="pl-PL" dirty="0" smtClean="0"/>
              <a:t>Poszczególne kategorie dokumentów w programie pogrupowane są w hasła, co ułatwia wyszukiwanie dokumentów związanych z danym zagadnieniem. Hasła dostępne są dla:</a:t>
            </a:r>
          </a:p>
          <a:p>
            <a:pPr algn="just"/>
            <a:r>
              <a:rPr lang="pl-PL" dirty="0" smtClean="0"/>
              <a:t>wszystkich rodzajów aktów prawnych;</a:t>
            </a:r>
          </a:p>
          <a:p>
            <a:pPr algn="just"/>
            <a:r>
              <a:rPr lang="pl-PL" dirty="0" smtClean="0"/>
              <a:t>orzeczeń sądowych;</a:t>
            </a:r>
          </a:p>
          <a:p>
            <a:pPr algn="just"/>
            <a:r>
              <a:rPr lang="pl-PL" dirty="0" smtClean="0"/>
              <a:t>orzeczeń administracji;</a:t>
            </a:r>
          </a:p>
          <a:p>
            <a:pPr algn="just"/>
            <a:r>
              <a:rPr lang="pl-PL" dirty="0" smtClean="0"/>
              <a:t>orzeczeń strasburskich;</a:t>
            </a:r>
          </a:p>
          <a:p>
            <a:pPr algn="just"/>
            <a:r>
              <a:rPr lang="pl-PL" dirty="0" smtClean="0"/>
              <a:t>orzeczeń luksemburskich;</a:t>
            </a:r>
          </a:p>
          <a:p>
            <a:pPr algn="just"/>
            <a:r>
              <a:rPr lang="pl-PL" dirty="0" smtClean="0"/>
              <a:t>komentarzy;</a:t>
            </a:r>
          </a:p>
          <a:p>
            <a:pPr algn="just"/>
            <a:r>
              <a:rPr lang="pl-PL" dirty="0" smtClean="0"/>
              <a:t>komentarzy praktycznych;</a:t>
            </a:r>
          </a:p>
          <a:p>
            <a:pPr algn="just"/>
            <a:r>
              <a:rPr lang="pl-PL" dirty="0" smtClean="0"/>
              <a:t>monografii;</a:t>
            </a:r>
          </a:p>
          <a:p>
            <a:pPr algn="just"/>
            <a:r>
              <a:rPr lang="pl-PL" dirty="0" smtClean="0"/>
              <a:t>pism urzędowych;</a:t>
            </a:r>
          </a:p>
          <a:p>
            <a:pPr algn="just"/>
            <a:r>
              <a:rPr lang="pl-PL" dirty="0" smtClean="0"/>
              <a:t>tez z piśmiennictwa;</a:t>
            </a:r>
          </a:p>
          <a:p>
            <a:pPr algn="just"/>
            <a:r>
              <a:rPr lang="pl-PL" dirty="0" smtClean="0"/>
              <a:t>glos;</a:t>
            </a:r>
          </a:p>
          <a:p>
            <a:pPr algn="just"/>
            <a:r>
              <a:rPr lang="pl-PL" dirty="0" smtClean="0"/>
              <a:t>wzorów;</a:t>
            </a:r>
          </a:p>
          <a:p>
            <a:pPr algn="just"/>
            <a:r>
              <a:rPr lang="pl-PL" dirty="0" smtClean="0"/>
              <a:t>zestawień;</a:t>
            </a:r>
          </a:p>
          <a:p>
            <a:pPr algn="just"/>
            <a:r>
              <a:rPr lang="pl-PL" dirty="0" smtClean="0"/>
              <a:t>not bibliograficznych publikacji prawniczych;</a:t>
            </a:r>
          </a:p>
          <a:p>
            <a:pPr algn="just"/>
            <a:r>
              <a:rPr lang="pl-PL" dirty="0" smtClean="0"/>
              <a:t>procedur.</a:t>
            </a:r>
          </a:p>
          <a:p>
            <a:pPr algn="just">
              <a:buNone/>
            </a:pPr>
            <a:r>
              <a:rPr lang="pl-PL" b="1" dirty="0" smtClean="0"/>
              <a:t>Struktura haseł jest jednolita dla wszystkich rodzajów dokumentów.</a:t>
            </a: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Wyszukiwanie w </a:t>
            </a:r>
            <a:r>
              <a:rPr lang="pl-PL" dirty="0" err="1" smtClean="0"/>
              <a:t>LEX-ie</a:t>
            </a:r>
            <a:endParaRPr lang="pl-PL" dirty="0"/>
          </a:p>
        </p:txBody>
      </p:sp>
      <p:sp>
        <p:nvSpPr>
          <p:cNvPr id="3" name="Symbol zastępczy zawartości 2"/>
          <p:cNvSpPr>
            <a:spLocks noGrp="1"/>
          </p:cNvSpPr>
          <p:nvPr>
            <p:ph idx="1"/>
          </p:nvPr>
        </p:nvSpPr>
        <p:spPr>
          <a:xfrm>
            <a:off x="677334" y="1328928"/>
            <a:ext cx="8990922" cy="5266944"/>
          </a:xfrm>
        </p:spPr>
        <p:txBody>
          <a:bodyPr>
            <a:normAutofit/>
          </a:bodyPr>
          <a:lstStyle/>
          <a:p>
            <a:pPr algn="just"/>
            <a:r>
              <a:rPr lang="pl-PL" b="1" dirty="0" smtClean="0"/>
              <a:t>3) Wyszukiwanie formalne</a:t>
            </a:r>
          </a:p>
          <a:p>
            <a:pPr algn="just"/>
            <a:endParaRPr lang="pl-PL" dirty="0" smtClean="0"/>
          </a:p>
          <a:p>
            <a:pPr algn="just"/>
            <a:r>
              <a:rPr lang="pl-PL" b="1" dirty="0" smtClean="0"/>
              <a:t>Filtry</a:t>
            </a:r>
            <a:r>
              <a:rPr lang="pl-PL" dirty="0" smtClean="0"/>
              <a:t> – poszczególne kategorie dokumentów w programie można przeszukiwać za pomocą filtrów pozwalającego na wyszukanie dokumentów o określonych cechach formalnych takich jak identyfikator, sygnatura, data, autor, wydawnictwo, tytuł, aktualność, obowiązywanie etc.</a:t>
            </a:r>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Wyszukiwanie w </a:t>
            </a:r>
            <a:r>
              <a:rPr lang="pl-PL" dirty="0" err="1" smtClean="0"/>
              <a:t>LEX-ie</a:t>
            </a:r>
            <a:endParaRPr lang="pl-PL" dirty="0"/>
          </a:p>
        </p:txBody>
      </p:sp>
      <p:sp>
        <p:nvSpPr>
          <p:cNvPr id="3" name="Symbol zastępczy zawartości 2"/>
          <p:cNvSpPr>
            <a:spLocks noGrp="1"/>
          </p:cNvSpPr>
          <p:nvPr>
            <p:ph idx="1"/>
          </p:nvPr>
        </p:nvSpPr>
        <p:spPr>
          <a:xfrm>
            <a:off x="677334" y="1328928"/>
            <a:ext cx="8990922" cy="5266944"/>
          </a:xfrm>
        </p:spPr>
        <p:txBody>
          <a:bodyPr>
            <a:normAutofit/>
          </a:bodyPr>
          <a:lstStyle/>
          <a:p>
            <a:pPr algn="just"/>
            <a:r>
              <a:rPr lang="pl-PL" b="1" dirty="0" smtClean="0"/>
              <a:t>4) Szybkie wyszukiwanie</a:t>
            </a:r>
          </a:p>
          <a:p>
            <a:pPr algn="just"/>
            <a:endParaRPr lang="pl-PL" b="1" dirty="0" smtClean="0"/>
          </a:p>
          <a:p>
            <a:pPr algn="just"/>
            <a:r>
              <a:rPr lang="pl-PL" b="1" dirty="0" smtClean="0"/>
              <a:t>"Roczniki" </a:t>
            </a:r>
            <a:r>
              <a:rPr lang="pl-PL" dirty="0" smtClean="0"/>
              <a:t>– narzędzie służące do wyszukiwania dokumentów opublikowanych przez poszczególne wydawnictwa w poszczególnych latach.</a:t>
            </a:r>
          </a:p>
          <a:p>
            <a:pPr algn="just"/>
            <a:endParaRPr lang="pl-PL" dirty="0" smtClean="0"/>
          </a:p>
          <a:p>
            <a:pPr algn="just"/>
            <a:r>
              <a:rPr lang="pl-PL" b="1" dirty="0" smtClean="0"/>
              <a:t>"Kodeksy" </a:t>
            </a:r>
            <a:r>
              <a:rPr lang="pl-PL" dirty="0" smtClean="0"/>
              <a:t>– funkcja umożliwiająca szybki dostęp do listy wszystkich kodeksów oraz najważniejszych ustaw podatkowych.</a:t>
            </a:r>
          </a:p>
          <a:p>
            <a:pPr algn="just"/>
            <a:endParaRPr lang="pl-PL" dirty="0" smtClean="0"/>
          </a:p>
          <a:p>
            <a:pPr algn="just"/>
            <a:r>
              <a:rPr lang="pl-PL" b="1" dirty="0" smtClean="0"/>
              <a:t>"Szukaj po identyfikatorze" </a:t>
            </a:r>
            <a:r>
              <a:rPr lang="pl-PL" dirty="0" smtClean="0"/>
              <a:t>– narzędzie służące do szybkiego wyszukiwania dokumentów wybranej kategorii po ich indywidualnych cechach.</a:t>
            </a:r>
          </a:p>
          <a:p>
            <a:pPr algn="just"/>
            <a:endParaRPr lang="pl-PL" dirty="0" smtClean="0"/>
          </a:p>
          <a:p>
            <a:pPr algn="just"/>
            <a:r>
              <a:rPr lang="pl-PL" b="1" dirty="0" smtClean="0"/>
              <a:t>"Biblioteka" </a:t>
            </a:r>
            <a:r>
              <a:rPr lang="pl-PL" dirty="0" smtClean="0"/>
              <a:t>- narzędzie służące szybkiemu wyszukaniu komentarzy i monografii poświęconych danej tematyce.</a:t>
            </a:r>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Wyszukiwanie w </a:t>
            </a:r>
            <a:r>
              <a:rPr lang="pl-PL" dirty="0" err="1" smtClean="0"/>
              <a:t>LEX-ie</a:t>
            </a:r>
            <a:endParaRPr lang="pl-PL" dirty="0"/>
          </a:p>
        </p:txBody>
      </p:sp>
      <p:sp>
        <p:nvSpPr>
          <p:cNvPr id="3" name="Symbol zastępczy zawartości 2"/>
          <p:cNvSpPr>
            <a:spLocks noGrp="1"/>
          </p:cNvSpPr>
          <p:nvPr>
            <p:ph idx="1"/>
          </p:nvPr>
        </p:nvSpPr>
        <p:spPr>
          <a:xfrm>
            <a:off x="677334" y="1328928"/>
            <a:ext cx="8990922" cy="5266944"/>
          </a:xfrm>
        </p:spPr>
        <p:txBody>
          <a:bodyPr>
            <a:normAutofit/>
          </a:bodyPr>
          <a:lstStyle/>
          <a:p>
            <a:pPr algn="just"/>
            <a:r>
              <a:rPr lang="pl-PL" b="1" dirty="0" smtClean="0"/>
              <a:t>4) Szybkie wyszukiwanie</a:t>
            </a:r>
          </a:p>
          <a:p>
            <a:pPr algn="just"/>
            <a:endParaRPr lang="pl-PL" b="1" dirty="0" smtClean="0"/>
          </a:p>
          <a:p>
            <a:pPr algn="just"/>
            <a:r>
              <a:rPr lang="pl-PL" b="1" dirty="0" smtClean="0"/>
              <a:t>"Roczniki" </a:t>
            </a:r>
            <a:r>
              <a:rPr lang="pl-PL" dirty="0" smtClean="0"/>
              <a:t>– narzędzie służące do wyszukiwania dokumentów opublikowanych przez poszczególne wydawnictwa w poszczególnych latach.</a:t>
            </a:r>
          </a:p>
          <a:p>
            <a:pPr algn="just"/>
            <a:endParaRPr lang="pl-PL" dirty="0" smtClean="0"/>
          </a:p>
          <a:p>
            <a:pPr algn="just"/>
            <a:r>
              <a:rPr lang="pl-PL" b="1" dirty="0" smtClean="0"/>
              <a:t>"Kodeksy" </a:t>
            </a:r>
            <a:r>
              <a:rPr lang="pl-PL" dirty="0" smtClean="0"/>
              <a:t>– funkcja umożliwiająca szybki dostęp do listy wszystkich kodeksów oraz najważniejszych ustaw podatkowych.</a:t>
            </a:r>
          </a:p>
          <a:p>
            <a:pPr algn="just"/>
            <a:endParaRPr lang="pl-PL" dirty="0" smtClean="0"/>
          </a:p>
          <a:p>
            <a:pPr algn="just"/>
            <a:r>
              <a:rPr lang="pl-PL" b="1" dirty="0" smtClean="0"/>
              <a:t>"Szukaj po identyfikatorze" </a:t>
            </a:r>
            <a:r>
              <a:rPr lang="pl-PL" dirty="0" smtClean="0"/>
              <a:t>– narzędzie służące do szybkiego wyszukiwania dokumentów wybranej kategorii po ich indywidualnych cechach.</a:t>
            </a:r>
          </a:p>
          <a:p>
            <a:pPr algn="just"/>
            <a:endParaRPr lang="pl-PL" dirty="0" smtClean="0"/>
          </a:p>
          <a:p>
            <a:pPr algn="just"/>
            <a:r>
              <a:rPr lang="pl-PL" b="1" dirty="0" smtClean="0"/>
              <a:t>"Biblioteka" </a:t>
            </a:r>
            <a:r>
              <a:rPr lang="pl-PL" dirty="0" smtClean="0"/>
              <a:t>- narzędzie służące szybkiemu wyszukaniu komentarzy i monografii poświęconych danej tematyce.</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Dzienniki Urzędowe</a:t>
            </a:r>
            <a:endParaRPr lang="pl-PL" dirty="0"/>
          </a:p>
        </p:txBody>
      </p:sp>
      <p:sp>
        <p:nvSpPr>
          <p:cNvPr id="3" name="Symbol zastępczy zawartości 2"/>
          <p:cNvSpPr>
            <a:spLocks noGrp="1"/>
          </p:cNvSpPr>
          <p:nvPr>
            <p:ph idx="1"/>
          </p:nvPr>
        </p:nvSpPr>
        <p:spPr>
          <a:xfrm>
            <a:off x="677334" y="2160589"/>
            <a:ext cx="8596668" cy="4301171"/>
          </a:xfrm>
        </p:spPr>
        <p:txBody>
          <a:bodyPr>
            <a:normAutofit fontScale="92500" lnSpcReduction="20000"/>
          </a:bodyPr>
          <a:lstStyle/>
          <a:p>
            <a:pPr>
              <a:buNone/>
            </a:pPr>
            <a:r>
              <a:rPr lang="pl-PL" dirty="0" smtClean="0">
                <a:hlinkClick r:id="rId2"/>
              </a:rPr>
              <a:t>http://www.dziennikiurzedowe.gov.pl/index.html</a:t>
            </a:r>
            <a:endParaRPr lang="pl-PL" dirty="0" smtClean="0"/>
          </a:p>
          <a:p>
            <a:pPr>
              <a:buNone/>
            </a:pPr>
            <a:endParaRPr lang="pl-PL" dirty="0" smtClean="0"/>
          </a:p>
          <a:p>
            <a:pPr>
              <a:buNone/>
            </a:pPr>
            <a:r>
              <a:rPr lang="pl-PL" dirty="0" smtClean="0"/>
              <a:t>Zgodnie z ustawą z dnia 20 lipca 2000 r. o ogłaszaniu aktów normatywnych i niektórych innych aktów prawnych dziennikami urzędowymi są:</a:t>
            </a:r>
          </a:p>
          <a:p>
            <a:r>
              <a:rPr lang="pl-PL" dirty="0" smtClean="0"/>
              <a:t>Dziennik Ustaw Rzeczypospolitej Polskiej,</a:t>
            </a:r>
          </a:p>
          <a:p>
            <a:r>
              <a:rPr lang="pl-PL" dirty="0" smtClean="0"/>
              <a:t>Dziennik Urzędowy Rzeczypospolitej Polskiej "Monitor Polski",</a:t>
            </a:r>
          </a:p>
          <a:p>
            <a:r>
              <a:rPr lang="pl-PL" dirty="0" smtClean="0"/>
              <a:t>dzienniki urzędowe ministrów kierujących działami administracji rządowej,</a:t>
            </a:r>
          </a:p>
          <a:p>
            <a:r>
              <a:rPr lang="pl-PL" dirty="0" smtClean="0"/>
              <a:t>dzienniki urzędowe urzędów centralnych</a:t>
            </a:r>
          </a:p>
          <a:p>
            <a:r>
              <a:rPr lang="pl-PL" dirty="0" smtClean="0"/>
              <a:t>wojewódzkie dzienniki urzędowe.</a:t>
            </a:r>
          </a:p>
          <a:p>
            <a:endParaRPr lang="pl-PL" dirty="0" smtClean="0"/>
          </a:p>
          <a:p>
            <a:r>
              <a:rPr lang="pl-PL" dirty="0" smtClean="0"/>
              <a:t>Od 1 stycznia 2012 r. dzienniki urzędowe ogłasza się </a:t>
            </a:r>
            <a:r>
              <a:rPr lang="pl-PL" u="sng" dirty="0" smtClean="0"/>
              <a:t>wyłącznie*</a:t>
            </a:r>
            <a:r>
              <a:rPr lang="pl-PL" dirty="0" smtClean="0"/>
              <a:t> w postaci elektronicznej.</a:t>
            </a:r>
          </a:p>
          <a:p>
            <a:r>
              <a:rPr lang="pl-PL" dirty="0" smtClean="0"/>
              <a:t>Wyjątek: Monitor Polski B</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Praca z tekstem w </a:t>
            </a:r>
            <a:r>
              <a:rPr lang="pl-PL" dirty="0" err="1" smtClean="0"/>
              <a:t>LEX-ie</a:t>
            </a:r>
            <a:endParaRPr lang="pl-PL" dirty="0"/>
          </a:p>
        </p:txBody>
      </p:sp>
      <p:sp>
        <p:nvSpPr>
          <p:cNvPr id="3" name="Symbol zastępczy zawartości 2"/>
          <p:cNvSpPr>
            <a:spLocks noGrp="1"/>
          </p:cNvSpPr>
          <p:nvPr>
            <p:ph idx="1"/>
          </p:nvPr>
        </p:nvSpPr>
        <p:spPr>
          <a:xfrm>
            <a:off x="677334" y="1328928"/>
            <a:ext cx="8990922" cy="5266944"/>
          </a:xfrm>
        </p:spPr>
        <p:txBody>
          <a:bodyPr>
            <a:normAutofit fontScale="77500" lnSpcReduction="20000"/>
          </a:bodyPr>
          <a:lstStyle/>
          <a:p>
            <a:pPr>
              <a:buNone/>
            </a:pPr>
            <a:r>
              <a:rPr lang="pl-PL" b="1" dirty="0" smtClean="0"/>
              <a:t>Ocena obowiązywania aktu prawnego. </a:t>
            </a:r>
          </a:p>
          <a:p>
            <a:r>
              <a:rPr lang="pl-PL" dirty="0" smtClean="0"/>
              <a:t>O statusie aktu informują Użytkownika kolory identyfikatorów aktów (na listach) oraz kolory wstęg (w tekstach):</a:t>
            </a:r>
          </a:p>
          <a:p>
            <a:r>
              <a:rPr lang="pl-PL" dirty="0" smtClean="0"/>
              <a:t>zielony  = obowiązujący;</a:t>
            </a:r>
          </a:p>
          <a:p>
            <a:r>
              <a:rPr lang="pl-PL" dirty="0" smtClean="0"/>
              <a:t>niebieski  = oczekujący;</a:t>
            </a:r>
          </a:p>
          <a:p>
            <a:r>
              <a:rPr lang="pl-PL" dirty="0" smtClean="0"/>
              <a:t>fioletowy = archiwalny;</a:t>
            </a:r>
          </a:p>
          <a:p>
            <a:pPr>
              <a:buNone/>
            </a:pPr>
            <a:r>
              <a:rPr lang="pl-PL" b="1" dirty="0" smtClean="0"/>
              <a:t>Informacja o obowiązywaniu aktu prawnego.</a:t>
            </a:r>
          </a:p>
          <a:p>
            <a:r>
              <a:rPr lang="pl-PL" dirty="0" smtClean="0"/>
              <a:t>W </a:t>
            </a:r>
            <a:r>
              <a:rPr lang="pl-PL" b="1" dirty="0" smtClean="0"/>
              <a:t>metryce aktu </a:t>
            </a:r>
            <a:r>
              <a:rPr lang="pl-PL" dirty="0" smtClean="0"/>
              <a:t>prawnego znajduje się informacja o:</a:t>
            </a:r>
          </a:p>
          <a:p>
            <a:r>
              <a:rPr lang="pl-PL" dirty="0" smtClean="0"/>
              <a:t>datach uchwalenia i ogłoszenia aktu;</a:t>
            </a:r>
          </a:p>
          <a:p>
            <a:r>
              <a:rPr lang="pl-PL" dirty="0" smtClean="0"/>
              <a:t>wszystkich datach wejścia w życie aktu oraz dacie mocy wstecznej aktu  (data główna jest wyróżniona kolorem zielonym);</a:t>
            </a:r>
          </a:p>
          <a:p>
            <a:r>
              <a:rPr lang="pl-PL" dirty="0" smtClean="0"/>
              <a:t>datach utraty mocy aktu.</a:t>
            </a:r>
          </a:p>
          <a:p>
            <a:endParaRPr lang="pl-PL" dirty="0" smtClean="0"/>
          </a:p>
          <a:p>
            <a:r>
              <a:rPr lang="pl-PL" dirty="0" smtClean="0"/>
              <a:t>W </a:t>
            </a:r>
            <a:r>
              <a:rPr lang="pl-PL" b="1" dirty="0" smtClean="0"/>
              <a:t>lewym panelu tekstu</a:t>
            </a:r>
            <a:r>
              <a:rPr lang="pl-PL" dirty="0" smtClean="0"/>
              <a:t> aktu znajduje się informacja o:</a:t>
            </a:r>
          </a:p>
          <a:p>
            <a:r>
              <a:rPr lang="pl-PL" dirty="0" smtClean="0"/>
              <a:t>statusie obowiązywania aktu;</a:t>
            </a:r>
          </a:p>
          <a:p>
            <a:r>
              <a:rPr lang="pl-PL" dirty="0" smtClean="0"/>
              <a:t>dacie wejścia w życie aktu, wraz ze wskazaniem na jednostkę redakcyjną tego samego lub innego aktu, jeżeli wejście w życie ma charakter nietypowy (tzw. komplikacja);</a:t>
            </a:r>
          </a:p>
          <a:p>
            <a:r>
              <a:rPr lang="pl-PL" dirty="0" smtClean="0"/>
              <a:t>dacie utraty mocy aktu, wraz ze wskazaniem na jednostkę redakcyjną  aktu, jeżeli utrata mocy ma charakter nietypowy.</a:t>
            </a:r>
          </a:p>
          <a:p>
            <a:pPr>
              <a:buNone/>
            </a:pPr>
            <a:endParaRPr lang="pl-PL" dirty="0" smtClean="0"/>
          </a:p>
          <a:p>
            <a:pPr algn="just"/>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Praca z tekstem w </a:t>
            </a:r>
            <a:r>
              <a:rPr lang="pl-PL" dirty="0" err="1" smtClean="0"/>
              <a:t>LEX-ie</a:t>
            </a:r>
            <a:endParaRPr lang="pl-PL" dirty="0"/>
          </a:p>
        </p:txBody>
      </p:sp>
      <p:sp>
        <p:nvSpPr>
          <p:cNvPr id="3" name="Symbol zastępczy zawartości 2"/>
          <p:cNvSpPr>
            <a:spLocks noGrp="1"/>
          </p:cNvSpPr>
          <p:nvPr>
            <p:ph idx="1"/>
          </p:nvPr>
        </p:nvSpPr>
        <p:spPr>
          <a:xfrm>
            <a:off x="677334" y="1328928"/>
            <a:ext cx="8990922" cy="5266944"/>
          </a:xfrm>
        </p:spPr>
        <p:txBody>
          <a:bodyPr>
            <a:normAutofit fontScale="85000" lnSpcReduction="10000"/>
          </a:bodyPr>
          <a:lstStyle/>
          <a:p>
            <a:pPr>
              <a:buNone/>
            </a:pPr>
            <a:r>
              <a:rPr lang="pl-PL" b="1" dirty="0" smtClean="0"/>
              <a:t>„Porównaj z poprzednią wersją”  </a:t>
            </a:r>
            <a:r>
              <a:rPr lang="pl-PL" dirty="0" smtClean="0"/>
              <a:t>– funkcja umożliwiająca porównywanie zmian między wersjami:</a:t>
            </a:r>
          </a:p>
          <a:p>
            <a:pPr>
              <a:buNone/>
            </a:pPr>
            <a:r>
              <a:rPr lang="pl-PL" dirty="0" smtClean="0"/>
              <a:t>aktów prawa powszechnego, resortowego, miejscowego i europejskiego;</a:t>
            </a:r>
          </a:p>
          <a:p>
            <a:pPr>
              <a:buNone/>
            </a:pPr>
            <a:r>
              <a:rPr lang="pl-PL" dirty="0" smtClean="0"/>
              <a:t>treści jednostek redakcyjnych aktów prawa powszechnego w randze ustawy;</a:t>
            </a:r>
          </a:p>
          <a:p>
            <a:pPr>
              <a:buNone/>
            </a:pPr>
            <a:endParaRPr lang="pl-PL" dirty="0" smtClean="0"/>
          </a:p>
          <a:p>
            <a:pPr>
              <a:buNone/>
            </a:pPr>
            <a:r>
              <a:rPr lang="pl-PL" b="1" dirty="0" smtClean="0"/>
              <a:t>Historia jednostki </a:t>
            </a:r>
            <a:r>
              <a:rPr lang="pl-PL" dirty="0" smtClean="0"/>
              <a:t> - funkcja prezentująca wszystkie wersje treści jednostki redakcyjnej ustawy. Aby historia była dostępna jednostka musi być przynajmniej raz zmieniona, lub dodana już po publikacji aktu. Dla jednostek od wersji pierwotnej nigdy nie zmienianych historia nie jest prezentowana.</a:t>
            </a:r>
          </a:p>
          <a:p>
            <a:pPr>
              <a:buFontTx/>
              <a:buChar char="-"/>
            </a:pPr>
            <a:endParaRPr lang="pl-PL" dirty="0" smtClean="0"/>
          </a:p>
          <a:p>
            <a:pPr>
              <a:buNone/>
            </a:pPr>
            <a:r>
              <a:rPr lang="pl-PL" b="1" dirty="0" smtClean="0"/>
              <a:t>Dokumenty powiązane</a:t>
            </a:r>
            <a:r>
              <a:rPr lang="pl-PL" dirty="0" smtClean="0"/>
              <a:t> – pod jednostkami redakcyjnymi aktów prawnych znajdują się odesłania do powiązanych z jednostkami dokumentów, takich jak:</a:t>
            </a:r>
          </a:p>
          <a:p>
            <a:r>
              <a:rPr lang="pl-PL" dirty="0" smtClean="0"/>
              <a:t>akty wykonawcze;</a:t>
            </a:r>
          </a:p>
          <a:p>
            <a:r>
              <a:rPr lang="pl-PL" dirty="0" smtClean="0"/>
              <a:t>orzeczenia sądowe;</a:t>
            </a:r>
          </a:p>
          <a:p>
            <a:r>
              <a:rPr lang="pl-PL" dirty="0" smtClean="0"/>
              <a:t>pisma urzędowe;</a:t>
            </a:r>
          </a:p>
          <a:p>
            <a:r>
              <a:rPr lang="pl-PL" dirty="0" smtClean="0"/>
              <a:t>tezy z piśmiennictwa;</a:t>
            </a:r>
          </a:p>
          <a:p>
            <a:r>
              <a:rPr lang="pl-PL" dirty="0" smtClean="0"/>
              <a:t>komentarze;</a:t>
            </a:r>
          </a:p>
          <a:p>
            <a:r>
              <a:rPr lang="pl-PL" dirty="0" smtClean="0"/>
              <a:t>Wzory i zestawienia itp.</a:t>
            </a:r>
          </a:p>
          <a:p>
            <a:endParaRPr lang="pl-PL" dirty="0" smtClean="0"/>
          </a:p>
          <a:p>
            <a:pPr>
              <a:buNone/>
            </a:pPr>
            <a:endParaRPr lang="pl-PL" dirty="0" smtClean="0"/>
          </a:p>
          <a:p>
            <a:pPr algn="just"/>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Praca z tekstem w </a:t>
            </a:r>
            <a:r>
              <a:rPr lang="pl-PL" dirty="0" err="1" smtClean="0"/>
              <a:t>LEX-ie</a:t>
            </a:r>
            <a:endParaRPr lang="pl-PL" dirty="0"/>
          </a:p>
        </p:txBody>
      </p:sp>
      <p:sp>
        <p:nvSpPr>
          <p:cNvPr id="3" name="Symbol zastępczy zawartości 2"/>
          <p:cNvSpPr>
            <a:spLocks noGrp="1"/>
          </p:cNvSpPr>
          <p:nvPr>
            <p:ph idx="1"/>
          </p:nvPr>
        </p:nvSpPr>
        <p:spPr>
          <a:xfrm>
            <a:off x="677334" y="1328928"/>
            <a:ext cx="8990922" cy="5266944"/>
          </a:xfrm>
        </p:spPr>
        <p:txBody>
          <a:bodyPr>
            <a:normAutofit/>
          </a:bodyPr>
          <a:lstStyle/>
          <a:p>
            <a:r>
              <a:rPr lang="pl-PL" dirty="0" smtClean="0"/>
              <a:t>Relacje – uwidocznione w metrykach dokumentów typy powiązań z innymi dokumentami. Na system powiązań składają się:</a:t>
            </a:r>
          </a:p>
          <a:p>
            <a:endParaRPr lang="pl-PL" dirty="0" smtClean="0"/>
          </a:p>
          <a:p>
            <a:r>
              <a:rPr lang="pl-PL" dirty="0" smtClean="0"/>
              <a:t>Relacje między aktami prawnymi:</a:t>
            </a:r>
          </a:p>
          <a:p>
            <a:r>
              <a:rPr lang="pl-PL" dirty="0" smtClean="0"/>
              <a:t>zmiana, sprostowanie, zmiana wynikająca z;</a:t>
            </a:r>
          </a:p>
          <a:p>
            <a:r>
              <a:rPr lang="pl-PL" dirty="0" smtClean="0"/>
              <a:t>uchylenie;</a:t>
            </a:r>
          </a:p>
          <a:p>
            <a:r>
              <a:rPr lang="pl-PL" dirty="0" smtClean="0"/>
              <a:t>wykonanie;</a:t>
            </a:r>
          </a:p>
          <a:p>
            <a:r>
              <a:rPr lang="pl-PL" dirty="0" smtClean="0"/>
              <a:t>ujednolicenie;</a:t>
            </a:r>
          </a:p>
          <a:p>
            <a:r>
              <a:rPr lang="pl-PL" dirty="0" smtClean="0"/>
              <a:t>wprowadzenie;</a:t>
            </a:r>
          </a:p>
          <a:p>
            <a:r>
              <a:rPr lang="pl-PL" dirty="0" smtClean="0"/>
              <a:t>interpretacja;</a:t>
            </a:r>
          </a:p>
          <a:p>
            <a:r>
              <a:rPr lang="pl-PL" dirty="0" smtClean="0"/>
              <a:t>implementacja;</a:t>
            </a:r>
          </a:p>
          <a:p>
            <a:pPr>
              <a:buNone/>
            </a:pPr>
            <a:endParaRPr lang="pl-PL" dirty="0" smtClean="0"/>
          </a:p>
          <a:p>
            <a:pPr algn="just"/>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Praca z tekstem w </a:t>
            </a:r>
            <a:r>
              <a:rPr lang="pl-PL" dirty="0" err="1" smtClean="0"/>
              <a:t>LEX-ie</a:t>
            </a:r>
            <a:endParaRPr lang="pl-PL" dirty="0"/>
          </a:p>
        </p:txBody>
      </p:sp>
      <p:sp>
        <p:nvSpPr>
          <p:cNvPr id="3" name="Symbol zastępczy zawartości 2"/>
          <p:cNvSpPr>
            <a:spLocks noGrp="1"/>
          </p:cNvSpPr>
          <p:nvPr>
            <p:ph idx="1"/>
          </p:nvPr>
        </p:nvSpPr>
        <p:spPr>
          <a:xfrm>
            <a:off x="677334" y="1328928"/>
            <a:ext cx="8990922" cy="5266944"/>
          </a:xfrm>
        </p:spPr>
        <p:txBody>
          <a:bodyPr>
            <a:normAutofit/>
          </a:bodyPr>
          <a:lstStyle/>
          <a:p>
            <a:pPr>
              <a:buNone/>
            </a:pPr>
            <a:r>
              <a:rPr lang="pl-PL" dirty="0" smtClean="0"/>
              <a:t>Drukowanie, zapis, wysyłka mailem</a:t>
            </a:r>
          </a:p>
          <a:p>
            <a:pPr>
              <a:buNone/>
            </a:pPr>
            <a:endParaRPr lang="pl-PL" dirty="0" smtClean="0"/>
          </a:p>
          <a:p>
            <a:pPr>
              <a:buFont typeface="Courier New" pitchFamily="49" charset="0"/>
              <a:buChar char="o"/>
            </a:pPr>
            <a:r>
              <a:rPr lang="pl-PL" b="1" dirty="0" smtClean="0"/>
              <a:t>Eksport dokumentów </a:t>
            </a:r>
            <a:r>
              <a:rPr lang="pl-PL" dirty="0" smtClean="0"/>
              <a:t>- dokumenty tekstowy w programie można otworzyć w edytorze tekstu i zapisać na dysku. Domyślnym formatem zapisu jest format RTF.</a:t>
            </a:r>
          </a:p>
          <a:p>
            <a:pPr>
              <a:buFont typeface="Courier New" pitchFamily="49" charset="0"/>
              <a:buChar char="o"/>
            </a:pPr>
            <a:endParaRPr lang="pl-PL" dirty="0" smtClean="0"/>
          </a:p>
          <a:p>
            <a:pPr>
              <a:buFont typeface="Courier New" pitchFamily="49" charset="0"/>
              <a:buChar char="o"/>
            </a:pPr>
            <a:r>
              <a:rPr lang="pl-PL" b="1" dirty="0" smtClean="0"/>
              <a:t>Wysyłanie dokumentów mailem </a:t>
            </a:r>
            <a:r>
              <a:rPr lang="pl-PL" dirty="0" smtClean="0"/>
              <a:t>- dokumenty tekstowe w programie  można wysłać jako załącznik do wiadomości e-mail.</a:t>
            </a:r>
          </a:p>
          <a:p>
            <a:pPr>
              <a:buFont typeface="Courier New" pitchFamily="49" charset="0"/>
              <a:buChar char="o"/>
            </a:pPr>
            <a:endParaRPr lang="pl-PL" dirty="0" smtClean="0"/>
          </a:p>
          <a:p>
            <a:pPr>
              <a:buFont typeface="Courier New" pitchFamily="49" charset="0"/>
              <a:buChar char="o"/>
            </a:pPr>
            <a:r>
              <a:rPr lang="pl-PL" b="1" dirty="0" smtClean="0"/>
              <a:t>Kopiowanie informacji o zmianach </a:t>
            </a:r>
            <a:r>
              <a:rPr lang="pl-PL" dirty="0" smtClean="0"/>
              <a:t>- możliwość wstawienia do dokumentu informacji o zmianach w akcie zapisanej wg ustalonej formuły.</a:t>
            </a:r>
          </a:p>
          <a:p>
            <a:pPr>
              <a:buFont typeface="Courier New" pitchFamily="49" charset="0"/>
              <a:buChar char="o"/>
            </a:pPr>
            <a:endParaRPr lang="pl-PL" dirty="0" smtClean="0"/>
          </a:p>
          <a:p>
            <a:pPr>
              <a:buFont typeface="Courier New" pitchFamily="49" charset="0"/>
              <a:buChar char="o"/>
            </a:pPr>
            <a:r>
              <a:rPr lang="pl-PL" b="1" dirty="0" smtClean="0"/>
              <a:t>Aktówka/ Drukuj biuletyn </a:t>
            </a:r>
            <a:r>
              <a:rPr lang="pl-PL" dirty="0" smtClean="0"/>
              <a:t>- treść dokumentów dodanych do aktówki można zapisać/ drukować w formie biuletynu.</a:t>
            </a:r>
          </a:p>
          <a:p>
            <a:pPr algn="just"/>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a:t>
            </a:r>
            <a:endParaRPr lang="pl-PL" dirty="0"/>
          </a:p>
        </p:txBody>
      </p:sp>
      <p:sp>
        <p:nvSpPr>
          <p:cNvPr id="3" name="Symbol zastępczy zawartości 2"/>
          <p:cNvSpPr>
            <a:spLocks noGrp="1"/>
          </p:cNvSpPr>
          <p:nvPr>
            <p:ph idx="1"/>
          </p:nvPr>
        </p:nvSpPr>
        <p:spPr/>
        <p:txBody>
          <a:bodyPr/>
          <a:lstStyle/>
          <a:p>
            <a:r>
              <a:rPr lang="pl-PL" dirty="0" smtClean="0"/>
              <a:t>Odszukać kodeks cywilny i przepisy dotyczące oznaczenia przedsiębiorcy (firmy).</a:t>
            </a:r>
          </a:p>
          <a:p>
            <a:pPr algn="just"/>
            <a:r>
              <a:rPr lang="pl-PL" dirty="0" smtClean="0"/>
              <a:t>Przedsiębiorca pod firmą XYZ we Wrocławiu, działający w branży informatycznej dowiedział się, że w mieście działa nowa firma XYZ, zajmująca się dostawą oprogramowania i często jest mylona przez klientów.</a:t>
            </a:r>
          </a:p>
          <a:p>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Przykładowa odpowiedź</a:t>
            </a:r>
            <a:endParaRPr lang="pl-PL" dirty="0"/>
          </a:p>
        </p:txBody>
      </p:sp>
      <p:sp>
        <p:nvSpPr>
          <p:cNvPr id="3" name="Symbol zastępczy zawartości 2"/>
          <p:cNvSpPr>
            <a:spLocks noGrp="1"/>
          </p:cNvSpPr>
          <p:nvPr>
            <p:ph idx="1"/>
          </p:nvPr>
        </p:nvSpPr>
        <p:spPr/>
        <p:txBody>
          <a:bodyPr/>
          <a:lstStyle/>
          <a:p>
            <a:r>
              <a:rPr lang="pl-PL" b="1" dirty="0" smtClean="0"/>
              <a:t>III CSK 120/11</a:t>
            </a:r>
            <a:endParaRPr lang="pl-PL" dirty="0" smtClean="0"/>
          </a:p>
          <a:p>
            <a:pPr>
              <a:buNone/>
            </a:pPr>
            <a:endParaRPr lang="pl-P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ZADANIE 1</a:t>
            </a:r>
            <a:endParaRPr lang="pl-PL" dirty="0"/>
          </a:p>
        </p:txBody>
      </p:sp>
      <p:sp>
        <p:nvSpPr>
          <p:cNvPr id="3" name="Symbol zastępczy zawartości 2"/>
          <p:cNvSpPr>
            <a:spLocks noGrp="1"/>
          </p:cNvSpPr>
          <p:nvPr>
            <p:ph idx="1"/>
          </p:nvPr>
        </p:nvSpPr>
        <p:spPr/>
        <p:txBody>
          <a:bodyPr/>
          <a:lstStyle/>
          <a:p>
            <a:pPr lvl="0"/>
            <a:r>
              <a:rPr lang="pl-PL" dirty="0" smtClean="0"/>
              <a:t>Proszę przy użyciu wyszukiwarki LEX znaleźć, w jakiej ustawie definiowane jest pojęcie „odnawialne źródło energii”. Proszę podać ustawę, podstawę prawną oraz szukaną definicję.</a:t>
            </a:r>
          </a:p>
          <a:p>
            <a:pPr>
              <a:buNone/>
            </a:pPr>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ZADANIE 2</a:t>
            </a:r>
            <a:endParaRPr lang="pl-PL" dirty="0"/>
          </a:p>
        </p:txBody>
      </p:sp>
      <p:sp>
        <p:nvSpPr>
          <p:cNvPr id="3" name="Symbol zastępczy zawartości 2"/>
          <p:cNvSpPr>
            <a:spLocks noGrp="1"/>
          </p:cNvSpPr>
          <p:nvPr>
            <p:ph idx="1"/>
          </p:nvPr>
        </p:nvSpPr>
        <p:spPr/>
        <p:txBody>
          <a:bodyPr/>
          <a:lstStyle/>
          <a:p>
            <a:pPr lvl="0"/>
            <a:r>
              <a:rPr lang="pl-PL" dirty="0" smtClean="0"/>
              <a:t>Proszę podać:</a:t>
            </a:r>
          </a:p>
          <a:p>
            <a:pPr lvl="0"/>
            <a:r>
              <a:rPr lang="pl-PL" dirty="0" smtClean="0"/>
              <a:t> nr i poz. Dz. U., </a:t>
            </a:r>
          </a:p>
          <a:p>
            <a:pPr lvl="0"/>
            <a:r>
              <a:rPr lang="pl-PL" dirty="0" smtClean="0"/>
              <a:t>datę wejścia w życie, </a:t>
            </a:r>
          </a:p>
          <a:p>
            <a:pPr lvl="0"/>
            <a:r>
              <a:rPr lang="pl-PL" dirty="0" smtClean="0"/>
              <a:t>datę ostatniej zmiany </a:t>
            </a:r>
          </a:p>
          <a:p>
            <a:pPr lvl="0"/>
            <a:r>
              <a:rPr lang="pl-PL" dirty="0" smtClean="0"/>
              <a:t>liczbę nowelizacji </a:t>
            </a:r>
          </a:p>
          <a:p>
            <a:pPr lvl="0">
              <a:buNone/>
            </a:pPr>
            <a:r>
              <a:rPr lang="pl-PL" dirty="0" smtClean="0"/>
              <a:t>dla ustawy Kodeksu pracy.</a:t>
            </a:r>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ZADANIE 3</a:t>
            </a:r>
            <a:endParaRPr lang="pl-PL" dirty="0"/>
          </a:p>
        </p:txBody>
      </p:sp>
      <p:sp>
        <p:nvSpPr>
          <p:cNvPr id="3" name="Symbol zastępczy zawartości 2"/>
          <p:cNvSpPr>
            <a:spLocks noGrp="1"/>
          </p:cNvSpPr>
          <p:nvPr>
            <p:ph idx="1"/>
          </p:nvPr>
        </p:nvSpPr>
        <p:spPr/>
        <p:txBody>
          <a:bodyPr/>
          <a:lstStyle/>
          <a:p>
            <a:pPr lvl="0"/>
            <a:r>
              <a:rPr lang="pl-PL" dirty="0" smtClean="0"/>
              <a:t>Proszę podać informację o najbliższej nowelizacji oczekującej na wejście w życie dotyczącej Prawa energetycznego i datę, kiedy ta nowelizacja ma wejść w życie.</a:t>
            </a:r>
          </a:p>
          <a:p>
            <a:pPr>
              <a:buNone/>
            </a:pPr>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ZADANIE 4</a:t>
            </a:r>
            <a:endParaRPr lang="pl-PL" dirty="0"/>
          </a:p>
        </p:txBody>
      </p:sp>
      <p:sp>
        <p:nvSpPr>
          <p:cNvPr id="3" name="Symbol zastępczy zawartości 2"/>
          <p:cNvSpPr>
            <a:spLocks noGrp="1"/>
          </p:cNvSpPr>
          <p:nvPr>
            <p:ph idx="1"/>
          </p:nvPr>
        </p:nvSpPr>
        <p:spPr/>
        <p:txBody>
          <a:bodyPr/>
          <a:lstStyle/>
          <a:p>
            <a:pPr lvl="0"/>
            <a:r>
              <a:rPr lang="pl-PL" dirty="0" smtClean="0"/>
              <a:t>Znajdź Kodeks spółek handlowych oraz podaj:</a:t>
            </a:r>
          </a:p>
          <a:p>
            <a:pPr lvl="0"/>
            <a:r>
              <a:rPr lang="pl-PL" dirty="0" smtClean="0"/>
              <a:t>3 autorów komentarzy do tej ustawy,</a:t>
            </a:r>
          </a:p>
          <a:p>
            <a:pPr lvl="0"/>
            <a:r>
              <a:rPr lang="pl-PL" dirty="0" smtClean="0"/>
              <a:t>sygnaturę przynajmniej trzech orzeczeń sądowych SN, wydanych na podstawie tej ustawy, z tym że nie mogą być starsze niż przed 2012,</a:t>
            </a:r>
          </a:p>
          <a:p>
            <a:pPr lvl="0"/>
            <a:r>
              <a:rPr lang="pl-PL" dirty="0" smtClean="0"/>
              <a:t>jeden akt, który został implementowany do tej ustawy.</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a:t>
            </a:r>
            <a:endParaRPr lang="pl-PL" dirty="0"/>
          </a:p>
        </p:txBody>
      </p:sp>
      <p:sp>
        <p:nvSpPr>
          <p:cNvPr id="3" name="Symbol zastępczy zawartości 2"/>
          <p:cNvSpPr>
            <a:spLocks noGrp="1"/>
          </p:cNvSpPr>
          <p:nvPr>
            <p:ph idx="1"/>
          </p:nvPr>
        </p:nvSpPr>
        <p:spPr/>
        <p:txBody>
          <a:bodyPr/>
          <a:lstStyle/>
          <a:p>
            <a:pPr>
              <a:buFont typeface="Wingdings" pitchFamily="2" charset="2"/>
              <a:buChar char="Ø"/>
            </a:pPr>
            <a:r>
              <a:rPr lang="pl-PL" dirty="0" smtClean="0"/>
              <a:t>Na podstawie informacji zamieszczonych w Dzienniku Urzędowym Ministra Środowiska, proszę odszukać akt opublikowany w tym Dzienniku w roku 2014 pod poz. 52.</a:t>
            </a:r>
          </a:p>
          <a:p>
            <a:pPr>
              <a:buNone/>
            </a:pPr>
            <a:endParaRPr lang="pl-PL" dirty="0" smtClean="0"/>
          </a:p>
          <a:p>
            <a:pPr>
              <a:buFont typeface="Wingdings" pitchFamily="2" charset="2"/>
              <a:buChar char="Ø"/>
            </a:pPr>
            <a:r>
              <a:rPr lang="pl-PL" dirty="0" smtClean="0"/>
              <a:t>Proszę podać jakiego Parku Narodowego dotyczy ten akt prawny?</a:t>
            </a:r>
            <a:endParaRPr lang="pl-PL"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ZADANIE 5</a:t>
            </a:r>
            <a:endParaRPr lang="pl-PL" dirty="0"/>
          </a:p>
        </p:txBody>
      </p:sp>
      <p:sp>
        <p:nvSpPr>
          <p:cNvPr id="3" name="Symbol zastępczy zawartości 2"/>
          <p:cNvSpPr>
            <a:spLocks noGrp="1"/>
          </p:cNvSpPr>
          <p:nvPr>
            <p:ph idx="1"/>
          </p:nvPr>
        </p:nvSpPr>
        <p:spPr/>
        <p:txBody>
          <a:bodyPr/>
          <a:lstStyle/>
          <a:p>
            <a:r>
              <a:rPr lang="pl-PL" dirty="0" smtClean="0"/>
              <a:t>Proszę znaleźć wzór umowy darowizny.</a:t>
            </a:r>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65142" y="1743456"/>
            <a:ext cx="8596668" cy="1194816"/>
          </a:xfrm>
        </p:spPr>
        <p:txBody>
          <a:bodyPr>
            <a:normAutofit fontScale="90000"/>
          </a:bodyPr>
          <a:lstStyle/>
          <a:p>
            <a:r>
              <a:rPr lang="pl-PL" dirty="0" smtClean="0"/>
              <a:t>Dziękuję za uwagę!</a:t>
            </a:r>
            <a:br>
              <a:rPr lang="pl-PL" dirty="0" smtClean="0"/>
            </a:br>
            <a:r>
              <a:rPr lang="pl-PL" dirty="0" smtClean="0"/>
              <a:t/>
            </a:r>
            <a:br>
              <a:rPr lang="pl-PL" dirty="0" smtClean="0"/>
            </a:b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a:t>
            </a:r>
            <a:endParaRPr lang="pl-PL" dirty="0"/>
          </a:p>
        </p:txBody>
      </p:sp>
      <p:sp>
        <p:nvSpPr>
          <p:cNvPr id="3" name="Symbol zastępczy zawartości 2"/>
          <p:cNvSpPr>
            <a:spLocks noGrp="1"/>
          </p:cNvSpPr>
          <p:nvPr>
            <p:ph idx="1"/>
          </p:nvPr>
        </p:nvSpPr>
        <p:spPr/>
        <p:txBody>
          <a:bodyPr/>
          <a:lstStyle/>
          <a:p>
            <a:pPr>
              <a:buFont typeface="Wingdings" pitchFamily="2" charset="2"/>
              <a:buChar char="Ø"/>
            </a:pPr>
            <a:r>
              <a:rPr lang="pl-PL" dirty="0" smtClean="0"/>
              <a:t>W Dzienniku Urzędowym GUS odszukać akt prawny z 2014 r., opublikowany z poz. 37.</a:t>
            </a:r>
          </a:p>
          <a:p>
            <a:pPr>
              <a:buFont typeface="Wingdings" pitchFamily="2" charset="2"/>
              <a:buChar char="Ø"/>
            </a:pPr>
            <a:r>
              <a:rPr lang="pl-PL" dirty="0" smtClean="0"/>
              <a:t>Podać:</a:t>
            </a:r>
          </a:p>
          <a:p>
            <a:pPr>
              <a:buFont typeface="Wingdings" pitchFamily="2" charset="2"/>
              <a:buChar char="Ø"/>
            </a:pPr>
            <a:r>
              <a:rPr lang="pl-PL" dirty="0" smtClean="0"/>
              <a:t>A) nazwę,</a:t>
            </a:r>
          </a:p>
          <a:p>
            <a:pPr>
              <a:buFont typeface="Wingdings" pitchFamily="2" charset="2"/>
              <a:buChar char="Ø"/>
            </a:pPr>
            <a:r>
              <a:rPr lang="pl-PL" dirty="0" smtClean="0"/>
              <a:t>B) ile wynosiło przeciętne miesięczne wynagrodzenie w sektorze przedsiębiorstw w sierpniu br.?</a:t>
            </a:r>
          </a:p>
          <a:p>
            <a:pPr>
              <a:buFont typeface="Wingdings" pitchFamily="2" charset="2"/>
              <a:buChar char="Ø"/>
            </a:pPr>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Dzienniki Wojewódzkie - przykład</a:t>
            </a:r>
            <a:endParaRPr lang="pl-PL" dirty="0"/>
          </a:p>
        </p:txBody>
      </p:sp>
      <p:sp>
        <p:nvSpPr>
          <p:cNvPr id="3" name="Symbol zastępczy zawartości 2"/>
          <p:cNvSpPr>
            <a:spLocks noGrp="1"/>
          </p:cNvSpPr>
          <p:nvPr>
            <p:ph idx="1"/>
          </p:nvPr>
        </p:nvSpPr>
        <p:spPr/>
        <p:txBody>
          <a:bodyPr/>
          <a:lstStyle/>
          <a:p>
            <a:r>
              <a:rPr lang="pl-PL" dirty="0" smtClean="0"/>
              <a:t>W Dzienniku Urzędowym województwa opolskiego odszukać akt opublikowany w tym dzienniku w 2014 r. z poz. 2262.</a:t>
            </a:r>
          </a:p>
          <a:p>
            <a:endParaRPr lang="pl-PL" dirty="0" smtClean="0"/>
          </a:p>
          <a:p>
            <a:r>
              <a:rPr lang="pl-PL" dirty="0" smtClean="0"/>
              <a:t>Proszę podać jego nazwę i ile wynosi opłata targowa dla Murowa? </a:t>
            </a:r>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Charakterystyka prawa UE</a:t>
            </a:r>
            <a:endParaRPr lang="pl-PL" dirty="0"/>
          </a:p>
        </p:txBody>
      </p:sp>
      <p:sp>
        <p:nvSpPr>
          <p:cNvPr id="3" name="Symbol zastępczy zawartości 2"/>
          <p:cNvSpPr>
            <a:spLocks noGrp="1"/>
          </p:cNvSpPr>
          <p:nvPr>
            <p:ph idx="1"/>
          </p:nvPr>
        </p:nvSpPr>
        <p:spPr/>
        <p:txBody>
          <a:bodyPr/>
          <a:lstStyle/>
          <a:p>
            <a:r>
              <a:rPr lang="pl-PL" dirty="0" smtClean="0"/>
              <a:t>regulacje dotyczące różnych dziedzin prawa</a:t>
            </a:r>
          </a:p>
          <a:p>
            <a:r>
              <a:rPr lang="pl-PL" dirty="0" smtClean="0"/>
              <a:t>często bardzo szczegółowe przepisy</a:t>
            </a:r>
          </a:p>
          <a:p>
            <a:r>
              <a:rPr lang="pl-PL" dirty="0" smtClean="0"/>
              <a:t>różne „poziomy” obowiązywania prawa </a:t>
            </a:r>
          </a:p>
          <a:p>
            <a:r>
              <a:rPr lang="pl-PL" dirty="0" smtClean="0"/>
              <a:t>zasada pierwszeństwa prawa UE</a:t>
            </a:r>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Podstawowe informacje o UE – gdzie szukać?</a:t>
            </a:r>
            <a:endParaRPr lang="pl-PL" dirty="0"/>
          </a:p>
        </p:txBody>
      </p:sp>
      <p:sp>
        <p:nvSpPr>
          <p:cNvPr id="3" name="Symbol zastępczy zawartości 2"/>
          <p:cNvSpPr>
            <a:spLocks noGrp="1"/>
          </p:cNvSpPr>
          <p:nvPr>
            <p:ph idx="1"/>
          </p:nvPr>
        </p:nvSpPr>
        <p:spPr>
          <a:xfrm>
            <a:off x="701718" y="1706881"/>
            <a:ext cx="8596668" cy="4486656"/>
          </a:xfrm>
        </p:spPr>
        <p:txBody>
          <a:bodyPr>
            <a:normAutofit lnSpcReduction="10000"/>
          </a:bodyPr>
          <a:lstStyle/>
          <a:p>
            <a:endParaRPr lang="pl-PL" dirty="0" smtClean="0"/>
          </a:p>
          <a:p>
            <a:r>
              <a:rPr lang="pl-PL" dirty="0" smtClean="0">
                <a:hlinkClick r:id="rId2"/>
              </a:rPr>
              <a:t>http://polskawue.gov.pl/Polska,w,UE,1.html</a:t>
            </a:r>
            <a:r>
              <a:rPr lang="pl-PL" dirty="0" smtClean="0"/>
              <a:t> (m.in. UE w pigułce, katalog stron </a:t>
            </a:r>
            <a:r>
              <a:rPr lang="pl-PL" dirty="0" err="1" smtClean="0"/>
              <a:t>www</a:t>
            </a:r>
            <a:r>
              <a:rPr lang="pl-PL" dirty="0" smtClean="0"/>
              <a:t>)</a:t>
            </a:r>
          </a:p>
          <a:p>
            <a:r>
              <a:rPr lang="pl-PL" dirty="0" smtClean="0">
                <a:hlinkClick r:id="rId3"/>
              </a:rPr>
              <a:t>https://e-justice.europa.eu/home.do</a:t>
            </a:r>
            <a:r>
              <a:rPr lang="pl-PL" dirty="0" smtClean="0"/>
              <a:t> - europejski portal e-sprawiedliwość (informacje w wielu językach)</a:t>
            </a:r>
          </a:p>
          <a:p>
            <a:r>
              <a:rPr lang="pl-PL" dirty="0" smtClean="0">
                <a:hlinkClick r:id="rId4"/>
              </a:rPr>
              <a:t>http://pl.wikipedia.org/</a:t>
            </a:r>
            <a:endParaRPr lang="pl-PL" dirty="0" smtClean="0"/>
          </a:p>
          <a:p>
            <a:r>
              <a:rPr lang="pl-PL" dirty="0" smtClean="0">
                <a:hlinkClick r:id="rId5"/>
              </a:rPr>
              <a:t>http://www.funduszeeuropejskie.gov.pl/Strony/glowna.aspx</a:t>
            </a:r>
            <a:r>
              <a:rPr lang="pl-PL" dirty="0" smtClean="0"/>
              <a:t> - portal Funduszy Europejskich</a:t>
            </a:r>
          </a:p>
          <a:p>
            <a:r>
              <a:rPr lang="pl-PL" dirty="0" smtClean="0">
                <a:hlinkClick r:id="rId6"/>
              </a:rPr>
              <a:t>http://europa.eu/index_pl.htm</a:t>
            </a:r>
            <a:r>
              <a:rPr lang="pl-PL" dirty="0" smtClean="0"/>
              <a:t> - serwis informacyjny UE</a:t>
            </a:r>
          </a:p>
          <a:p>
            <a:r>
              <a:rPr lang="pl-PL" dirty="0" smtClean="0"/>
              <a:t>strony instytucji UE, np. </a:t>
            </a:r>
            <a:r>
              <a:rPr lang="pl-PL" dirty="0" smtClean="0">
                <a:hlinkClick r:id="rId7"/>
              </a:rPr>
              <a:t>http://ec.europa.eu/polska/index_pl.htm</a:t>
            </a:r>
            <a:r>
              <a:rPr lang="pl-PL" dirty="0" smtClean="0"/>
              <a:t> - strona przedstawicielstwa Komisji Europejskiej w Polsce</a:t>
            </a:r>
          </a:p>
          <a:p>
            <a:r>
              <a:rPr lang="pl-PL" dirty="0" smtClean="0">
                <a:hlinkClick r:id="rId8"/>
              </a:rPr>
              <a:t>http://www.youtube.com/eutube</a:t>
            </a:r>
            <a:r>
              <a:rPr lang="pl-PL" dirty="0" smtClean="0"/>
              <a:t> </a:t>
            </a:r>
            <a:r>
              <a:rPr lang="pl-PL" dirty="0" err="1" smtClean="0"/>
              <a:t>EUtube</a:t>
            </a:r>
            <a:endParaRPr lang="pl-PL" dirty="0" smtClean="0"/>
          </a:p>
          <a:p>
            <a:r>
              <a:rPr lang="pl-PL" dirty="0" smtClean="0">
                <a:hlinkClick r:id="rId9"/>
              </a:rPr>
              <a:t>http://eurovoc.europa.eu/drupal/?q=pl</a:t>
            </a:r>
            <a:r>
              <a:rPr lang="pl-PL" dirty="0" smtClean="0"/>
              <a:t> wielojęzyczny tezaurus UE</a:t>
            </a:r>
          </a:p>
          <a:p>
            <a:pPr>
              <a:buNone/>
            </a:pPr>
            <a:endParaRPr lang="pl-PL" dirty="0" smtClean="0"/>
          </a:p>
          <a:p>
            <a:endParaRPr lang="pl-PL" dirty="0" smtClean="0"/>
          </a:p>
          <a:p>
            <a:endParaRPr lang="pl-PL"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Rozgrzewka</a:t>
            </a:r>
            <a:endParaRPr lang="pl-PL" dirty="0"/>
          </a:p>
        </p:txBody>
      </p:sp>
      <p:sp>
        <p:nvSpPr>
          <p:cNvPr id="3" name="Symbol zastępczy zawartości 2"/>
          <p:cNvSpPr>
            <a:spLocks noGrp="1"/>
          </p:cNvSpPr>
          <p:nvPr>
            <p:ph idx="1"/>
          </p:nvPr>
        </p:nvSpPr>
        <p:spPr/>
        <p:txBody>
          <a:bodyPr/>
          <a:lstStyle/>
          <a:p>
            <a:r>
              <a:rPr lang="pl-PL" dirty="0" smtClean="0"/>
              <a:t>Proszę korzystając z dowolnych materiałów znaleźć odpowiedź na poniższe pytania:</a:t>
            </a:r>
          </a:p>
          <a:p>
            <a:r>
              <a:rPr lang="pl-PL" dirty="0" smtClean="0"/>
              <a:t>a)	Jakie instytucje funkcjonują w ramach Unii Europejskiej (7)?</a:t>
            </a:r>
          </a:p>
          <a:p>
            <a:r>
              <a:rPr lang="pl-PL" dirty="0" smtClean="0"/>
              <a:t>b)	Ile członków liczy obecnie Unia Europejska?</a:t>
            </a:r>
          </a:p>
          <a:p>
            <a:r>
              <a:rPr lang="pl-PL" dirty="0" smtClean="0"/>
              <a:t>c)	Czym się różni dyrektywa od rozporządzenia?</a:t>
            </a:r>
          </a:p>
          <a:p>
            <a:r>
              <a:rPr lang="pl-PL" dirty="0" smtClean="0"/>
              <a:t>d) 	W którym roku UE otrzymała pokojową Nagrodę Nobla?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s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1569</TotalTime>
  <Words>1838</Words>
  <Application>Microsoft Office PowerPoint</Application>
  <PresentationFormat>Niestandardowy</PresentationFormat>
  <Paragraphs>285</Paragraphs>
  <Slides>41</Slides>
  <Notes>0</Notes>
  <HiddenSlides>0</HiddenSlides>
  <MMClips>0</MMClips>
  <ScaleCrop>false</ScaleCrop>
  <HeadingPairs>
    <vt:vector size="4" baseType="variant">
      <vt:variant>
        <vt:lpstr>Motyw</vt:lpstr>
      </vt:variant>
      <vt:variant>
        <vt:i4>1</vt:i4>
      </vt:variant>
      <vt:variant>
        <vt:lpstr>Tytuły slajdów</vt:lpstr>
      </vt:variant>
      <vt:variant>
        <vt:i4>41</vt:i4>
      </vt:variant>
    </vt:vector>
  </HeadingPairs>
  <TitlesOfParts>
    <vt:vector size="42" baseType="lpstr">
      <vt:lpstr>Faseta</vt:lpstr>
      <vt:lpstr>Obsługa prawniczych baz danych</vt:lpstr>
      <vt:lpstr>Błędy</vt:lpstr>
      <vt:lpstr>Dzienniki Urzędowe</vt:lpstr>
      <vt:lpstr>Przykład</vt:lpstr>
      <vt:lpstr>Przykład</vt:lpstr>
      <vt:lpstr>Dzienniki Wojewódzkie - przykład</vt:lpstr>
      <vt:lpstr>Charakterystyka prawa UE</vt:lpstr>
      <vt:lpstr>Podstawowe informacje o UE – gdzie szukać?</vt:lpstr>
      <vt:lpstr>Rozgrzewka</vt:lpstr>
      <vt:lpstr>Eur-Lex</vt:lpstr>
      <vt:lpstr>Eur-Lex</vt:lpstr>
      <vt:lpstr>Eur-Lex</vt:lpstr>
      <vt:lpstr>Przykład</vt:lpstr>
      <vt:lpstr>Przykład</vt:lpstr>
      <vt:lpstr> Curia</vt:lpstr>
      <vt:lpstr> Curia</vt:lpstr>
      <vt:lpstr>Curia</vt:lpstr>
      <vt:lpstr>Przykład </vt:lpstr>
      <vt:lpstr>Czym jest LEX?</vt:lpstr>
      <vt:lpstr>Czym jest LEX?</vt:lpstr>
      <vt:lpstr>Dostęp do LEX-a</vt:lpstr>
      <vt:lpstr>Moduły</vt:lpstr>
      <vt:lpstr>Podawanie informacji z LEX-a</vt:lpstr>
      <vt:lpstr>PRZYKŁAD </vt:lpstr>
      <vt:lpstr>Wyszukiwanie w LEX-ie</vt:lpstr>
      <vt:lpstr>Wyszukiwanie w LEX-ie</vt:lpstr>
      <vt:lpstr>Wyszukiwanie w LEX-ie</vt:lpstr>
      <vt:lpstr>Wyszukiwanie w LEX-ie</vt:lpstr>
      <vt:lpstr>Wyszukiwanie w LEX-ie</vt:lpstr>
      <vt:lpstr>Praca z tekstem w LEX-ie</vt:lpstr>
      <vt:lpstr>Praca z tekstem w LEX-ie</vt:lpstr>
      <vt:lpstr>Praca z tekstem w LEX-ie</vt:lpstr>
      <vt:lpstr>Praca z tekstem w LEX-ie</vt:lpstr>
      <vt:lpstr>Przykład</vt:lpstr>
      <vt:lpstr>Przykładowa odpowiedź</vt:lpstr>
      <vt:lpstr>ZADANIE 1</vt:lpstr>
      <vt:lpstr>ZADANIE 2</vt:lpstr>
      <vt:lpstr>ZADANIE 3</vt:lpstr>
      <vt:lpstr>ZADANIE 4</vt:lpstr>
      <vt:lpstr>ZADANIE 5</vt:lpstr>
      <vt:lpstr>Dziękuję za uwagę!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Technologia informacyjna</dc:title>
  <dc:creator>Krzysztof</dc:creator>
  <cp:lastModifiedBy>anna.materla</cp:lastModifiedBy>
  <cp:revision>124</cp:revision>
  <dcterms:created xsi:type="dcterms:W3CDTF">2013-11-01T07:23:33Z</dcterms:created>
  <dcterms:modified xsi:type="dcterms:W3CDTF">2015-11-29T12:04:46Z</dcterms:modified>
</cp:coreProperties>
</file>