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398" r:id="rId3"/>
    <p:sldId id="415" r:id="rId4"/>
    <p:sldId id="400" r:id="rId5"/>
    <p:sldId id="399" r:id="rId6"/>
    <p:sldId id="416" r:id="rId7"/>
    <p:sldId id="392" r:id="rId8"/>
    <p:sldId id="372" r:id="rId9"/>
    <p:sldId id="417" r:id="rId10"/>
    <p:sldId id="373" r:id="rId11"/>
    <p:sldId id="401" r:id="rId12"/>
    <p:sldId id="436" r:id="rId13"/>
    <p:sldId id="374" r:id="rId14"/>
    <p:sldId id="377" r:id="rId15"/>
    <p:sldId id="419" r:id="rId16"/>
    <p:sldId id="379" r:id="rId17"/>
    <p:sldId id="380" r:id="rId18"/>
    <p:sldId id="381" r:id="rId19"/>
    <p:sldId id="382" r:id="rId20"/>
    <p:sldId id="383" r:id="rId21"/>
    <p:sldId id="384" r:id="rId22"/>
    <p:sldId id="418" r:id="rId23"/>
    <p:sldId id="386" r:id="rId24"/>
    <p:sldId id="437" r:id="rId25"/>
    <p:sldId id="439" r:id="rId26"/>
    <p:sldId id="323" r:id="rId27"/>
    <p:sldId id="370" r:id="rId28"/>
    <p:sldId id="403" r:id="rId29"/>
    <p:sldId id="404" r:id="rId30"/>
    <p:sldId id="405" r:id="rId31"/>
    <p:sldId id="406" r:id="rId32"/>
    <p:sldId id="420" r:id="rId33"/>
    <p:sldId id="421" r:id="rId34"/>
    <p:sldId id="422" r:id="rId35"/>
    <p:sldId id="426" r:id="rId36"/>
    <p:sldId id="428" r:id="rId37"/>
    <p:sldId id="429" r:id="rId38"/>
    <p:sldId id="430" r:id="rId39"/>
    <p:sldId id="431" r:id="rId40"/>
    <p:sldId id="434" r:id="rId41"/>
    <p:sldId id="435" r:id="rId42"/>
    <p:sldId id="425" r:id="rId43"/>
    <p:sldId id="427" r:id="rId44"/>
    <p:sldId id="432" r:id="rId45"/>
    <p:sldId id="433" r:id="rId46"/>
    <p:sldId id="324" r:id="rId47"/>
    <p:sldId id="440" r:id="rId48"/>
    <p:sldId id="393" r:id="rId49"/>
    <p:sldId id="402" r:id="rId50"/>
    <p:sldId id="325" r:id="rId51"/>
    <p:sldId id="326" r:id="rId52"/>
    <p:sldId id="327" r:id="rId53"/>
    <p:sldId id="328" r:id="rId54"/>
    <p:sldId id="329" r:id="rId55"/>
    <p:sldId id="394" r:id="rId56"/>
    <p:sldId id="333" r:id="rId57"/>
    <p:sldId id="334" r:id="rId58"/>
    <p:sldId id="335" r:id="rId59"/>
    <p:sldId id="337" r:id="rId60"/>
    <p:sldId id="336" r:id="rId61"/>
    <p:sldId id="395" r:id="rId62"/>
    <p:sldId id="339" r:id="rId63"/>
    <p:sldId id="340" r:id="rId64"/>
    <p:sldId id="341" r:id="rId65"/>
    <p:sldId id="342" r:id="rId66"/>
    <p:sldId id="345" r:id="rId67"/>
    <p:sldId id="346" r:id="rId68"/>
    <p:sldId id="347" r:id="rId69"/>
    <p:sldId id="412" r:id="rId70"/>
    <p:sldId id="413" r:id="rId71"/>
    <p:sldId id="396" r:id="rId72"/>
    <p:sldId id="397" r:id="rId73"/>
    <p:sldId id="357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8" autoAdjust="0"/>
    <p:restoredTop sz="85691" autoAdjust="0"/>
  </p:normalViewPr>
  <p:slideViewPr>
    <p:cSldViewPr>
      <p:cViewPr varScale="1">
        <p:scale>
          <a:sx n="63" d="100"/>
          <a:sy n="63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&amp;R\AppData\Roaming\Microsoft\Excel\XLSTART\PERSONAL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&amp;R\AppData\Roaming\Microsoft\Excel\XLSTART\PERSONAL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4988336450286"/>
          <c:y val="2.7662219305920093E-2"/>
          <c:w val="0.87970955482592406"/>
          <c:h val="0.92141185476815402"/>
        </c:manualLayout>
      </c:layout>
      <c:lineChart>
        <c:grouping val="standard"/>
        <c:varyColors val="0"/>
        <c:ser>
          <c:idx val="0"/>
          <c:order val="0"/>
          <c:tx>
            <c:v>NPV</c:v>
          </c:tx>
          <c:spPr>
            <a:ln w="22225">
              <a:prstDash val="dash"/>
            </a:ln>
          </c:spPr>
          <c:marker>
            <c:symbol val="none"/>
          </c:marker>
          <c:dPt>
            <c:idx val="2"/>
            <c:marker>
              <c:symbol val="diamond"/>
              <c:size val="7"/>
              <c:spPr>
                <a:solidFill>
                  <a:schemeClr val="accent2">
                    <a:lumMod val="50000"/>
                  </a:schemeClr>
                </a:solidFill>
              </c:spPr>
            </c:marker>
            <c:bubble3D val="0"/>
          </c:dPt>
          <c:dPt>
            <c:idx val="10"/>
            <c:marker>
              <c:symbol val="circle"/>
              <c:size val="8"/>
              <c:spPr>
                <a:solidFill>
                  <a:srgbClr val="C00000"/>
                </a:solidFill>
              </c:spPr>
            </c:marker>
            <c:bubble3D val="0"/>
          </c:dPt>
          <c:dPt>
            <c:idx val="14"/>
            <c:marker>
              <c:symbol val="diamond"/>
              <c:size val="7"/>
              <c:spPr>
                <a:solidFill>
                  <a:schemeClr val="accent2">
                    <a:lumMod val="50000"/>
                  </a:schemeClr>
                </a:solidFill>
              </c:spPr>
            </c:marker>
            <c:bubble3D val="0"/>
          </c:dPt>
          <c:dLbls>
            <c:dLbl>
              <c:idx val="2"/>
              <c:layout>
                <c:manualLayout>
                  <c:x val="-6.5725128357058141E-2"/>
                  <c:y val="-6.1321780546111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2964395219144695E-2"/>
                  <c:y val="7.67197876014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_(&quot;zł&quot;* #,##0.00_);_(&quot;zł&quot;* \(#,##0.00\);_(&quot;zł&quot;* &quot;-&quot;??_);_(@_)" sourceLinked="0"/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Arkusz2!$G$2:$G$22</c:f>
              <c:numCache>
                <c:formatCode>0%</c:formatCode>
                <c:ptCount val="21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0.3</c:v>
                </c:pt>
              </c:numCache>
            </c:numRef>
          </c:cat>
          <c:val>
            <c:numRef>
              <c:f>Arkusz2!$H$2:$H$22</c:f>
              <c:numCache>
                <c:formatCode>"zł"#,##0.00_);[Red]\("zł"#,##0.00\)</c:formatCode>
                <c:ptCount val="21"/>
                <c:pt idx="0">
                  <c:v>158157.35388168937</c:v>
                </c:pt>
                <c:pt idx="1">
                  <c:v>139179.40352989291</c:v>
                </c:pt>
                <c:pt idx="2">
                  <c:v>120955.24046900077</c:v>
                </c:pt>
                <c:pt idx="3">
                  <c:v>103446.25230854133</c:v>
                </c:pt>
                <c:pt idx="4">
                  <c:v>86616.193771691876</c:v>
                </c:pt>
                <c:pt idx="5">
                  <c:v>70431.019602280576</c:v>
                </c:pt>
                <c:pt idx="6">
                  <c:v>54858.730732247233</c:v>
                </c:pt>
                <c:pt idx="7">
                  <c:v>39869.232545843115</c:v>
                </c:pt>
                <c:pt idx="8">
                  <c:v>25434.204188379575</c:v>
                </c:pt>
                <c:pt idx="9">
                  <c:v>11526.977967361687</c:v>
                </c:pt>
                <c:pt idx="10">
                  <c:v>-1877.572016460821</c:v>
                </c:pt>
                <c:pt idx="11">
                  <c:v>-14803.132790030213</c:v>
                </c:pt>
                <c:pt idx="12">
                  <c:v>-27272.047690391191</c:v>
                </c:pt>
                <c:pt idx="13">
                  <c:v>-39305.404452914139</c:v>
                </c:pt>
                <c:pt idx="14">
                  <c:v>-50923.116790993954</c:v>
                </c:pt>
                <c:pt idx="15">
                  <c:v>-62144</c:v>
                </c:pt>
                <c:pt idx="16">
                  <c:v>-72985.841070545954</c:v>
                </c:pt>
                <c:pt idx="17">
                  <c:v>-83465.463753055083</c:v>
                </c:pt>
                <c:pt idx="18">
                  <c:v>-93598.788976669312</c:v>
                </c:pt>
                <c:pt idx="19">
                  <c:v>-103400.89099032513</c:v>
                </c:pt>
                <c:pt idx="20">
                  <c:v>-112886.04956193629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72384"/>
        <c:axId val="36286848"/>
      </c:lineChart>
      <c:catAx>
        <c:axId val="36272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r>
                  <a:rPr lang="pl-PL" sz="1400">
                    <a:solidFill>
                      <a:srgbClr val="C00000"/>
                    </a:solidFill>
                  </a:rPr>
                  <a:t>IRR</a:t>
                </a:r>
              </a:p>
            </c:rich>
          </c:tx>
          <c:layout>
            <c:manualLayout>
              <c:xMode val="edge"/>
              <c:yMode val="edge"/>
              <c:x val="0.5153006095200291"/>
              <c:y val="0.457384076990376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pl-PL"/>
          </a:p>
        </c:txPr>
        <c:crossAx val="36286848"/>
        <c:crosses val="autoZero"/>
        <c:auto val="1"/>
        <c:lblAlgn val="ctr"/>
        <c:lblOffset val="100"/>
        <c:noMultiLvlLbl val="0"/>
      </c:catAx>
      <c:valAx>
        <c:axId val="36286848"/>
        <c:scaling>
          <c:orientation val="minMax"/>
        </c:scaling>
        <c:delete val="0"/>
        <c:axPos val="l"/>
        <c:majorGridlines/>
        <c:numFmt formatCode="#,##0;\-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6272384"/>
        <c:crosses val="autoZero"/>
        <c:crossBetween val="midCat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15268144809306E-2"/>
          <c:y val="5.1400554097404488E-2"/>
          <c:w val="0.92184341795822877"/>
          <c:h val="0.89719889180519097"/>
        </c:manualLayout>
      </c:layout>
      <c:lineChart>
        <c:grouping val="standard"/>
        <c:varyColors val="0"/>
        <c:ser>
          <c:idx val="1"/>
          <c:order val="0"/>
          <c:tx>
            <c:strRef>
              <c:f>Arkusz1!$K$1</c:f>
              <c:strCache>
                <c:ptCount val="1"/>
                <c:pt idx="0">
                  <c:v>Projekt A</c:v>
                </c:pt>
              </c:strCache>
            </c:strRef>
          </c:tx>
          <c:spPr>
            <a:ln w="34925">
              <a:prstDash val="dash"/>
            </a:ln>
          </c:spPr>
          <c:marker>
            <c:symbol val="none"/>
          </c:marker>
          <c:cat>
            <c:numRef>
              <c:f>Arkusz1!$J$2:$J$21</c:f>
              <c:numCache>
                <c:formatCode>0%</c:formatCode>
                <c:ptCount val="2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</c:numCache>
            </c:numRef>
          </c:cat>
          <c:val>
            <c:numRef>
              <c:f>Arkusz1!$K$2:$K$21</c:f>
              <c:numCache>
                <c:formatCode>"zł"#,##0.00_);[Red]\("zł"#,##0.00\)</c:formatCode>
                <c:ptCount val="20"/>
                <c:pt idx="0">
                  <c:v>274.4430035398384</c:v>
                </c:pt>
                <c:pt idx="1">
                  <c:v>249.74483389333159</c:v>
                </c:pt>
                <c:pt idx="2">
                  <c:v>225.86645945490204</c:v>
                </c:pt>
                <c:pt idx="3">
                  <c:v>202.77104268057838</c:v>
                </c:pt>
                <c:pt idx="4">
                  <c:v>180.42379461232713</c:v>
                </c:pt>
                <c:pt idx="5">
                  <c:v>158.7918404467357</c:v>
                </c:pt>
                <c:pt idx="6">
                  <c:v>137.84409520746067</c:v>
                </c:pt>
                <c:pt idx="7">
                  <c:v>117.55114866937242</c:v>
                </c:pt>
                <c:pt idx="8">
                  <c:v>97.885158761738012</c:v>
                </c:pt>
                <c:pt idx="9">
                  <c:v>78.819752749129066</c:v>
                </c:pt>
                <c:pt idx="10">
                  <c:v>60.329935552857251</c:v>
                </c:pt>
                <c:pt idx="11">
                  <c:v>42.39200463348584</c:v>
                </c:pt>
                <c:pt idx="12">
                  <c:v>24.98347090695961</c:v>
                </c:pt>
                <c:pt idx="13">
                  <c:v>8.0829852138131173</c:v>
                </c:pt>
                <c:pt idx="14">
                  <c:v>-8.3297300967333285</c:v>
                </c:pt>
                <c:pt idx="15">
                  <c:v>-24.273944867739942</c:v>
                </c:pt>
                <c:pt idx="16">
                  <c:v>-39.767980485869202</c:v>
                </c:pt>
                <c:pt idx="17">
                  <c:v>-54.829265217071452</c:v>
                </c:pt>
                <c:pt idx="18">
                  <c:v>-69.474385832210373</c:v>
                </c:pt>
                <c:pt idx="19">
                  <c:v>-83.719135802468941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Arkusz1!$L$1</c:f>
              <c:strCache>
                <c:ptCount val="1"/>
                <c:pt idx="0">
                  <c:v>Projekt B</c:v>
                </c:pt>
              </c:strCache>
            </c:strRef>
          </c:tx>
          <c:spPr>
            <a:ln w="53975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numRef>
              <c:f>Arkusz1!$J$2:$J$21</c:f>
              <c:numCache>
                <c:formatCode>0%</c:formatCode>
                <c:ptCount val="2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</c:numCache>
            </c:numRef>
          </c:cat>
          <c:val>
            <c:numRef>
              <c:f>Arkusz1!$L$2:$L$21</c:f>
              <c:numCache>
                <c:formatCode>"zł"#,##0.00_);[Red]\("zł"#,##0.00\)</c:formatCode>
                <c:ptCount val="20"/>
                <c:pt idx="0">
                  <c:v>357.92298167292279</c:v>
                </c:pt>
                <c:pt idx="1">
                  <c:v>317.62603949239656</c:v>
                </c:pt>
                <c:pt idx="2">
                  <c:v>279.01504387158002</c:v>
                </c:pt>
                <c:pt idx="3">
                  <c:v>242.00176814537326</c:v>
                </c:pt>
                <c:pt idx="4">
                  <c:v>206.50346306322967</c:v>
                </c:pt>
                <c:pt idx="5">
                  <c:v>172.44246580151435</c:v>
                </c:pt>
                <c:pt idx="6">
                  <c:v>139.74584039205297</c:v>
                </c:pt>
                <c:pt idx="7">
                  <c:v>108.34504676906727</c:v>
                </c:pt>
                <c:pt idx="8">
                  <c:v>78.175635909566381</c:v>
                </c:pt>
                <c:pt idx="9">
                  <c:v>49.176968786284988</c:v>
                </c:pt>
                <c:pt idx="10">
                  <c:v>21.291957070686635</c:v>
                </c:pt>
                <c:pt idx="11">
                  <c:v>-5.5331762807165887</c:v>
                </c:pt>
                <c:pt idx="12">
                  <c:v>-31.349118247917886</c:v>
                </c:pt>
                <c:pt idx="13">
                  <c:v>-56.20367031037631</c:v>
                </c:pt>
                <c:pt idx="14">
                  <c:v>-80.141937743218136</c:v>
                </c:pt>
                <c:pt idx="15">
                  <c:v>-103.20650491106062</c:v>
                </c:pt>
                <c:pt idx="16">
                  <c:v>-125.43759770898896</c:v>
                </c:pt>
                <c:pt idx="17">
                  <c:v>-146.8732341967858</c:v>
                </c:pt>
                <c:pt idx="18">
                  <c:v>-167.54936437910658</c:v>
                </c:pt>
                <c:pt idx="19">
                  <c:v>-187.5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19168"/>
        <c:axId val="36920704"/>
      </c:lineChart>
      <c:catAx>
        <c:axId val="3691916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6920704"/>
        <c:crosses val="autoZero"/>
        <c:auto val="1"/>
        <c:lblAlgn val="ctr"/>
        <c:lblOffset val="100"/>
        <c:noMultiLvlLbl val="0"/>
      </c:catAx>
      <c:valAx>
        <c:axId val="36920704"/>
        <c:scaling>
          <c:orientation val="minMax"/>
          <c:min val="-2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6919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7004155730533683"/>
          <c:y val="6.9060586176727903E-2"/>
          <c:w val="0.57023622047244082"/>
          <c:h val="9.7989938757655298E-2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0.16239</cdr:x>
      <cdr:y>0.64</cdr:y>
    </cdr:from>
    <cdr:to>
      <cdr:x>0.21368</cdr:x>
      <cdr:y>0.64</cdr:y>
    </cdr:to>
    <cdr:cxnSp macro="">
      <cdr:nvCxnSpPr>
        <cdr:cNvPr id="4" name="Łącznik prostoliniowy 3"/>
        <cdr:cNvCxnSpPr/>
      </cdr:nvCxnSpPr>
      <cdr:spPr>
        <a:xfrm xmlns:a="http://schemas.openxmlformats.org/drawingml/2006/main">
          <a:off x="1368152" y="2304257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0.68376</cdr:x>
      <cdr:y>0.64</cdr:y>
    </cdr:from>
    <cdr:to>
      <cdr:x>0.73504</cdr:x>
      <cdr:y>0.64</cdr:y>
    </cdr:to>
    <cdr:cxnSp macro="">
      <cdr:nvCxnSpPr>
        <cdr:cNvPr id="5" name="Łącznik prostoliniowy 4"/>
        <cdr:cNvCxnSpPr/>
      </cdr:nvCxnSpPr>
      <cdr:spPr>
        <a:xfrm xmlns:a="http://schemas.openxmlformats.org/drawingml/2006/main">
          <a:off x="5760640" y="2304257"/>
          <a:ext cx="432048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5380F-0CB2-4FD7-8734-A99DA862B07C}" type="datetimeFigureOut">
              <a:rPr lang="pl-PL" smtClean="0"/>
              <a:t>2018-02-09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DB5FE-1BCD-4B54-BF78-57EF4E6A12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75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02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02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 to nic innego jak suma zdyskontowanych przepływów netto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43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 to nic innego jak suma zdyskontowanych przepływów netto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43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 to nic innego jak suma zdyskontowanych przepływów netto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43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 to nic innego jak suma zdyskontowanych przepływów netto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DB5FE-1BCD-4B54-BF78-57EF4E6A12FF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43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Rectangle 7"/>
          <p:cNvSpPr/>
          <p:nvPr userDrawn="1"/>
        </p:nvSpPr>
        <p:spPr>
          <a:xfrm>
            <a:off x="7010400" y="1628800"/>
            <a:ext cx="1981200" cy="5078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70" y="3518176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itle 10"/>
          <p:cNvSpPr txBox="1">
            <a:spLocks/>
          </p:cNvSpPr>
          <p:nvPr userDrawn="1"/>
        </p:nvSpPr>
        <p:spPr>
          <a:xfrm>
            <a:off x="7163170" y="1844824"/>
            <a:ext cx="1675660" cy="16733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1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8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50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2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5.wmf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8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834288" cy="835727"/>
          </a:xfrm>
          <a:prstGeom prst="rect">
            <a:avLst/>
          </a:prstGeom>
        </p:spPr>
      </p:pic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dr </a:t>
            </a:r>
            <a:r>
              <a:rPr lang="pl-PL" dirty="0"/>
              <a:t>Magdalena </a:t>
            </a:r>
            <a:r>
              <a:rPr lang="pl-PL" dirty="0" smtClean="0"/>
              <a:t>Homa</a:t>
            </a:r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</a:t>
            </a:r>
            <a:br>
              <a:rPr lang="pl-PL" dirty="0" smtClean="0"/>
            </a:br>
            <a:r>
              <a:rPr lang="pl-PL" dirty="0" smtClean="0"/>
              <a:t>PROJEKTÓW INWESTYCYJNYCH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200" dirty="0"/>
              <a:t>Ponieważ projekty inwestycyjne dotyczą zwykle długiej perspektywy czasowej i wiążą się z przyszłymi strumieniami pieniężnymi, a wartość pieniądza ulega w czasie ciągłym zmianom </a:t>
            </a:r>
            <a:r>
              <a:rPr lang="pl-PL" sz="2200" dirty="0" smtClean="0"/>
              <a:t>to </a:t>
            </a:r>
            <a:r>
              <a:rPr lang="pl-PL" sz="2200" dirty="0"/>
              <a:t>w celu zapewnienia porównywalności wielkości ekonomicznych występujących w różnych okresach czasu niezbędne jest uwzględnienie tych zmian przy wycenie przepływów związanych z danym </a:t>
            </a:r>
            <a:r>
              <a:rPr lang="pl-PL" sz="2200" dirty="0" smtClean="0"/>
              <a:t>przedsięwzięciem i stosowanie miar dyskontowych.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5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pl-PL" sz="2200" dirty="0"/>
              <a:t>Wiąże się to z uwzględnianiem stopy procentowej lub czynnika dyskonta w zależności czy szukamy wartości przyszłej (FV) czy bieżącej - zaktualizowanej (FV). Stąd podstawą niemal każdej decyzji menedżerskiej jest </a:t>
            </a:r>
            <a:r>
              <a:rPr lang="pl-PL" sz="2200" b="1" dirty="0"/>
              <a:t>analiza wartości.</a:t>
            </a:r>
            <a:r>
              <a:rPr lang="pl-PL" sz="2200" dirty="0"/>
              <a:t> </a:t>
            </a:r>
          </a:p>
          <a:p>
            <a:pPr marL="45720" indent="0">
              <a:lnSpc>
                <a:spcPct val="150000"/>
              </a:lnSpc>
              <a:buNone/>
            </a:pPr>
            <a:endParaRPr lang="pl-PL" sz="2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2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FCE79F-942E-4404-8669-6A0596C605B1}" type="slidenum">
              <a:rPr lang="pl-PL" sz="1400"/>
              <a:pPr eaLnBrk="1" hangingPunct="1"/>
              <a:t>12</a:t>
            </a:fld>
            <a:r>
              <a:rPr lang="pl-PL" sz="1400"/>
              <a:t>.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300" smtClean="0"/>
              <a:t>Wyznaczanie wartości przyszłej - schemat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48680" y="5819776"/>
            <a:ext cx="23099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800" dirty="0"/>
              <a:t>Wartość bieżąca</a:t>
            </a:r>
            <a:br>
              <a:rPr lang="pl-PL" sz="1800" dirty="0"/>
            </a:br>
            <a:r>
              <a:rPr lang="pl-PL" sz="1800" dirty="0"/>
              <a:t>(wpłata początkowa)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6556958" y="1628454"/>
            <a:ext cx="224255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800" dirty="0"/>
              <a:t>Wartość przyszła</a:t>
            </a:r>
            <a:br>
              <a:rPr lang="pl-PL" sz="1800" dirty="0"/>
            </a:br>
            <a:r>
              <a:rPr lang="pl-PL" sz="1800" dirty="0"/>
              <a:t>(wypłata końcowa)</a:t>
            </a:r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1403648" y="4067492"/>
            <a:ext cx="597666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1403648" y="406749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 flipV="1">
            <a:off x="7380312" y="2922906"/>
            <a:ext cx="0" cy="1144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753" name="Arc 8"/>
          <p:cNvSpPr>
            <a:spLocks/>
          </p:cNvSpPr>
          <p:nvPr/>
        </p:nvSpPr>
        <p:spPr bwMode="auto">
          <a:xfrm rot="10800000" flipV="1">
            <a:off x="1403648" y="2237106"/>
            <a:ext cx="6063952" cy="1371600"/>
          </a:xfrm>
          <a:custGeom>
            <a:avLst/>
            <a:gdLst>
              <a:gd name="T0" fmla="*/ 2147483647 w 21579"/>
              <a:gd name="T1" fmla="*/ 0 h 21418"/>
              <a:gd name="T2" fmla="*/ 2147483647 w 21579"/>
              <a:gd name="T3" fmla="*/ 2147483647 h 21418"/>
              <a:gd name="T4" fmla="*/ 0 w 21579"/>
              <a:gd name="T5" fmla="*/ 2147483647 h 21418"/>
              <a:gd name="T6" fmla="*/ 0 60000 65536"/>
              <a:gd name="T7" fmla="*/ 0 60000 65536"/>
              <a:gd name="T8" fmla="*/ 0 60000 65536"/>
              <a:gd name="T9" fmla="*/ 0 w 21579"/>
              <a:gd name="T10" fmla="*/ 0 h 21418"/>
              <a:gd name="T11" fmla="*/ 21579 w 21579"/>
              <a:gd name="T12" fmla="*/ 21418 h 21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9" h="21418" fill="none" extrusionOk="0">
                <a:moveTo>
                  <a:pt x="2795" y="-1"/>
                </a:moveTo>
                <a:cubicBezTo>
                  <a:pt x="13195" y="1356"/>
                  <a:pt x="21118" y="9990"/>
                  <a:pt x="21579" y="20468"/>
                </a:cubicBezTo>
              </a:path>
              <a:path w="21579" h="21418" stroke="0" extrusionOk="0">
                <a:moveTo>
                  <a:pt x="2795" y="-1"/>
                </a:moveTo>
                <a:cubicBezTo>
                  <a:pt x="13195" y="1356"/>
                  <a:pt x="21118" y="9990"/>
                  <a:pt x="21579" y="20468"/>
                </a:cubicBezTo>
                <a:lnTo>
                  <a:pt x="0" y="21418"/>
                </a:lnTo>
                <a:lnTo>
                  <a:pt x="2795" y="-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07945" name="Text Box 9"/>
          <p:cNvSpPr txBox="1">
            <a:spLocks noChangeArrowheads="1"/>
          </p:cNvSpPr>
          <p:nvPr/>
        </p:nvSpPr>
        <p:spPr bwMode="auto">
          <a:xfrm>
            <a:off x="1846372" y="1932933"/>
            <a:ext cx="2057400" cy="4238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800" dirty="0">
                <a:solidFill>
                  <a:schemeClr val="bg1"/>
                </a:solidFill>
              </a:rPr>
              <a:t>KAPITALIZACJA</a:t>
            </a:r>
          </a:p>
        </p:txBody>
      </p:sp>
      <p:sp>
        <p:nvSpPr>
          <p:cNvPr id="807946" name="Text Box 10"/>
          <p:cNvSpPr txBox="1">
            <a:spLocks noChangeArrowheads="1"/>
          </p:cNvSpPr>
          <p:nvPr/>
        </p:nvSpPr>
        <p:spPr bwMode="auto">
          <a:xfrm>
            <a:off x="284272" y="5453064"/>
            <a:ext cx="259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800" b="1" dirty="0">
                <a:solidFill>
                  <a:srgbClr val="FF0000"/>
                </a:solidFill>
              </a:rPr>
              <a:t>PV – </a:t>
            </a:r>
            <a:r>
              <a:rPr lang="pl-PL" sz="1800" b="1" dirty="0" err="1">
                <a:solidFill>
                  <a:srgbClr val="FF0000"/>
                </a:solidFill>
              </a:rPr>
              <a:t>present</a:t>
            </a:r>
            <a:r>
              <a:rPr lang="pl-PL" sz="1800" b="1" dirty="0">
                <a:solidFill>
                  <a:srgbClr val="FF0000"/>
                </a:solidFill>
              </a:rPr>
              <a:t> </a:t>
            </a:r>
            <a:r>
              <a:rPr lang="pl-PL" sz="1800" b="1" dirty="0" err="1">
                <a:solidFill>
                  <a:srgbClr val="FF0000"/>
                </a:solidFill>
              </a:rPr>
              <a:t>value</a:t>
            </a:r>
            <a:endParaRPr lang="pl-PL" sz="1800" b="1" dirty="0">
              <a:solidFill>
                <a:srgbClr val="FF0000"/>
              </a:solidFill>
            </a:endParaRPr>
          </a:p>
        </p:txBody>
      </p:sp>
      <p:sp>
        <p:nvSpPr>
          <p:cNvPr id="807947" name="Text Box 11"/>
          <p:cNvSpPr txBox="1">
            <a:spLocks noChangeArrowheads="1"/>
          </p:cNvSpPr>
          <p:nvPr/>
        </p:nvSpPr>
        <p:spPr bwMode="auto">
          <a:xfrm>
            <a:off x="6556960" y="2269804"/>
            <a:ext cx="2246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800" b="1" dirty="0">
                <a:solidFill>
                  <a:srgbClr val="00B050"/>
                </a:solidFill>
              </a:rPr>
              <a:t>FV – </a:t>
            </a:r>
            <a:r>
              <a:rPr lang="pl-PL" sz="1800" b="1" dirty="0" err="1">
                <a:solidFill>
                  <a:srgbClr val="00B050"/>
                </a:solidFill>
              </a:rPr>
              <a:t>future</a:t>
            </a:r>
            <a:r>
              <a:rPr lang="pl-PL" sz="1800" b="1" dirty="0">
                <a:solidFill>
                  <a:srgbClr val="00B050"/>
                </a:solidFill>
              </a:rPr>
              <a:t> </a:t>
            </a:r>
            <a:r>
              <a:rPr lang="pl-PL" sz="1800" b="1" dirty="0" err="1">
                <a:solidFill>
                  <a:srgbClr val="00B050"/>
                </a:solidFill>
              </a:rPr>
              <a:t>value</a:t>
            </a:r>
            <a:endParaRPr lang="pl-PL" sz="1800" b="1" dirty="0">
              <a:solidFill>
                <a:srgbClr val="00B050"/>
              </a:solidFill>
            </a:endParaRPr>
          </a:p>
        </p:txBody>
      </p:sp>
      <p:sp>
        <p:nvSpPr>
          <p:cNvPr id="13" name="Arc 8"/>
          <p:cNvSpPr>
            <a:spLocks/>
          </p:cNvSpPr>
          <p:nvPr/>
        </p:nvSpPr>
        <p:spPr bwMode="auto">
          <a:xfrm rot="10800000" flipV="1">
            <a:off x="1979712" y="3037524"/>
            <a:ext cx="5986462" cy="2328862"/>
          </a:xfrm>
          <a:custGeom>
            <a:avLst/>
            <a:gdLst>
              <a:gd name="T0" fmla="*/ 2147483647 w 21579"/>
              <a:gd name="T1" fmla="*/ 0 h 21418"/>
              <a:gd name="T2" fmla="*/ 2147483647 w 21579"/>
              <a:gd name="T3" fmla="*/ 2147483647 h 21418"/>
              <a:gd name="T4" fmla="*/ 0 w 21579"/>
              <a:gd name="T5" fmla="*/ 2147483647 h 21418"/>
              <a:gd name="T6" fmla="*/ 0 60000 65536"/>
              <a:gd name="T7" fmla="*/ 0 60000 65536"/>
              <a:gd name="T8" fmla="*/ 0 60000 65536"/>
              <a:gd name="T9" fmla="*/ 0 w 21579"/>
              <a:gd name="T10" fmla="*/ 0 h 21418"/>
              <a:gd name="T11" fmla="*/ 21579 w 21579"/>
              <a:gd name="T12" fmla="*/ 21418 h 21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9" h="21418" fill="none" extrusionOk="0">
                <a:moveTo>
                  <a:pt x="2795" y="-1"/>
                </a:moveTo>
                <a:cubicBezTo>
                  <a:pt x="13195" y="1356"/>
                  <a:pt x="21118" y="9990"/>
                  <a:pt x="21579" y="20468"/>
                </a:cubicBezTo>
              </a:path>
              <a:path w="21579" h="21418" stroke="0" extrusionOk="0">
                <a:moveTo>
                  <a:pt x="2795" y="-1"/>
                </a:moveTo>
                <a:cubicBezTo>
                  <a:pt x="13195" y="1356"/>
                  <a:pt x="21118" y="9990"/>
                  <a:pt x="21579" y="20468"/>
                </a:cubicBezTo>
                <a:lnTo>
                  <a:pt x="0" y="21418"/>
                </a:lnTo>
                <a:lnTo>
                  <a:pt x="2795" y="-1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75072" y="4349116"/>
            <a:ext cx="2362200" cy="4238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800" dirty="0">
                <a:solidFill>
                  <a:schemeClr val="bg1"/>
                </a:solidFill>
              </a:rPr>
              <a:t>DYSKONTOWANIE</a:t>
            </a:r>
          </a:p>
        </p:txBody>
      </p:sp>
    </p:spTree>
    <p:extLst>
      <p:ext uri="{BB962C8B-B14F-4D97-AF65-F5344CB8AC3E}">
        <p14:creationId xmlns:p14="http://schemas.microsoft.com/office/powerpoint/2010/main" val="1717886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07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0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5" grpId="0" animBg="1"/>
      <p:bldP spid="807946" grpId="0"/>
      <p:bldP spid="8079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b="1" dirty="0" smtClean="0"/>
              <a:t>Wartości przyszła </a:t>
            </a:r>
            <a:r>
              <a:rPr lang="pl-PL" sz="2200" dirty="0" smtClean="0"/>
              <a:t>zainwestowanego </a:t>
            </a:r>
            <a:r>
              <a:rPr lang="pl-PL" sz="2200" dirty="0"/>
              <a:t>w chwili t=0 </a:t>
            </a:r>
            <a:r>
              <a:rPr lang="pl-PL" sz="2200" dirty="0" smtClean="0"/>
              <a:t>kapitału C</a:t>
            </a:r>
            <a:r>
              <a:rPr lang="pl-PL" sz="2200" b="1" dirty="0" smtClean="0"/>
              <a:t> </a:t>
            </a:r>
            <a:r>
              <a:rPr lang="pl-PL" sz="2200" dirty="0" smtClean="0"/>
              <a:t>przy ustalonej efektywnej stopie procentowej oznaczonej </a:t>
            </a:r>
            <a:r>
              <a:rPr lang="pl-PL" sz="2200" i="1" dirty="0" smtClean="0"/>
              <a:t>i</a:t>
            </a:r>
            <a:r>
              <a:rPr lang="pl-PL" sz="2200" dirty="0" smtClean="0"/>
              <a:t> jest </a:t>
            </a:r>
            <a:r>
              <a:rPr lang="pl-PL" sz="2200" dirty="0" smtClean="0"/>
              <a:t>równa po </a:t>
            </a:r>
            <a:r>
              <a:rPr lang="pl-PL" sz="2200" dirty="0" smtClean="0"/>
              <a:t>upływie </a:t>
            </a:r>
            <a:r>
              <a:rPr lang="pl-PL" sz="2200" dirty="0" smtClean="0"/>
              <a:t>n-lat: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 smtClean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Inwestując </a:t>
            </a:r>
            <a:r>
              <a:rPr lang="pl-PL" sz="2200" dirty="0"/>
              <a:t>kapitał w wysokości </a:t>
            </a:r>
            <a:r>
              <a:rPr lang="pl-PL" sz="2200" dirty="0" err="1"/>
              <a:t>C</a:t>
            </a:r>
            <a:r>
              <a:rPr lang="pl-PL" sz="1400" dirty="0" err="1"/>
              <a:t>t</a:t>
            </a:r>
            <a:r>
              <a:rPr lang="pl-PL" sz="2200" dirty="0"/>
              <a:t> odpowiednio w momentach t=0,1,…,n </a:t>
            </a:r>
            <a:r>
              <a:rPr lang="pl-PL" sz="2200" b="1" dirty="0"/>
              <a:t>wartości przyszła </a:t>
            </a:r>
            <a:r>
              <a:rPr lang="pl-PL" sz="2200" dirty="0"/>
              <a:t>w chwili n jest równa: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 - FV</a:t>
            </a:r>
            <a:endParaRPr lang="pl-PL" dirty="0"/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041937"/>
              </p:ext>
            </p:extLst>
          </p:nvPr>
        </p:nvGraphicFramePr>
        <p:xfrm>
          <a:off x="3131840" y="2996952"/>
          <a:ext cx="253841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3" name="Równanie" r:id="rId3" imgW="927000" imgH="253800" progId="Equation.3">
                  <p:embed/>
                </p:oleObj>
              </mc:Choice>
              <mc:Fallback>
                <p:oleObj name="Równanie" r:id="rId3" imgW="927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996952"/>
                        <a:ext cx="2538413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066337"/>
              </p:ext>
            </p:extLst>
          </p:nvPr>
        </p:nvGraphicFramePr>
        <p:xfrm>
          <a:off x="2843808" y="4941168"/>
          <a:ext cx="3408362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4" name="Równanie" r:id="rId5" imgW="1244520" imgH="431640" progId="Equation.3">
                  <p:embed/>
                </p:oleObj>
              </mc:Choice>
              <mc:Fallback>
                <p:oleObj name="Równanie" r:id="rId5" imgW="1244520" imgH="431640" progId="Equation.3">
                  <p:embed/>
                  <p:pic>
                    <p:nvPicPr>
                      <p:cNvPr id="0" name="Obi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941168"/>
                        <a:ext cx="3408362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57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b="1" dirty="0" smtClean="0"/>
              <a:t>PRZYKŁAD 1 </a:t>
            </a:r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Wyznacz wartość przyszłą zainwestowanej kwoty 150 </a:t>
            </a:r>
            <a:r>
              <a:rPr lang="pl-PL" sz="2200" dirty="0" err="1" smtClean="0"/>
              <a:t>tys.zł</a:t>
            </a:r>
            <a:r>
              <a:rPr lang="pl-PL" sz="2200" dirty="0" smtClean="0"/>
              <a:t> za rok przy stopie procentowej równej 7%. A ile wyniesie przyszła wartość tej inwestycji za 5 lat?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 - FV</a:t>
            </a: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73360"/>
              </p:ext>
            </p:extLst>
          </p:nvPr>
        </p:nvGraphicFramePr>
        <p:xfrm>
          <a:off x="539552" y="3933056"/>
          <a:ext cx="56022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Równanie" r:id="rId3" imgW="2044440" imgH="215640" progId="Equation.3">
                  <p:embed/>
                </p:oleObj>
              </mc:Choice>
              <mc:Fallback>
                <p:oleObj name="Równanie" r:id="rId3" imgW="2044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3056"/>
                        <a:ext cx="56022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807870"/>
              </p:ext>
            </p:extLst>
          </p:nvPr>
        </p:nvGraphicFramePr>
        <p:xfrm>
          <a:off x="539552" y="4653136"/>
          <a:ext cx="62658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Równanie" r:id="rId5" imgW="2286000" imgH="253800" progId="Equation.3">
                  <p:embed/>
                </p:oleObj>
              </mc:Choice>
              <mc:Fallback>
                <p:oleObj name="Równanie" r:id="rId5" imgW="2286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653136"/>
                        <a:ext cx="6265863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94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b="1" dirty="0" smtClean="0"/>
              <a:t>PRZYKŁAD 2 </a:t>
            </a:r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Właściciel firmy zdecydował się zainwestować wolne środki w wybrany instrument, który przyniesie mu dochód 3% rocznie. Wpłat dokonuje przez kolejne trzy lata,  zawsze na koniec roku w wysokości odpowiednio 5tys., 5tys., 10tys. Ile wyniesie wartość tej inwestycji za 7 lat?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 - FV</a:t>
            </a:r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96355"/>
              </p:ext>
            </p:extLst>
          </p:nvPr>
        </p:nvGraphicFramePr>
        <p:xfrm>
          <a:off x="666750" y="4437063"/>
          <a:ext cx="761841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Równanie" r:id="rId3" imgW="2781000" imgH="431640" progId="Equation.3">
                  <p:embed/>
                </p:oleObj>
              </mc:Choice>
              <mc:Fallback>
                <p:oleObj name="Równanie" r:id="rId3" imgW="278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437063"/>
                        <a:ext cx="7618413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39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b="1" dirty="0" smtClean="0"/>
              <a:t>Wartość bieżąca </a:t>
            </a:r>
            <a:r>
              <a:rPr lang="pl-PL" sz="2200" dirty="0" smtClean="0"/>
              <a:t>inaczej nazywana wartością zaktualizowaną PV (</a:t>
            </a:r>
            <a:r>
              <a:rPr lang="pl-PL" sz="2200" dirty="0" err="1" smtClean="0"/>
              <a:t>present</a:t>
            </a:r>
            <a:r>
              <a:rPr lang="pl-PL" sz="2200" dirty="0" smtClean="0"/>
              <a:t> </a:t>
            </a:r>
            <a:r>
              <a:rPr lang="pl-PL" sz="2200" dirty="0" err="1" smtClean="0"/>
              <a:t>value</a:t>
            </a:r>
            <a:r>
              <a:rPr lang="pl-PL" sz="2200" dirty="0" smtClean="0"/>
              <a:t>) jest zdyskontowaną wartością przyszłych przepływów pieniężnych. Wycena wartości sprowadza się do procesu odwrotnego do kapitalizacji (oprocentowania) czyli do dyskontowania. Współczynnik dyskonta jest równy: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 - </a:t>
            </a:r>
            <a:r>
              <a:rPr lang="pl-PL" dirty="0" smtClean="0"/>
              <a:t>PV</a:t>
            </a:r>
            <a:endParaRPr lang="pl-PL" dirty="0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3458"/>
              </p:ext>
            </p:extLst>
          </p:nvPr>
        </p:nvGraphicFramePr>
        <p:xfrm>
          <a:off x="3923928" y="4005064"/>
          <a:ext cx="146208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Równanie" r:id="rId3" imgW="533160" imgH="393480" progId="Equation.3">
                  <p:embed/>
                </p:oleObj>
              </mc:Choice>
              <mc:Fallback>
                <p:oleObj name="Równanie" r:id="rId3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005064"/>
                        <a:ext cx="1462087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8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b="1" dirty="0" smtClean="0"/>
              <a:t>Wartość obecna (zaktualizowana, bieżąca) PV </a:t>
            </a:r>
            <a:r>
              <a:rPr lang="pl-PL" sz="2200" dirty="0" smtClean="0"/>
              <a:t>kwoty C otrzymanej w przyszłości to kwota, która zainwestowana dziś dałaby w ustalonej przyszłości kwotę C. Jeśli </a:t>
            </a:r>
            <a:r>
              <a:rPr lang="pl-PL" sz="2200" i="1" dirty="0" smtClean="0"/>
              <a:t>i</a:t>
            </a:r>
            <a:r>
              <a:rPr lang="pl-PL" sz="2200" dirty="0" smtClean="0"/>
              <a:t> jest stopą oprocentowania to wartość bieżąca (w chwili obecnej) kwoty C </a:t>
            </a:r>
            <a:r>
              <a:rPr lang="pl-PL" sz="2200" dirty="0" smtClean="0"/>
              <a:t>otrzymanej po </a:t>
            </a:r>
            <a:r>
              <a:rPr lang="pl-PL" sz="2200" dirty="0" smtClean="0"/>
              <a:t>n-latach jest równa: </a:t>
            </a:r>
            <a:endParaRPr lang="pl-PL" sz="2200" dirty="0"/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08661"/>
              </p:ext>
            </p:extLst>
          </p:nvPr>
        </p:nvGraphicFramePr>
        <p:xfrm>
          <a:off x="2771800" y="4149080"/>
          <a:ext cx="36909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0" name="Równanie" r:id="rId3" imgW="1346040" imgH="431640" progId="Equation.3">
                  <p:embed/>
                </p:oleObj>
              </mc:Choice>
              <mc:Fallback>
                <p:oleObj name="Równanie" r:id="rId3" imgW="134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149080"/>
                        <a:ext cx="369093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3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W przypadku strumienia przyszłych płatności dokonanych </a:t>
            </a:r>
            <a:r>
              <a:rPr lang="pl-PL" sz="2200" dirty="0"/>
              <a:t>w momentach </a:t>
            </a:r>
            <a:r>
              <a:rPr lang="pl-PL" sz="2200" i="1" dirty="0"/>
              <a:t>1,…k</a:t>
            </a:r>
            <a:r>
              <a:rPr lang="pl-PL" sz="2200" i="1" dirty="0" smtClean="0"/>
              <a:t> </a:t>
            </a:r>
            <a:r>
              <a:rPr lang="pl-PL" sz="2200" dirty="0" smtClean="0"/>
              <a:t>oznaczonych symbolicznie </a:t>
            </a:r>
            <a:r>
              <a:rPr lang="pl-PL" sz="2200" i="1" dirty="0" smtClean="0"/>
              <a:t>C</a:t>
            </a:r>
            <a:r>
              <a:rPr lang="pl-PL" sz="1400" i="1" dirty="0" smtClean="0"/>
              <a:t>1</a:t>
            </a:r>
            <a:r>
              <a:rPr lang="pl-PL" sz="2200" i="1" dirty="0" smtClean="0"/>
              <a:t>,</a:t>
            </a:r>
            <a:r>
              <a:rPr lang="pl-PL" sz="2200" i="1" dirty="0"/>
              <a:t> </a:t>
            </a:r>
            <a:r>
              <a:rPr lang="pl-PL" sz="2200" i="1" dirty="0" smtClean="0"/>
              <a:t>C</a:t>
            </a:r>
            <a:r>
              <a:rPr lang="pl-PL" sz="1400" i="1" dirty="0"/>
              <a:t>2</a:t>
            </a:r>
            <a:r>
              <a:rPr lang="pl-PL" sz="2200" i="1" dirty="0" smtClean="0"/>
              <a:t>,..,</a:t>
            </a:r>
            <a:r>
              <a:rPr lang="pl-PL" sz="2200" i="1" dirty="0"/>
              <a:t> </a:t>
            </a:r>
            <a:r>
              <a:rPr lang="pl-PL" sz="2200" i="1" dirty="0" err="1" smtClean="0"/>
              <a:t>C</a:t>
            </a:r>
            <a:r>
              <a:rPr lang="pl-PL" sz="1400" i="1" dirty="0" err="1"/>
              <a:t>n</a:t>
            </a:r>
            <a:r>
              <a:rPr lang="pl-PL" sz="2200" dirty="0" smtClean="0"/>
              <a:t>, przy stopie procentowej </a:t>
            </a:r>
            <a:r>
              <a:rPr lang="pl-PL" sz="2200" i="1" dirty="0" smtClean="0"/>
              <a:t>i</a:t>
            </a:r>
            <a:r>
              <a:rPr lang="pl-PL" sz="2200" dirty="0" smtClean="0"/>
              <a:t> ich zaktualizowana wartość jest równa: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483235"/>
              </p:ext>
            </p:extLst>
          </p:nvPr>
        </p:nvGraphicFramePr>
        <p:xfrm>
          <a:off x="1187624" y="3212976"/>
          <a:ext cx="6681788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Równanie" r:id="rId3" imgW="2438280" imgH="1117440" progId="Equation.3">
                  <p:embed/>
                </p:oleObj>
              </mc:Choice>
              <mc:Fallback>
                <p:oleObj name="Równanie" r:id="rId3" imgW="24382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212976"/>
                        <a:ext cx="6681788" cy="292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9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W przypadku oczekiwanych rosnących przyszłych strumieni płatności ze stopą wzrostu </a:t>
            </a:r>
            <a:r>
              <a:rPr lang="pl-PL" sz="2200" i="1" dirty="0" smtClean="0"/>
              <a:t>g </a:t>
            </a:r>
            <a:r>
              <a:rPr lang="pl-PL" sz="2200" dirty="0" smtClean="0"/>
              <a:t>oraz stopą procentową </a:t>
            </a:r>
            <a:r>
              <a:rPr lang="pl-PL" sz="2200" i="1" dirty="0" smtClean="0"/>
              <a:t>i</a:t>
            </a:r>
            <a:r>
              <a:rPr lang="pl-PL" sz="2200" dirty="0" smtClean="0"/>
              <a:t> bieżąca wartość jest równa: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Wartość </a:t>
            </a:r>
            <a:r>
              <a:rPr lang="pl-PL" sz="2200" dirty="0"/>
              <a:t>zaktualizowana przyszłych strumieni gotówki przedsiębiorstwa będących efektem jego działalności jest miarą wartości samego przedsiębiorstwa. </a:t>
            </a:r>
            <a:r>
              <a:rPr lang="pl-PL" sz="2200" dirty="0" smtClean="0"/>
              <a:t>Zatem na podstawie przychodów (zysków) przyszłych okresów dokonuje się wyceny wartości firmy.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118590"/>
              </p:ext>
            </p:extLst>
          </p:nvPr>
        </p:nvGraphicFramePr>
        <p:xfrm>
          <a:off x="755576" y="3140968"/>
          <a:ext cx="7779519" cy="112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Równanie" r:id="rId3" imgW="3022560" imgH="457200" progId="Equation.3">
                  <p:embed/>
                </p:oleObj>
              </mc:Choice>
              <mc:Fallback>
                <p:oleObj name="Równanie" r:id="rId3" imgW="3022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40968"/>
                        <a:ext cx="7779519" cy="1124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2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/>
              <a:t>Jednymi z licznych celów i zadań przedsiębiorstwa są: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wzrost </a:t>
            </a:r>
            <a:r>
              <a:rPr lang="pl-PL" sz="2200" dirty="0"/>
              <a:t>wartości przedsiębiorstwa jako cel strategiczny (długoterminowy)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maksymalizacja </a:t>
            </a:r>
            <a:r>
              <a:rPr lang="pl-PL" sz="2200" dirty="0"/>
              <a:t>zysku jako cel bieżący (krótkoterminowy).</a:t>
            </a:r>
          </a:p>
          <a:p>
            <a:pPr marL="4572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/>
              <a:t>Realizacja tych celów wymaga podjęcia przedsięwzięć inwestycyjnych zapewniających rozwój przedsiębiorstwa.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02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b="1" dirty="0" smtClean="0"/>
              <a:t>PRZYKŁAD 3</a:t>
            </a:r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Za 20 lat począwszy od dzisiaj  inwestor otrzyma wartość nominalną obligacji w  wysokości </a:t>
            </a:r>
            <a:r>
              <a:rPr lang="pl-PL" sz="2200" dirty="0" smtClean="0"/>
              <a:t>10000zł</a:t>
            </a:r>
            <a:r>
              <a:rPr lang="pl-PL" sz="2200" dirty="0"/>
              <a:t>. Obliczmy wartość obecną nominału zdyskontowaną przy 7% stopie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2879"/>
              </p:ext>
            </p:extLst>
          </p:nvPr>
        </p:nvGraphicFramePr>
        <p:xfrm>
          <a:off x="2123728" y="3789040"/>
          <a:ext cx="4770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Równanie" r:id="rId3" imgW="1739880" imgH="431640" progId="Equation.3">
                  <p:embed/>
                </p:oleObj>
              </mc:Choice>
              <mc:Fallback>
                <p:oleObj name="Równanie" r:id="rId3" imgW="1739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789040"/>
                        <a:ext cx="477043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01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440740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b="1" dirty="0"/>
              <a:t>PRZYKŁAD </a:t>
            </a:r>
            <a:r>
              <a:rPr lang="pl-PL" sz="2200" b="1" dirty="0" smtClean="0"/>
              <a:t>4</a:t>
            </a:r>
            <a:endParaRPr lang="pl-PL" sz="2200" b="1" dirty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Rozważmy obligację </a:t>
            </a:r>
            <a:r>
              <a:rPr lang="pl-PL" sz="2200" dirty="0" smtClean="0"/>
              <a:t>trzyletnią jaką wykupił właściciel firmy </a:t>
            </a:r>
            <a:r>
              <a:rPr lang="pl-PL" sz="2200" dirty="0"/>
              <a:t>o wartości nominalnej 1000zł, oprocentowaną 7% w skali roku. Odsetki od wartości nominalnej płacone są rocznie.  Na potrzeby wyceny określono stopy </a:t>
            </a:r>
            <a:r>
              <a:rPr lang="pl-PL" sz="2200" dirty="0" smtClean="0"/>
              <a:t>procentowe: </a:t>
            </a:r>
            <a:r>
              <a:rPr lang="pl-PL" sz="2200" dirty="0"/>
              <a:t>roczna -6.4%, dwuletnia -6.8%, trzyletnia – 7.1%. </a:t>
            </a:r>
            <a:r>
              <a:rPr lang="pl-PL" sz="2200" dirty="0" smtClean="0"/>
              <a:t>Jaka jest wartość obecna takiej obligacji?</a:t>
            </a:r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Przepływy: 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099654"/>
              </p:ext>
            </p:extLst>
          </p:nvPr>
        </p:nvGraphicFramePr>
        <p:xfrm>
          <a:off x="2339752" y="4653136"/>
          <a:ext cx="45608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4" name="Równanie" r:id="rId4" imgW="1663560" imgH="228600" progId="Equation.3">
                  <p:embed/>
                </p:oleObj>
              </mc:Choice>
              <mc:Fallback>
                <p:oleObj name="Równanie" r:id="rId4" imgW="1663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653136"/>
                        <a:ext cx="45608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522721"/>
              </p:ext>
            </p:extLst>
          </p:nvPr>
        </p:nvGraphicFramePr>
        <p:xfrm>
          <a:off x="1115616" y="5224463"/>
          <a:ext cx="7481887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5" name="Równanie" r:id="rId6" imgW="2882880" imgH="660240" progId="Equation.3">
                  <p:embed/>
                </p:oleObj>
              </mc:Choice>
              <mc:Fallback>
                <p:oleObj name="Równanie" r:id="rId6" imgW="28828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224463"/>
                        <a:ext cx="7481887" cy="163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25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b="1" dirty="0" smtClean="0"/>
              <a:t>PRZYKŁAD </a:t>
            </a:r>
            <a:r>
              <a:rPr lang="pl-PL" b="1" dirty="0" smtClean="0"/>
              <a:t>5 </a:t>
            </a:r>
            <a:endParaRPr lang="pl-PL" b="1" dirty="0" smtClean="0"/>
          </a:p>
          <a:p>
            <a:pPr marL="45720" indent="0" algn="just">
              <a:buNone/>
            </a:pPr>
            <a:r>
              <a:rPr lang="pl-PL" dirty="0" smtClean="0"/>
              <a:t>Jako </a:t>
            </a:r>
            <a:r>
              <a:rPr lang="pl-PL" dirty="0"/>
              <a:t>menadżer firmy masz dokonać oceny projektu inwestycyjnego, który wiąże się z budową nowego zakładu odzieżowy. Budowa zakładu wymagałaby poniesienia nakładów inwestycyjnych w wysokości 500tys.zł i trwałaby rok. Projekt może zostać zrealizowany w dwóch różnych miejscach różniących się ryzykiem co do oczekiwanych przepływów pieniężnych, od których zależy przyjęta stopa dyskontowa i jest ona równa odpowiednio 12% i 24%. Nowy zakład pozwoliłby na uzyskanie zysków operacyjnych w wysokości 1100tys.zł rocznie, a roczne koszty eksploatacyjne to odpowiednio 900tys.zł. i 600tys.zł. w okresie kolejnych czterech lat od momentu zakończenia inwestycji w zależności od lokalizacji.  Zadecyduj, które otoczenie należy wskazać jako miejsce budowy nowego zakładu jako miary oceny inwestycji zastosuj zaktualizowaną wartość netto.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 - FV</a:t>
            </a:r>
          </a:p>
        </p:txBody>
      </p:sp>
    </p:spTree>
    <p:extLst>
      <p:ext uri="{BB962C8B-B14F-4D97-AF65-F5344CB8AC3E}">
        <p14:creationId xmlns:p14="http://schemas.microsoft.com/office/powerpoint/2010/main" val="20317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b="1" dirty="0"/>
              <a:t>PRZYKŁAD </a:t>
            </a:r>
            <a:r>
              <a:rPr lang="pl-PL" b="1" dirty="0" smtClean="0"/>
              <a:t>6 (*)</a:t>
            </a:r>
            <a:endParaRPr lang="pl-PL" b="1" dirty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dirty="0"/>
              <a:t>Rozważmy </a:t>
            </a:r>
            <a:r>
              <a:rPr lang="pl-PL" dirty="0" smtClean="0"/>
              <a:t>oblig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dirty="0"/>
          </a:p>
          <a:p>
            <a:pPr marL="45720" indent="0" algn="just">
              <a:lnSpc>
                <a:spcPct val="125000"/>
              </a:lnSpc>
              <a:buNone/>
            </a:pPr>
            <a:endParaRPr lang="pl-PL" dirty="0" smtClean="0"/>
          </a:p>
          <a:p>
            <a:pPr marL="45720" indent="0" algn="just">
              <a:lnSpc>
                <a:spcPct val="125000"/>
              </a:lnSpc>
              <a:buNone/>
            </a:pPr>
            <a:endParaRPr lang="pl-PL" dirty="0"/>
          </a:p>
          <a:p>
            <a:pPr marL="45720" indent="0" algn="just">
              <a:lnSpc>
                <a:spcPct val="125000"/>
              </a:lnSpc>
              <a:buNone/>
            </a:pPr>
            <a:endParaRPr lang="pl-PL" dirty="0" smtClean="0"/>
          </a:p>
          <a:p>
            <a:pPr marL="45720" indent="0" algn="just">
              <a:lnSpc>
                <a:spcPct val="125000"/>
              </a:lnSpc>
              <a:buNone/>
            </a:pPr>
            <a:endParaRPr lang="pl-PL" dirty="0"/>
          </a:p>
          <a:p>
            <a:pPr marL="45720" indent="0" algn="just">
              <a:lnSpc>
                <a:spcPct val="125000"/>
              </a:lnSpc>
              <a:buNone/>
            </a:pPr>
            <a:endParaRPr lang="pl-PL" dirty="0" smtClean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dirty="0" smtClean="0"/>
              <a:t>Wyższa cena za aktywa oznaczałaby stratę w perspektywie 5 lat.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/>
              <a:t>WARTOŚCI- PV</a:t>
            </a:r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043643"/>
              </p:ext>
            </p:extLst>
          </p:nvPr>
        </p:nvGraphicFramePr>
        <p:xfrm>
          <a:off x="339725" y="3356992"/>
          <a:ext cx="8535988" cy="155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Równanie" r:id="rId4" imgW="3288960" imgH="660240" progId="Equation.3">
                  <p:embed/>
                </p:oleObj>
              </mc:Choice>
              <mc:Fallback>
                <p:oleObj name="Równanie" r:id="rId4" imgW="3288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356992"/>
                        <a:ext cx="8535988" cy="1551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276872"/>
            <a:ext cx="86811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79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Stopa efektywna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600" smtClean="0"/>
              <a:t>Stopa roczna, stosowana przy kapitalizacji raz do roku na koniec roku</a:t>
            </a:r>
          </a:p>
          <a:p>
            <a:r>
              <a:rPr lang="pl-PL" sz="2600" smtClean="0"/>
              <a:t>Najczęściej stosowana dla porównania innych stóp procentowych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752600" y="4495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752600" y="4495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6553200" y="3429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1676400" y="3581400"/>
            <a:ext cx="5105400" cy="685800"/>
          </a:xfrm>
          <a:prstGeom prst="curvedDownArrow">
            <a:avLst>
              <a:gd name="adj1" fmla="val 120524"/>
              <a:gd name="adj2" fmla="val 306222"/>
              <a:gd name="adj3" fmla="val 706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066800" y="4953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800"/>
              <a:t>PV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477000" y="3276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800"/>
              <a:t>FV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429000" y="5638800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2800"/>
              <a:t>PV*(1+R</a:t>
            </a:r>
            <a:r>
              <a:rPr lang="pl-PL" sz="2800" baseline="-25000"/>
              <a:t>ef</a:t>
            </a:r>
            <a:r>
              <a:rPr lang="pl-PL" sz="2800"/>
              <a:t>)</a:t>
            </a:r>
            <a:r>
              <a:rPr lang="pl-PL" sz="2800" baseline="30000"/>
              <a:t>n </a:t>
            </a:r>
            <a:r>
              <a:rPr lang="pl-PL" sz="2800"/>
              <a:t>= FV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429000" y="4572000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2800"/>
              <a:t>PV*(???) = FV</a:t>
            </a: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4572000" y="5229225"/>
            <a:ext cx="45720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55C-8ECB-411D-9829-51A785FEAF57}" type="slidenum">
              <a:rPr lang="pl-PL" smtClean="0"/>
              <a:pPr/>
              <a:t>24</a:t>
            </a:fld>
            <a:r>
              <a:rPr lang="pl-PL" smtClean="0"/>
              <a:t>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317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Stopa REALNA</a:t>
            </a:r>
            <a:endParaRPr lang="pl-PL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sz="2600" dirty="0"/>
              <a:t>Eliminując wpływ inflacji ze stóp nominalnych otrzymuje się stopy </a:t>
            </a:r>
            <a:r>
              <a:rPr lang="pl-PL" sz="2600" dirty="0" smtClean="0"/>
              <a:t>realne.</a:t>
            </a:r>
            <a:endParaRPr lang="pl-PL" sz="2600" dirty="0"/>
          </a:p>
          <a:p>
            <a:pPr marL="469900" indent="-469900">
              <a:buClr>
                <a:schemeClr val="accent2"/>
              </a:buClr>
              <a:buNone/>
            </a:pPr>
            <a:r>
              <a:rPr lang="pl-PL" sz="2600" dirty="0">
                <a:latin typeface="+mj-lt"/>
              </a:rPr>
              <a:t>Równanie Fischera: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55C-8ECB-411D-9829-51A785FEAF57}" type="slidenum">
              <a:rPr lang="pl-PL" smtClean="0"/>
              <a:pPr/>
              <a:t>25</a:t>
            </a:fld>
            <a:r>
              <a:rPr lang="pl-PL" smtClean="0"/>
              <a:t>.</a:t>
            </a:r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585558"/>
              </p:ext>
            </p:extLst>
          </p:nvPr>
        </p:nvGraphicFramePr>
        <p:xfrm>
          <a:off x="2267744" y="3068960"/>
          <a:ext cx="4148137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4" name="Równanie" r:id="rId3" imgW="1447800" imgH="431800" progId="Equation.3">
                  <p:embed/>
                </p:oleObj>
              </mc:Choice>
              <mc:Fallback>
                <p:oleObj name="Równanie" r:id="rId3" imgW="14478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068960"/>
                        <a:ext cx="4148137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60316" y="4437112"/>
            <a:ext cx="457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pl-PL" sz="2600" dirty="0" err="1">
                <a:latin typeface="+mj-lt"/>
              </a:rPr>
              <a:t>r</a:t>
            </a:r>
            <a:r>
              <a:rPr lang="pl-PL" sz="2600" baseline="-25000" dirty="0" err="1">
                <a:latin typeface="+mj-lt"/>
              </a:rPr>
              <a:t>n</a:t>
            </a:r>
            <a:r>
              <a:rPr lang="pl-PL" sz="2600" dirty="0">
                <a:latin typeface="+mj-lt"/>
              </a:rPr>
              <a:t> – </a:t>
            </a:r>
            <a:r>
              <a:rPr lang="pl-PL" sz="2600" spc="150" dirty="0">
                <a:solidFill>
                  <a:schemeClr val="tx2"/>
                </a:solidFill>
                <a:latin typeface="+mj-lt"/>
              </a:rPr>
              <a:t>stopa nominalna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pl-PL" sz="2600" dirty="0" err="1">
                <a:latin typeface="+mj-lt"/>
              </a:rPr>
              <a:t>r</a:t>
            </a:r>
            <a:r>
              <a:rPr lang="pl-PL" sz="2600" baseline="-25000" dirty="0" err="1">
                <a:latin typeface="+mj-lt"/>
              </a:rPr>
              <a:t>r</a:t>
            </a:r>
            <a:r>
              <a:rPr lang="pl-PL" sz="2600" dirty="0">
                <a:latin typeface="+mj-lt"/>
              </a:rPr>
              <a:t> – </a:t>
            </a:r>
            <a:r>
              <a:rPr lang="pl-PL" sz="2600" spc="150" dirty="0">
                <a:solidFill>
                  <a:schemeClr val="tx2"/>
                </a:solidFill>
                <a:latin typeface="+mj-lt"/>
              </a:rPr>
              <a:t>stopa realna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pl-PL" sz="2600" dirty="0" err="1">
                <a:latin typeface="+mj-lt"/>
              </a:rPr>
              <a:t>i</a:t>
            </a:r>
            <a:r>
              <a:rPr lang="pl-PL" sz="2600" baseline="-25000" dirty="0" err="1">
                <a:latin typeface="+mj-lt"/>
              </a:rPr>
              <a:t>inf</a:t>
            </a:r>
            <a:r>
              <a:rPr lang="pl-PL" sz="2600" dirty="0">
                <a:latin typeface="+mj-lt"/>
              </a:rPr>
              <a:t> – </a:t>
            </a:r>
            <a:r>
              <a:rPr lang="pl-PL" sz="2600" spc="150" dirty="0">
                <a:solidFill>
                  <a:schemeClr val="tx2"/>
                </a:solidFill>
                <a:latin typeface="+mj-lt"/>
              </a:rPr>
              <a:t>stopa inflacji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pl-PL" sz="26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88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Oceny przedsięwzięcia inwestycyjnego dokonuje się na podstawie czasowego rozkładu </a:t>
            </a:r>
            <a:r>
              <a:rPr lang="pl-PL" sz="2200" dirty="0"/>
              <a:t>strumieni przepływów </a:t>
            </a:r>
            <a:r>
              <a:rPr lang="pl-PL" sz="2200" dirty="0" smtClean="0"/>
              <a:t>pieniężnych i stosuje się dyskontowe metody statystyczne do których zalicza się:</a:t>
            </a:r>
          </a:p>
          <a:p>
            <a:pPr marL="898525" lvl="1" indent="-53340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Zaktualizowaną wartość netto </a:t>
            </a:r>
            <a:r>
              <a:rPr lang="pl-PL" sz="2200" b="1" dirty="0" smtClean="0"/>
              <a:t>NPV (MNPV)</a:t>
            </a:r>
          </a:p>
          <a:p>
            <a:pPr marL="898525" lvl="1" indent="-53340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Wewnętrzną stopę zwrotu </a:t>
            </a:r>
            <a:r>
              <a:rPr lang="pl-PL" sz="2200" b="1" dirty="0" smtClean="0"/>
              <a:t>IRR</a:t>
            </a:r>
          </a:p>
          <a:p>
            <a:pPr marL="898525" lvl="1" indent="-53340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Zmodyfikowaną </a:t>
            </a:r>
            <a:r>
              <a:rPr lang="pl-PL" sz="2200" dirty="0" smtClean="0"/>
              <a:t>we</a:t>
            </a:r>
            <a:r>
              <a:rPr lang="pl-PL" sz="2200" dirty="0"/>
              <a:t>wnętrzną stopę zwrotu </a:t>
            </a:r>
            <a:r>
              <a:rPr lang="pl-PL" sz="2200" b="1" dirty="0" smtClean="0"/>
              <a:t>MIRR</a:t>
            </a:r>
          </a:p>
          <a:p>
            <a:pPr marL="898525" lvl="1" indent="-53340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Indeks zyskowności </a:t>
            </a:r>
            <a:r>
              <a:rPr lang="pl-PL" sz="2200" b="1" dirty="0" smtClean="0"/>
              <a:t>PI</a:t>
            </a:r>
          </a:p>
          <a:p>
            <a:pPr marL="898525" lvl="1" indent="-53340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Zwykły i </a:t>
            </a:r>
            <a:r>
              <a:rPr lang="pl-PL" sz="2200" dirty="0" err="1" smtClean="0"/>
              <a:t>zdyskontowanąokres</a:t>
            </a:r>
            <a:r>
              <a:rPr lang="pl-PL" sz="2200" dirty="0" smtClean="0"/>
              <a:t> zwrotu</a:t>
            </a:r>
            <a:endParaRPr lang="pl-PL" sz="22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2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pl-PL" sz="2200" dirty="0" smtClean="0"/>
              <a:t>Parametry metod dyskontowych wymagane do określenia </a:t>
            </a:r>
            <a:r>
              <a:rPr lang="pl-PL" sz="2200" dirty="0"/>
              <a:t>w celu przeprowadzenia właściwej oceny </a:t>
            </a:r>
            <a:r>
              <a:rPr lang="pl-PL" sz="2200" dirty="0" smtClean="0"/>
              <a:t>projektu inwestycyjnego należy przyjąć:</a:t>
            </a:r>
          </a:p>
          <a:p>
            <a:pPr marL="560070" indent="-514350" algn="just">
              <a:lnSpc>
                <a:spcPct val="125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pl-PL" sz="2200" dirty="0"/>
              <a:t>czas trwania </a:t>
            </a:r>
            <a:r>
              <a:rPr lang="pl-PL" sz="2200" dirty="0" smtClean="0"/>
              <a:t>projektu,</a:t>
            </a:r>
          </a:p>
          <a:p>
            <a:pPr marL="560070" indent="-514350" algn="just">
              <a:lnSpc>
                <a:spcPct val="125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pl-PL" sz="2200" dirty="0" smtClean="0"/>
              <a:t>wolne przepływy pieniężne netto </a:t>
            </a:r>
            <a:r>
              <a:rPr lang="pl-PL" sz="2200" dirty="0" smtClean="0"/>
              <a:t>(</a:t>
            </a:r>
            <a:r>
              <a:rPr lang="pl-PL" sz="2200" b="1" dirty="0" smtClean="0"/>
              <a:t>FCF</a:t>
            </a:r>
            <a:r>
              <a:rPr lang="pl-PL" sz="2200" dirty="0" smtClean="0"/>
              <a:t> </a:t>
            </a:r>
            <a:r>
              <a:rPr lang="pl-PL" sz="2200" dirty="0" smtClean="0"/>
              <a:t>- </a:t>
            </a:r>
            <a:r>
              <a:rPr lang="pl-PL" sz="2200" i="1" dirty="0" err="1" smtClean="0"/>
              <a:t>Free</a:t>
            </a:r>
            <a:r>
              <a:rPr lang="pl-PL" sz="2200" i="1" dirty="0" smtClean="0"/>
              <a:t> </a:t>
            </a:r>
            <a:r>
              <a:rPr lang="pl-PL" sz="2200" i="1" dirty="0" err="1"/>
              <a:t>cash</a:t>
            </a:r>
            <a:r>
              <a:rPr lang="pl-PL" sz="2200" i="1" dirty="0"/>
              <a:t> </a:t>
            </a:r>
            <a:r>
              <a:rPr lang="pl-PL" sz="2200" i="1" dirty="0" err="1" smtClean="0"/>
              <a:t>flow</a:t>
            </a:r>
            <a:r>
              <a:rPr lang="pl-PL" sz="2200" dirty="0" smtClean="0"/>
              <a:t>),</a:t>
            </a:r>
            <a:endParaRPr lang="pl-PL" sz="2200" dirty="0"/>
          </a:p>
          <a:p>
            <a:pPr marL="560070" indent="-514350" algn="just">
              <a:lnSpc>
                <a:spcPct val="125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pl-PL" sz="2200" dirty="0" smtClean="0"/>
              <a:t>stopę dyskontową, </a:t>
            </a:r>
            <a:endParaRPr lang="pl-PL" sz="2200" dirty="0"/>
          </a:p>
          <a:p>
            <a:pPr marL="560070" indent="-514350" algn="just">
              <a:lnSpc>
                <a:spcPct val="125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pl-PL" sz="2200" dirty="0" smtClean="0"/>
              <a:t>opcjonalnie stopę </a:t>
            </a:r>
            <a:r>
              <a:rPr lang="pl-PL" sz="2200" dirty="0"/>
              <a:t>reinwestycji (stopa, po której uzyskiwane </a:t>
            </a:r>
            <a:r>
              <a:rPr lang="pl-PL" sz="2200" dirty="0" smtClean="0"/>
              <a:t>nominalne przepływy </a:t>
            </a:r>
            <a:r>
              <a:rPr lang="pl-PL" sz="2200" dirty="0"/>
              <a:t>pieniężne będą reinwestowane w firmie</a:t>
            </a:r>
            <a:r>
              <a:rPr lang="pl-PL" sz="2200" dirty="0" smtClean="0"/>
              <a:t>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7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pl-PL" sz="2200" dirty="0" smtClean="0"/>
              <a:t>II. Konstruując </a:t>
            </a:r>
            <a:r>
              <a:rPr lang="pl-PL" sz="2200" dirty="0"/>
              <a:t>zestawienie przepływów </a:t>
            </a:r>
            <a:r>
              <a:rPr lang="pl-PL" sz="2200" dirty="0" smtClean="0"/>
              <a:t>pieniężnych FCF </a:t>
            </a:r>
            <a:r>
              <a:rPr lang="pl-PL" sz="2200" dirty="0"/>
              <a:t>dla potrzeb oceny </a:t>
            </a:r>
            <a:r>
              <a:rPr lang="pl-PL" sz="2200" dirty="0" smtClean="0"/>
              <a:t>efektywności inwestycji </a:t>
            </a:r>
            <a:r>
              <a:rPr lang="pl-PL" sz="2200" dirty="0"/>
              <a:t>należy kierować się następującymi zasadami</a:t>
            </a:r>
            <a:r>
              <a:rPr lang="pl-PL" sz="2200" dirty="0" smtClean="0"/>
              <a:t>:</a:t>
            </a:r>
          </a:p>
          <a:p>
            <a:pPr marL="45720" indent="0" algn="just">
              <a:lnSpc>
                <a:spcPct val="125000"/>
              </a:lnSpc>
              <a:spcBef>
                <a:spcPts val="600"/>
              </a:spcBef>
              <a:buNone/>
            </a:pPr>
            <a:endParaRPr lang="pl-PL" sz="2200" dirty="0" smtClean="0"/>
          </a:p>
          <a:p>
            <a:pPr marL="502920" indent="-457200" algn="just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2200" dirty="0"/>
              <a:t>Wartość projektu zależy od przyszłych przepływów pieniężnych; </a:t>
            </a:r>
            <a:r>
              <a:rPr lang="pl-PL" sz="2200" dirty="0" smtClean="0"/>
              <a:t>strumienie pieniężne </a:t>
            </a:r>
            <a:r>
              <a:rPr lang="pl-PL" sz="2200" dirty="0"/>
              <a:t>generowane w przeszłości są bez znaczenia dla aktualnej </a:t>
            </a:r>
            <a:r>
              <a:rPr lang="pl-PL" sz="2200" dirty="0" smtClean="0"/>
              <a:t>wartości projektu, a istotne </a:t>
            </a:r>
            <a:r>
              <a:rPr lang="pl-PL" sz="2200" dirty="0"/>
              <a:t>są tylko przepływy pieniężne ściśle </a:t>
            </a:r>
            <a:r>
              <a:rPr lang="pl-PL" sz="2200" dirty="0" smtClean="0"/>
              <a:t>związane </a:t>
            </a:r>
            <a:r>
              <a:rPr lang="pl-PL" sz="2200" dirty="0"/>
              <a:t>z inwestycją </a:t>
            </a:r>
            <a:r>
              <a:rPr lang="pl-PL" sz="2200" dirty="0" smtClean="0"/>
              <a:t>(</a:t>
            </a:r>
            <a:r>
              <a:rPr lang="pl-PL" sz="2200" dirty="0" err="1" smtClean="0"/>
              <a:t>incremental</a:t>
            </a:r>
            <a:r>
              <a:rPr lang="pl-PL" sz="2200" dirty="0" smtClean="0"/>
              <a:t> </a:t>
            </a:r>
            <a:r>
              <a:rPr lang="pl-PL" sz="2200" dirty="0" err="1"/>
              <a:t>cash</a:t>
            </a:r>
            <a:r>
              <a:rPr lang="pl-PL" sz="2200" dirty="0"/>
              <a:t> </a:t>
            </a:r>
            <a:r>
              <a:rPr lang="pl-PL" sz="2200" dirty="0" err="1"/>
              <a:t>flow</a:t>
            </a:r>
            <a:r>
              <a:rPr lang="pl-PL" sz="2200" dirty="0" smtClean="0"/>
              <a:t>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58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 algn="just">
              <a:lnSpc>
                <a:spcPct val="125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2200" dirty="0" smtClean="0"/>
              <a:t>Przepływy pieniężne kalkulowane </a:t>
            </a:r>
            <a:r>
              <a:rPr lang="pl-PL" sz="2200" dirty="0"/>
              <a:t>dla potrzeb pomiaru efektywności różnią się od </a:t>
            </a:r>
            <a:r>
              <a:rPr lang="pl-PL" sz="2200" dirty="0" smtClean="0"/>
              <a:t>przepływów pieniężnych </a:t>
            </a:r>
            <a:r>
              <a:rPr lang="pl-PL" sz="2200" dirty="0"/>
              <a:t>szacowanych dla potrzeb badania płynności finansowej tym, że </a:t>
            </a:r>
            <a:r>
              <a:rPr lang="pl-PL" sz="2200" dirty="0" smtClean="0"/>
              <a:t>nie obejmują </a:t>
            </a:r>
            <a:r>
              <a:rPr lang="pl-PL" sz="2200" dirty="0"/>
              <a:t>przepływów związanych z podziałem korzyści pomiędzy </a:t>
            </a:r>
            <a:r>
              <a:rPr lang="pl-PL" sz="2200" dirty="0" smtClean="0"/>
              <a:t>dostarczycieli kapitału</a:t>
            </a:r>
            <a:r>
              <a:rPr lang="pl-PL" sz="2200" dirty="0"/>
              <a:t>. Nie uwzględnia się zaciąganych i spłacanych kredytów i pożyczek </a:t>
            </a:r>
            <a:r>
              <a:rPr lang="pl-PL" sz="2200" dirty="0" smtClean="0"/>
              <a:t>oraz związanych </a:t>
            </a:r>
            <a:r>
              <a:rPr lang="pl-PL" sz="2200" dirty="0"/>
              <a:t>z nimi odsetek, płatności z tytułu leasingu kapitałowego, </a:t>
            </a:r>
            <a:r>
              <a:rPr lang="pl-PL" sz="2200" dirty="0" smtClean="0"/>
              <a:t>wypłat dywidend </a:t>
            </a:r>
            <a:r>
              <a:rPr lang="pl-PL" sz="2200" dirty="0"/>
              <a:t>i innych przepływów </a:t>
            </a:r>
            <a:r>
              <a:rPr lang="pl-PL" sz="2200" dirty="0" smtClean="0"/>
              <a:t>finansowych. </a:t>
            </a:r>
            <a:r>
              <a:rPr lang="pl-PL" sz="2200" b="1" dirty="0"/>
              <a:t>Przepływy pieniężne dla potrzeb badania inwestycji obejmują na ogół nakłady </a:t>
            </a:r>
            <a:r>
              <a:rPr lang="pl-PL" sz="2200" b="1" dirty="0" smtClean="0"/>
              <a:t>inwestycyjne.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05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 smtClean="0"/>
              <a:t>Na </a:t>
            </a:r>
            <a:r>
              <a:rPr lang="pl-PL" sz="2200" dirty="0"/>
              <a:t>rynku konkurencyjnym, jeśli dane przedsiębiorstwo nie chce pozostać w tyle w stosunku do swoich konkurentów, musi inwestować w nowe przedsiębiorstwa (budowa nowej linii produkcyjnej, zakup drogiej maszyny, </a:t>
            </a:r>
            <a:r>
              <a:rPr lang="pl-PL" sz="2200" dirty="0" err="1"/>
              <a:t>itd</a:t>
            </a:r>
            <a:r>
              <a:rPr lang="pl-PL" sz="2200" dirty="0"/>
              <a:t>). Takie inwestycje często określają losy firmy na długie lata. </a:t>
            </a:r>
          </a:p>
          <a:p>
            <a:pPr marL="4572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1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 algn="just">
              <a:lnSpc>
                <a:spcPct val="125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pl-PL" sz="2200" dirty="0"/>
              <a:t>W ostatnim okresie w ramach horyzontu analizy powinno uwzględniać się tzw</a:t>
            </a:r>
            <a:r>
              <a:rPr lang="pl-PL" sz="2200" dirty="0" smtClean="0"/>
              <a:t>. </a:t>
            </a:r>
            <a:r>
              <a:rPr lang="pl-PL" sz="2200" b="1" dirty="0" smtClean="0"/>
              <a:t>wartość </a:t>
            </a:r>
            <a:r>
              <a:rPr lang="pl-PL" sz="2200" b="1" dirty="0"/>
              <a:t>likwidacyjną projektu. </a:t>
            </a:r>
            <a:r>
              <a:rPr lang="pl-PL" sz="2200" dirty="0"/>
              <a:t>Wszystkie elementy majątku, które dadzą </a:t>
            </a:r>
            <a:r>
              <a:rPr lang="pl-PL" sz="2200" dirty="0" smtClean="0"/>
              <a:t>się zamienić </a:t>
            </a:r>
            <a:r>
              <a:rPr lang="pl-PL" sz="2200" dirty="0"/>
              <a:t>na gotówkę, powinny być przedstawione w ostatnim okresie w </a:t>
            </a:r>
            <a:r>
              <a:rPr lang="pl-PL" sz="2200" dirty="0" smtClean="0"/>
              <a:t>ramach horyzontu </a:t>
            </a:r>
            <a:r>
              <a:rPr lang="pl-PL" sz="2200" dirty="0"/>
              <a:t>prognozy w postaci ekwiwalentu gotówkowego. Na ogół przyjmuje </a:t>
            </a:r>
            <a:r>
              <a:rPr lang="pl-PL" sz="2200" dirty="0" smtClean="0"/>
              <a:t>się założenie</a:t>
            </a:r>
            <a:r>
              <a:rPr lang="pl-PL" sz="2200" dirty="0"/>
              <a:t>, że sprzedaż tego majątku następuje w drodze likwidacji, a </a:t>
            </a:r>
            <a:r>
              <a:rPr lang="pl-PL" sz="2200" dirty="0" smtClean="0"/>
              <a:t>więc uzyskane </a:t>
            </a:r>
            <a:r>
              <a:rPr lang="pl-PL" sz="2200" dirty="0"/>
              <a:t>ceny nie są </a:t>
            </a:r>
            <a:r>
              <a:rPr lang="pl-PL" sz="2200" dirty="0" smtClean="0"/>
              <a:t>na tyle niskie, że można je pominąć w wycenach.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50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pl-PL" sz="2200" dirty="0" smtClean="0"/>
              <a:t>III</a:t>
            </a:r>
            <a:r>
              <a:rPr lang="pl-PL" sz="2200" dirty="0"/>
              <a:t>. Koszt kapitału – stopa </a:t>
            </a:r>
            <a:r>
              <a:rPr lang="pl-PL" sz="2200" dirty="0" smtClean="0"/>
              <a:t>dyskontowa</a:t>
            </a:r>
          </a:p>
          <a:p>
            <a:pPr marL="45720" indent="0" algn="just">
              <a:lnSpc>
                <a:spcPct val="125000"/>
              </a:lnSpc>
              <a:spcBef>
                <a:spcPts val="600"/>
              </a:spcBef>
              <a:buNone/>
            </a:pPr>
            <a:endParaRPr lang="pl-PL" dirty="0" smtClean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Większość metod oceny efektywności inwestycji wykorzystuje </a:t>
            </a:r>
            <a:r>
              <a:rPr lang="pl-PL" sz="2200" dirty="0" smtClean="0"/>
              <a:t>rachunek dyskontowy</a:t>
            </a:r>
            <a:r>
              <a:rPr lang="pl-PL" sz="2200" dirty="0"/>
              <a:t>. Podstawowe znaczenie dla wartości mierników wyliczanych </a:t>
            </a:r>
            <a:r>
              <a:rPr lang="pl-PL" sz="2200" dirty="0" smtClean="0"/>
              <a:t>na podstawie zdyskontowanych przepływów </a:t>
            </a:r>
            <a:r>
              <a:rPr lang="pl-PL" sz="2200" dirty="0"/>
              <a:t>pieniężnych, ma </a:t>
            </a:r>
            <a:r>
              <a:rPr lang="pl-PL" sz="2200" b="1" dirty="0"/>
              <a:t>stopa dyskontowa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DYSKONTOWE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8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Przyjęty </a:t>
            </a:r>
            <a:r>
              <a:rPr lang="pl-PL" sz="2200" dirty="0" smtClean="0"/>
              <a:t>poziom stopy dyskontowej odzwierciedla:</a:t>
            </a:r>
          </a:p>
          <a:p>
            <a:pPr marL="0" lvl="1" indent="0" algn="ctr">
              <a:lnSpc>
                <a:spcPct val="125000"/>
              </a:lnSpc>
              <a:buNone/>
            </a:pPr>
            <a:r>
              <a:rPr lang="pl-PL" sz="2200" b="1" dirty="0"/>
              <a:t>koszt kapitału </a:t>
            </a:r>
            <a:endParaRPr lang="pl-PL" sz="22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jednak istotnym problemem jest trudność związana z jego prawidłowym oszacowaniem</a:t>
            </a:r>
            <a:r>
              <a:rPr lang="pl-PL" sz="2200" dirty="0"/>
              <a:t>. Ponieważ na kapitał służący do finansowania działalności składa się </a:t>
            </a:r>
            <a:r>
              <a:rPr lang="pl-PL" sz="2200" dirty="0" smtClean="0"/>
              <a:t>kapitał własny </a:t>
            </a:r>
            <a:r>
              <a:rPr lang="pl-PL" sz="2200" dirty="0"/>
              <a:t>i zaciągnięty dług, zatem koszt kapitału firmy jako całości zależy od </a:t>
            </a:r>
            <a:r>
              <a:rPr lang="pl-PL" sz="2200" dirty="0" smtClean="0"/>
              <a:t>kosztu kapitału </a:t>
            </a:r>
            <a:r>
              <a:rPr lang="pl-PL" sz="2200" dirty="0"/>
              <a:t>własnego i kosztu długu.</a:t>
            </a:r>
            <a:endParaRPr lang="pl-PL" sz="2200" dirty="0" smtClean="0"/>
          </a:p>
          <a:p>
            <a:pPr marL="45720" indent="0">
              <a:buNone/>
            </a:pPr>
            <a:endParaRPr lang="pl-PL" sz="2200" b="1" dirty="0" smtClean="0"/>
          </a:p>
          <a:p>
            <a:pPr marL="45720" indent="0">
              <a:buNone/>
            </a:pPr>
            <a:endParaRPr lang="pl-PL" sz="22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Stopa dyskontowa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3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950289"/>
          </a:xfrm>
        </p:spPr>
        <p:txBody>
          <a:bodyPr>
            <a:noAutofit/>
          </a:bodyPr>
          <a:lstStyle/>
          <a:p>
            <a:pPr marL="45720" lvl="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W koncepcji tej za </a:t>
            </a:r>
            <a:r>
              <a:rPr lang="pl-PL" sz="2200" dirty="0"/>
              <a:t>stopę dyskontową przyjmowany </a:t>
            </a:r>
            <a:r>
              <a:rPr lang="pl-PL" sz="2200" dirty="0" smtClean="0"/>
              <a:t>jest: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b="1" dirty="0" smtClean="0"/>
              <a:t>koszt </a:t>
            </a:r>
            <a:r>
              <a:rPr lang="pl-PL" sz="2200" b="1" dirty="0"/>
              <a:t>kapitału</a:t>
            </a:r>
            <a:r>
              <a:rPr lang="pl-PL" sz="2200" dirty="0"/>
              <a:t> </a:t>
            </a:r>
            <a:r>
              <a:rPr lang="pl-PL" sz="2200" b="1" dirty="0"/>
              <a:t>danego </a:t>
            </a:r>
            <a:r>
              <a:rPr lang="pl-PL" sz="2200" b="1" dirty="0" smtClean="0"/>
              <a:t>przedsiębiorstwa </a:t>
            </a:r>
            <a:r>
              <a:rPr lang="pl-PL" sz="2200" dirty="0" smtClean="0"/>
              <a:t>-</a:t>
            </a:r>
            <a:r>
              <a:rPr lang="pl-PL" sz="2200" dirty="0"/>
              <a:t> </a:t>
            </a:r>
            <a:r>
              <a:rPr lang="pl-PL" sz="2200" dirty="0" smtClean="0"/>
              <a:t>koszt </a:t>
            </a:r>
            <a:r>
              <a:rPr lang="pl-PL" sz="2200" dirty="0"/>
              <a:t>kapitału to średnia stopa zwrotu jaką firma musi zaoferować dostarczycielom </a:t>
            </a:r>
            <a:r>
              <a:rPr lang="pl-PL" sz="2200" dirty="0" smtClean="0"/>
              <a:t>kapitału. </a:t>
            </a:r>
            <a:r>
              <a:rPr lang="pl-PL" sz="2200" dirty="0"/>
              <a:t>Określa wydatki jakie przedsiębiorstwo musi ponieść aby pozyskać źródła </a:t>
            </a:r>
            <a:r>
              <a:rPr lang="pl-PL" sz="2200" dirty="0" smtClean="0"/>
              <a:t>finansowania</a:t>
            </a:r>
            <a:endParaRPr lang="pl-PL" sz="2200" dirty="0"/>
          </a:p>
          <a:p>
            <a:pPr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b="1" dirty="0" smtClean="0"/>
              <a:t>koszt </a:t>
            </a:r>
            <a:r>
              <a:rPr lang="pl-PL" sz="2200" b="1" dirty="0"/>
              <a:t>utraconych </a:t>
            </a:r>
            <a:r>
              <a:rPr lang="pl-PL" sz="2200" b="1" dirty="0" smtClean="0"/>
              <a:t>korzyści</a:t>
            </a:r>
            <a:r>
              <a:rPr lang="pl-PL" sz="2200" dirty="0" smtClean="0"/>
              <a:t> - dochód </a:t>
            </a:r>
            <a:r>
              <a:rPr lang="pl-PL" sz="2200" dirty="0"/>
              <a:t>alternatywny możliwy do osiągnięcia przez inwestora w przypadku gdyby ulokował kapitał w inne przedsięwzięcie o podobnym stopniu </a:t>
            </a:r>
            <a:r>
              <a:rPr lang="pl-PL" sz="2200" dirty="0" smtClean="0"/>
              <a:t>ryzyka (</a:t>
            </a:r>
            <a:r>
              <a:rPr lang="pl-PL" sz="2200" dirty="0"/>
              <a:t>czasami zakłada się że stopa dyskontowa jest równa aktualnej stopie oprocentowania kredytów </a:t>
            </a:r>
            <a:r>
              <a:rPr lang="pl-PL" sz="2200" dirty="0" smtClean="0"/>
              <a:t>długoterminowych</a:t>
            </a:r>
            <a:endParaRPr lang="pl-PL" sz="2200" dirty="0"/>
          </a:p>
          <a:p>
            <a:pPr marL="45720" indent="0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Stopa dyskontowa</a:t>
            </a:r>
          </a:p>
        </p:txBody>
      </p:sp>
    </p:spTree>
    <p:extLst>
      <p:ext uri="{BB962C8B-B14F-4D97-AF65-F5344CB8AC3E}">
        <p14:creationId xmlns:p14="http://schemas.microsoft.com/office/powerpoint/2010/main" val="25545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72816"/>
            <a:ext cx="8407893" cy="495028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2200" dirty="0"/>
              <a:t>W tej sytuacji koszt kapitału </a:t>
            </a:r>
            <a:r>
              <a:rPr lang="pl-PL" sz="2200" dirty="0" smtClean="0"/>
              <a:t>(</a:t>
            </a:r>
            <a:r>
              <a:rPr lang="pl-PL" sz="2200" i="1" dirty="0" smtClean="0"/>
              <a:t>WACC - </a:t>
            </a:r>
            <a:r>
              <a:rPr lang="pl-PL" sz="2200" i="1" dirty="0" err="1" smtClean="0"/>
              <a:t>Weighted</a:t>
            </a:r>
            <a:r>
              <a:rPr lang="pl-PL" sz="2200" i="1" dirty="0" smtClean="0"/>
              <a:t> </a:t>
            </a:r>
            <a:r>
              <a:rPr lang="pl-PL" sz="2200" i="1" dirty="0" err="1"/>
              <a:t>Average</a:t>
            </a:r>
            <a:r>
              <a:rPr lang="pl-PL" sz="2200" i="1" dirty="0"/>
              <a:t> </a:t>
            </a:r>
            <a:r>
              <a:rPr lang="pl-PL" sz="2200" i="1" dirty="0" err="1"/>
              <a:t>Cost</a:t>
            </a:r>
            <a:r>
              <a:rPr lang="pl-PL" sz="2200" i="1" dirty="0"/>
              <a:t> of Capital) </a:t>
            </a:r>
            <a:r>
              <a:rPr lang="pl-PL" sz="2200" dirty="0"/>
              <a:t>jest średnią ważoną kosztu kapitału własnego </a:t>
            </a:r>
            <a:r>
              <a:rPr lang="pl-PL" sz="2200" dirty="0" smtClean="0"/>
              <a:t>i obcego. </a:t>
            </a:r>
            <a:r>
              <a:rPr lang="pl-PL" sz="2200" dirty="0"/>
              <a:t>Wagami są </a:t>
            </a:r>
            <a:r>
              <a:rPr lang="pl-PL" sz="2200" dirty="0" smtClean="0"/>
              <a:t>ich udziały w </a:t>
            </a:r>
            <a:r>
              <a:rPr lang="pl-PL" sz="2200" dirty="0"/>
              <a:t>kapitale służącym </a:t>
            </a:r>
            <a:r>
              <a:rPr lang="pl-PL" sz="2200" dirty="0" smtClean="0"/>
              <a:t>do finansowania </a:t>
            </a:r>
            <a:r>
              <a:rPr lang="pl-PL" sz="2200" dirty="0"/>
              <a:t>działalności firmy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500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dirty="0" smtClean="0"/>
              <a:t>	    stopa zwrotu z kapitału własnego</a:t>
            </a:r>
            <a:endParaRPr lang="pl-PL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1000" dirty="0" smtClean="0"/>
              <a:t>	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dirty="0"/>
              <a:t>	</a:t>
            </a:r>
            <a:r>
              <a:rPr lang="pl-PL" dirty="0" smtClean="0"/>
              <a:t>    stopa </a:t>
            </a:r>
            <a:r>
              <a:rPr lang="pl-PL" dirty="0"/>
              <a:t>zwrotu z kapitału </a:t>
            </a:r>
            <a:r>
              <a:rPr lang="pl-PL" dirty="0" smtClean="0"/>
              <a:t>obcego (kredytów bankowych)</a:t>
            </a:r>
            <a:endParaRPr lang="pl-PL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1000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dirty="0" smtClean="0"/>
              <a:t>	</a:t>
            </a:r>
            <a:r>
              <a:rPr lang="pl-PL" dirty="0"/>
              <a:t>	</a:t>
            </a:r>
            <a:r>
              <a:rPr lang="pl-PL" dirty="0" smtClean="0"/>
              <a:t>udziały spełniające: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Stopa dyskontowa</a:t>
            </a: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88364"/>
              </p:ext>
            </p:extLst>
          </p:nvPr>
        </p:nvGraphicFramePr>
        <p:xfrm>
          <a:off x="2555776" y="3284984"/>
          <a:ext cx="3705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Równanie" r:id="rId3" imgW="1460160" imgH="228600" progId="Equation.3">
                  <p:embed/>
                </p:oleObj>
              </mc:Choice>
              <mc:Fallback>
                <p:oleObj name="Równanie" r:id="rId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284984"/>
                        <a:ext cx="37052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172854"/>
              </p:ext>
            </p:extLst>
          </p:nvPr>
        </p:nvGraphicFramePr>
        <p:xfrm>
          <a:off x="755576" y="4005064"/>
          <a:ext cx="864096" cy="55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Równanie" r:id="rId5" imgW="342720" imgH="228600" progId="Equation.3">
                  <p:embed/>
                </p:oleObj>
              </mc:Choice>
              <mc:Fallback>
                <p:oleObj name="Równanie" r:id="rId5" imgW="34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05064"/>
                        <a:ext cx="864096" cy="550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139619"/>
              </p:ext>
            </p:extLst>
          </p:nvPr>
        </p:nvGraphicFramePr>
        <p:xfrm>
          <a:off x="755576" y="4509120"/>
          <a:ext cx="9048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Równanie" r:id="rId7" imgW="330120" imgH="228600" progId="Equation.3">
                  <p:embed/>
                </p:oleObj>
              </mc:Choice>
              <mc:Fallback>
                <p:oleObj name="Równanie" r:id="rId7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509120"/>
                        <a:ext cx="9048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138714"/>
              </p:ext>
            </p:extLst>
          </p:nvPr>
        </p:nvGraphicFramePr>
        <p:xfrm>
          <a:off x="755576" y="5157192"/>
          <a:ext cx="1497013" cy="5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5" name="Równanie" r:id="rId9" imgW="545760" imgH="215640" progId="Equation.3">
                  <p:embed/>
                </p:oleObj>
              </mc:Choice>
              <mc:Fallback>
                <p:oleObj name="Równanie" r:id="rId9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57192"/>
                        <a:ext cx="1497013" cy="50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820525"/>
              </p:ext>
            </p:extLst>
          </p:nvPr>
        </p:nvGraphicFramePr>
        <p:xfrm>
          <a:off x="4860032" y="5157192"/>
          <a:ext cx="1737320" cy="45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6" name="Równanie" r:id="rId11" imgW="711000" imgH="215640" progId="Equation.3">
                  <p:embed/>
                </p:oleObj>
              </mc:Choice>
              <mc:Fallback>
                <p:oleObj name="Równanie" r:id="rId11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157192"/>
                        <a:ext cx="1737320" cy="45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48265"/>
              </p:ext>
            </p:extLst>
          </p:nvPr>
        </p:nvGraphicFramePr>
        <p:xfrm>
          <a:off x="899592" y="5661248"/>
          <a:ext cx="2464966" cy="964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7" name="Równanie" r:id="rId13" imgW="977760" imgH="444240" progId="Equation.3">
                  <p:embed/>
                </p:oleObj>
              </mc:Choice>
              <mc:Fallback>
                <p:oleObj name="Równanie" r:id="rId13" imgW="977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661248"/>
                        <a:ext cx="2464966" cy="9646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137632"/>
              </p:ext>
            </p:extLst>
          </p:nvPr>
        </p:nvGraphicFramePr>
        <p:xfrm>
          <a:off x="4124325" y="5732463"/>
          <a:ext cx="24955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Równanie" r:id="rId15" imgW="990360" imgH="444240" progId="Equation.3">
                  <p:embed/>
                </p:oleObj>
              </mc:Choice>
              <mc:Fallback>
                <p:oleObj name="Równanie" r:id="rId15" imgW="990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5732463"/>
                        <a:ext cx="24955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9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72817"/>
            <a:ext cx="8407893" cy="468052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b="1" dirty="0" smtClean="0"/>
              <a:t>Koszt kapitału własnego </a:t>
            </a:r>
            <a:r>
              <a:rPr lang="pl-PL" sz="2200" dirty="0" smtClean="0"/>
              <a:t>określa się przez normatywną stopę zwrotu kapitału, czyli minimalny wymagany przez inwestora poziom zwrotu kapitału jaki muszą przynieść inwestycje finansowe ze środków własnych. Jej </a:t>
            </a:r>
            <a:r>
              <a:rPr lang="pl-PL" sz="2200" dirty="0"/>
              <a:t>poziom określają trzy zasadnicze czynniki: </a:t>
            </a:r>
          </a:p>
          <a:p>
            <a:pPr marL="714375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stopa wolna </a:t>
            </a:r>
            <a:r>
              <a:rPr lang="pl-PL" sz="2200" dirty="0"/>
              <a:t>od ryzyka;</a:t>
            </a:r>
          </a:p>
          <a:p>
            <a:pPr marL="714375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premia za ryzyko przedsięwzięcia;</a:t>
            </a:r>
          </a:p>
          <a:p>
            <a:pPr marL="714375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/>
              <a:t>spodziewana stopa inflacji.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Stopa </a:t>
            </a:r>
            <a:r>
              <a:rPr lang="pl-PL" dirty="0" smtClean="0"/>
              <a:t>dyskontowa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 smtClean="0"/>
              <a:t>Stopa </a:t>
            </a:r>
            <a:r>
              <a:rPr lang="pl-PL" sz="2000" b="1" dirty="0"/>
              <a:t>wolna od ryzyka </a:t>
            </a:r>
            <a:r>
              <a:rPr lang="pl-PL" sz="2000" dirty="0" smtClean="0"/>
              <a:t>to </a:t>
            </a:r>
            <a:r>
              <a:rPr lang="pl-PL" sz="2000" dirty="0"/>
              <a:t>stopa zwrotu z instrumentów finansowych z zerowym ryzykiem. Stopa wolna od ryzyka może być określona jako stopa zwrotu z inwestycji w papiery wartościowe emitowane przez rząd danego państwa, najczęściej w obligacje bądź bony skarbowe, bowiem państwo w założeniu nie może być niewypłacalne</a:t>
            </a:r>
            <a:r>
              <a:rPr lang="pl-PL" sz="2000" dirty="0" smtClean="0"/>
              <a:t>. 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Drugą część stopy dyskontowej jest </a:t>
            </a:r>
            <a:r>
              <a:rPr lang="pl-PL" sz="2000" b="1" dirty="0"/>
              <a:t>premia za ryzyko inwestowania</a:t>
            </a:r>
            <a:r>
              <a:rPr lang="pl-PL" sz="2000" dirty="0"/>
              <a:t>. Wielkość tej premii jest uzależniona od wielu czynników zarówno z samym przedsiębiorstwem jak i zewnętrznych. Dlatego przypisujemy jej wartość liczbową.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86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Trzecim </a:t>
            </a:r>
            <a:r>
              <a:rPr lang="pl-PL" sz="2000" dirty="0"/>
              <a:t>składnikiem stopy dyskontowej </a:t>
            </a:r>
            <a:r>
              <a:rPr lang="pl-PL" sz="2000" dirty="0" smtClean="0"/>
              <a:t>jest </a:t>
            </a:r>
            <a:r>
              <a:rPr lang="pl-PL" sz="2000" b="1" dirty="0" smtClean="0"/>
              <a:t>stopa </a:t>
            </a:r>
            <a:r>
              <a:rPr lang="pl-PL" sz="2000" b="1" dirty="0"/>
              <a:t>inflacji </a:t>
            </a:r>
            <a:r>
              <a:rPr lang="pl-PL" sz="2000" dirty="0"/>
              <a:t>przewidywana w okresie projektów przepływów pieniężnych. </a:t>
            </a:r>
            <a:r>
              <a:rPr lang="pl-PL" sz="2000" dirty="0" smtClean="0"/>
              <a:t>W </a:t>
            </a:r>
            <a:r>
              <a:rPr lang="pl-PL" sz="2000" dirty="0"/>
              <a:t>praktyce pomija się stopę inflacji jako składnik stopy </a:t>
            </a:r>
            <a:r>
              <a:rPr lang="pl-PL" sz="2000" dirty="0" smtClean="0"/>
              <a:t>dyskontowej, </a:t>
            </a:r>
            <a:r>
              <a:rPr lang="pl-PL" sz="2000" dirty="0"/>
              <a:t>a </a:t>
            </a:r>
            <a:r>
              <a:rPr lang="pl-PL" sz="2000" dirty="0" smtClean="0"/>
              <a:t>tym samym prognozowanie </a:t>
            </a:r>
            <a:r>
              <a:rPr lang="pl-PL" sz="2000" dirty="0"/>
              <a:t>przepływów pieniężnych wyraża się w cenach </a:t>
            </a:r>
            <a:r>
              <a:rPr lang="pl-PL" sz="2000" dirty="0" smtClean="0"/>
              <a:t>stałych.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6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Dążąc </a:t>
            </a:r>
            <a:r>
              <a:rPr lang="pl-PL" sz="2000" dirty="0"/>
              <a:t>do stworzenia </a:t>
            </a:r>
            <a:r>
              <a:rPr lang="pl-PL" sz="2000" b="1" dirty="0"/>
              <a:t>narzędzia pomiaru stopy zwrotu z kapitału własnego</a:t>
            </a:r>
            <a:r>
              <a:rPr lang="pl-PL" sz="2000" dirty="0"/>
              <a:t> analitycy dzielą dochód z akcji na </a:t>
            </a:r>
            <a:r>
              <a:rPr lang="pl-PL" sz="2000" dirty="0" smtClean="0"/>
              <a:t>dwie części składowe: 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1000" dirty="0" smtClean="0"/>
          </a:p>
          <a:p>
            <a:pPr marL="814388" lvl="1" indent="-342900"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l-PL" sz="2000" dirty="0" smtClean="0"/>
              <a:t>składnik nieobciążony ryzykiem  (</a:t>
            </a:r>
            <a:r>
              <a:rPr lang="pl-PL" sz="2000" dirty="0"/>
              <a:t>stopa wolna od ryzyka</a:t>
            </a:r>
            <a:r>
              <a:rPr lang="pl-PL" sz="2000" dirty="0" smtClean="0"/>
              <a:t>),</a:t>
            </a:r>
          </a:p>
          <a:p>
            <a:pPr marL="814388" lvl="1" indent="-342900" algn="just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l-PL" sz="2000" dirty="0" smtClean="0"/>
              <a:t>określany przez wysokość ryzyka (</a:t>
            </a:r>
            <a:r>
              <a:rPr lang="pl-PL" sz="2000" dirty="0"/>
              <a:t>premia za ryzyko przedsięwzięcia</a:t>
            </a:r>
            <a:r>
              <a:rPr lang="pl-PL" sz="2000" dirty="0" smtClean="0"/>
              <a:t>).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stąd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całkowita stopa zwrotu 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	</a:t>
            </a:r>
            <a:r>
              <a:rPr lang="pl-PL" sz="2000" dirty="0" smtClean="0"/>
              <a:t>stopa zwrotu nieobciążona ryzykiem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	</a:t>
            </a:r>
            <a:r>
              <a:rPr lang="pl-PL" sz="2000" dirty="0" smtClean="0"/>
              <a:t>narzut (premia) za ryzyko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514838"/>
              </p:ext>
            </p:extLst>
          </p:nvPr>
        </p:nvGraphicFramePr>
        <p:xfrm>
          <a:off x="3494088" y="4221163"/>
          <a:ext cx="16351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Równanie" r:id="rId3" imgW="685800" imgH="241200" progId="Equation.3">
                  <p:embed/>
                </p:oleObj>
              </mc:Choice>
              <mc:Fallback>
                <p:oleObj name="Równanie" r:id="rId3" imgW="685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4221163"/>
                        <a:ext cx="16351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017170"/>
              </p:ext>
            </p:extLst>
          </p:nvPr>
        </p:nvGraphicFramePr>
        <p:xfrm>
          <a:off x="611560" y="4869160"/>
          <a:ext cx="666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Równanie" r:id="rId5" imgW="279360" imgH="228600" progId="Equation.3">
                  <p:embed/>
                </p:oleObj>
              </mc:Choice>
              <mc:Fallback>
                <p:oleObj name="Równanie" r:id="rId5" imgW="27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869160"/>
                        <a:ext cx="6667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593244"/>
              </p:ext>
            </p:extLst>
          </p:nvPr>
        </p:nvGraphicFramePr>
        <p:xfrm>
          <a:off x="611560" y="5733256"/>
          <a:ext cx="6667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Równanie" r:id="rId7" imgW="279360" imgH="241200" progId="Equation.3">
                  <p:embed/>
                </p:oleObj>
              </mc:Choice>
              <mc:Fallback>
                <p:oleObj name="Równanie" r:id="rId7" imgW="279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733256"/>
                        <a:ext cx="6667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603192"/>
              </p:ext>
            </p:extLst>
          </p:nvPr>
        </p:nvGraphicFramePr>
        <p:xfrm>
          <a:off x="611560" y="5301208"/>
          <a:ext cx="6667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Równanie" r:id="rId9" imgW="279360" imgH="241200" progId="Equation.3">
                  <p:embed/>
                </p:oleObj>
              </mc:Choice>
              <mc:Fallback>
                <p:oleObj name="Równanie" r:id="rId9" imgW="279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301208"/>
                        <a:ext cx="6667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5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Podstawy do wyjaśnienia osiągniętych stóp zwrotu </a:t>
            </a:r>
            <a:r>
              <a:rPr lang="pl-PL" sz="2000" dirty="0" smtClean="0"/>
              <a:t>jako </a:t>
            </a:r>
            <a:r>
              <a:rPr lang="pl-PL" sz="2000" dirty="0"/>
              <a:t>funkcji rynkowego ryzyka daje </a:t>
            </a:r>
            <a:r>
              <a:rPr lang="pl-PL" sz="2000" b="1" dirty="0"/>
              <a:t>model wyceny aktywów kapitałowych CAPM </a:t>
            </a:r>
            <a:r>
              <a:rPr lang="pl-PL" sz="2000" dirty="0"/>
              <a:t>(Capital </a:t>
            </a:r>
            <a:r>
              <a:rPr lang="pl-PL" sz="2000" dirty="0" err="1"/>
              <a:t>Asset</a:t>
            </a:r>
            <a:r>
              <a:rPr lang="pl-PL" sz="2000" dirty="0"/>
              <a:t> </a:t>
            </a:r>
            <a:r>
              <a:rPr lang="pl-PL" sz="2000" dirty="0" err="1"/>
              <a:t>Pricing</a:t>
            </a:r>
            <a:r>
              <a:rPr lang="pl-PL" sz="2000" dirty="0"/>
              <a:t> Model) . </a:t>
            </a: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Model CAPM opiera </a:t>
            </a:r>
            <a:r>
              <a:rPr lang="pl-PL" sz="2000" dirty="0"/>
              <a:t>się on na założeniu, że kształtowanie się  stóp zwrotu jest zdeterminowane czynnikiem, który odzwierciedla zmiany na rynku  kapitałowym. Podstawowe </a:t>
            </a:r>
            <a:r>
              <a:rPr lang="pl-PL" sz="2000" dirty="0" smtClean="0"/>
              <a:t>równanie </a:t>
            </a:r>
            <a:r>
              <a:rPr lang="pl-PL" sz="2000" dirty="0"/>
              <a:t>tego modelu ma postać</a:t>
            </a:r>
            <a:r>
              <a:rPr lang="pl-PL" sz="2000" dirty="0" smtClean="0"/>
              <a:t>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 premia za ryzyko rynkowe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593448"/>
              </p:ext>
            </p:extLst>
          </p:nvPr>
        </p:nvGraphicFramePr>
        <p:xfrm>
          <a:off x="2627313" y="4724400"/>
          <a:ext cx="33289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Równanie" r:id="rId3" imgW="1396800" imgH="419040" progId="Equation.3">
                  <p:embed/>
                </p:oleObj>
              </mc:Choice>
              <mc:Fallback>
                <p:oleObj name="Równanie" r:id="rId3" imgW="1396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24400"/>
                        <a:ext cx="3328987" cy="981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Łącznik prosty ze strzałką 9"/>
          <p:cNvCxnSpPr/>
          <p:nvPr/>
        </p:nvCxnSpPr>
        <p:spPr>
          <a:xfrm flipH="1" flipV="1">
            <a:off x="5112060" y="5517232"/>
            <a:ext cx="2520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Decyzje inwestycyjne można podzielić na trzy grupy:</a:t>
            </a:r>
          </a:p>
          <a:p>
            <a:pPr lvl="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decyzje służące odrzuceniu lub akceptacji konkretnego projektu inwestycyjnego,</a:t>
            </a:r>
          </a:p>
          <a:p>
            <a:pPr lvl="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decyzje dotyczące wyboru określonego wariantu inwestycyjnego spośród kilku konkurencyjnych projektów prowadzących do tego samego celu,</a:t>
            </a:r>
          </a:p>
          <a:p>
            <a:pPr lvl="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decyzje odnoszące się do wyboru najkorzystniejszego programu rozwoju przedsiębiorstwa, rozumianego jako zbiór najkorzystniejszych przedsięwzięć rozwojowych.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75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Przedstawiona metoda </a:t>
            </a:r>
            <a:r>
              <a:rPr lang="pl-PL" sz="2200" dirty="0"/>
              <a:t>szacowania kosztu kapitału własnego </a:t>
            </a:r>
            <a:r>
              <a:rPr lang="pl-PL" sz="2200" dirty="0" smtClean="0"/>
              <a:t>odnoszą się </a:t>
            </a:r>
            <a:r>
              <a:rPr lang="pl-PL" sz="2200" dirty="0"/>
              <a:t>do spółek notowanych na giełdzie. Powstaje w takim razie pytanie: </a:t>
            </a:r>
            <a:endParaRPr lang="pl-PL" sz="2200" dirty="0" smtClean="0"/>
          </a:p>
          <a:p>
            <a:pPr marL="0" lvl="1" indent="0" algn="ctr">
              <a:lnSpc>
                <a:spcPct val="125000"/>
              </a:lnSpc>
              <a:buNone/>
            </a:pPr>
            <a:r>
              <a:rPr lang="pl-PL" sz="2200" b="1" dirty="0"/>
              <a:t>J</a:t>
            </a:r>
            <a:r>
              <a:rPr lang="pl-PL" sz="2200" b="1" dirty="0" smtClean="0"/>
              <a:t>ak szacować </a:t>
            </a:r>
            <a:r>
              <a:rPr lang="pl-PL" sz="2200" b="1" dirty="0"/>
              <a:t>koszt kapitału własnego dla firm </a:t>
            </a:r>
            <a:endParaRPr lang="pl-PL" sz="2200" b="1" dirty="0" smtClean="0"/>
          </a:p>
          <a:p>
            <a:pPr marL="0" lvl="1" indent="0" algn="ctr">
              <a:lnSpc>
                <a:spcPct val="125000"/>
              </a:lnSpc>
              <a:buNone/>
            </a:pPr>
            <a:r>
              <a:rPr lang="pl-PL" sz="2200" b="1" dirty="0" smtClean="0"/>
              <a:t>nie </a:t>
            </a:r>
            <a:r>
              <a:rPr lang="pl-PL" sz="2200" b="1" dirty="0"/>
              <a:t>notowanych na giełdzie?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W takim przypadku można utożsamiać koszt kapitału własnego z </a:t>
            </a:r>
            <a:r>
              <a:rPr lang="pl-PL" sz="2200" dirty="0" smtClean="0"/>
              <a:t>żądaniem właścicieli </a:t>
            </a:r>
            <a:r>
              <a:rPr lang="pl-PL" sz="2200" dirty="0"/>
              <a:t>kapitału domagających się określonej stopy zwrotu z </a:t>
            </a:r>
            <a:r>
              <a:rPr lang="pl-PL" sz="2200" dirty="0" smtClean="0"/>
              <a:t>zainwestowanego przez </a:t>
            </a:r>
            <a:r>
              <a:rPr lang="pl-PL" sz="2200" dirty="0"/>
              <a:t>siebie kapitału. </a:t>
            </a: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Żądana </a:t>
            </a:r>
            <a:r>
              <a:rPr lang="pl-PL" sz="2200" dirty="0"/>
              <a:t>przez właścicieli kapitału stopa zwrotu: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1) może odzwierciedlać tzw. koszt utraconych korzyści (</a:t>
            </a:r>
            <a:r>
              <a:rPr lang="pl-PL" sz="2200" dirty="0" err="1"/>
              <a:t>opportunity</a:t>
            </a:r>
            <a:r>
              <a:rPr lang="pl-PL" sz="2200" dirty="0"/>
              <a:t> </a:t>
            </a:r>
            <a:r>
              <a:rPr lang="pl-PL" sz="2200" dirty="0" err="1"/>
              <a:t>cost</a:t>
            </a:r>
            <a:r>
              <a:rPr lang="pl-PL" sz="2200" dirty="0"/>
              <a:t> </a:t>
            </a:r>
            <a:r>
              <a:rPr lang="pl-PL" sz="2200" dirty="0" smtClean="0"/>
              <a:t>of </a:t>
            </a:r>
            <a:r>
              <a:rPr lang="pl-PL" sz="2200" dirty="0" err="1" smtClean="0"/>
              <a:t>capital</a:t>
            </a:r>
            <a:r>
              <a:rPr lang="pl-PL" sz="2200" dirty="0"/>
              <a:t>), czyli dochód alternatywny (w procentach) możliwy do </a:t>
            </a:r>
            <a:r>
              <a:rPr lang="pl-PL" sz="2200" dirty="0" smtClean="0"/>
              <a:t>osiągnięcia przez </a:t>
            </a:r>
            <a:r>
              <a:rPr lang="pl-PL" sz="2200" dirty="0"/>
              <a:t>właścicieli kapitału w przypadku gdyby ulokowali go w </a:t>
            </a:r>
            <a:r>
              <a:rPr lang="pl-PL" sz="2200" dirty="0" smtClean="0"/>
              <a:t>inne przedsięwzięcie </a:t>
            </a:r>
            <a:r>
              <a:rPr lang="pl-PL" sz="2200" dirty="0"/>
              <a:t>o podobnym stopniu ryzyka;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2) może być wyrażona jako suma stopy zwrotu z inwestycji pozbawionej ryzyka </a:t>
            </a:r>
            <a:r>
              <a:rPr lang="pl-PL" sz="2200" dirty="0" smtClean="0"/>
              <a:t>i premii </a:t>
            </a:r>
            <a:r>
              <a:rPr lang="pl-PL" sz="2200" dirty="0"/>
              <a:t>za ryzyko związane z danym </a:t>
            </a:r>
            <a:r>
              <a:rPr lang="pl-PL" sz="2200" dirty="0" smtClean="0"/>
              <a:t>projektem.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ryzyko</a:t>
            </a:r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8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72816"/>
            <a:ext cx="8407893" cy="4950289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b="1" dirty="0" smtClean="0"/>
              <a:t>Stopa zwrotu kapitału obcego </a:t>
            </a:r>
            <a:r>
              <a:rPr lang="pl-PL" sz="2200" dirty="0" smtClean="0"/>
              <a:t>określana jest na podstawie stopy oprocentowania kredytów bankowych, przy uwzględnieniu faktu, że odsetki płacone od zaciągniętego kredytu są  wliczane do wydatków przedsiębiorstwa, czyli zmniejszają podstawę opodatkowania. W konsekwencji stopę zwrotu z kapitału obcego wyznacza się ze wzoru: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	bankowa stopa procentowa</a:t>
            </a:r>
            <a:endParaRPr lang="pl-PL" sz="22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1200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/>
              <a:t>	</a:t>
            </a:r>
            <a:r>
              <a:rPr lang="pl-PL" sz="2200" dirty="0" smtClean="0"/>
              <a:t>stopa podatku dochodowego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Stopa dyskontowa</a:t>
            </a:r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34828"/>
              </p:ext>
            </p:extLst>
          </p:nvPr>
        </p:nvGraphicFramePr>
        <p:xfrm>
          <a:off x="3347864" y="4509120"/>
          <a:ext cx="24161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Równanie" r:id="rId3" imgW="952200" imgH="241200" progId="Equation.3">
                  <p:embed/>
                </p:oleObj>
              </mc:Choice>
              <mc:Fallback>
                <p:oleObj name="Równanie" r:id="rId3" imgW="952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09120"/>
                        <a:ext cx="24161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286822"/>
              </p:ext>
            </p:extLst>
          </p:nvPr>
        </p:nvGraphicFramePr>
        <p:xfrm>
          <a:off x="611560" y="5157192"/>
          <a:ext cx="7080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Równanie" r:id="rId5" imgW="279360" imgH="241200" progId="Equation.3">
                  <p:embed/>
                </p:oleObj>
              </mc:Choice>
              <mc:Fallback>
                <p:oleObj name="Równanie" r:id="rId5" imgW="279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157192"/>
                        <a:ext cx="7080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219752"/>
              </p:ext>
            </p:extLst>
          </p:nvPr>
        </p:nvGraphicFramePr>
        <p:xfrm>
          <a:off x="611560" y="5805264"/>
          <a:ext cx="7080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Równanie" r:id="rId7" imgW="279360" imgH="228600" progId="Equation.3">
                  <p:embed/>
                </p:oleObj>
              </mc:Choice>
              <mc:Fallback>
                <p:oleObj name="Równanie" r:id="rId7" imgW="27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805264"/>
                        <a:ext cx="7080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0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/>
          <a:lstStyle/>
          <a:p>
            <a:pPr marL="45720" indent="0">
              <a:buNone/>
            </a:pPr>
            <a:r>
              <a:rPr lang="pl-PL" b="1" dirty="0" smtClean="0"/>
              <a:t>PRZYKŁAD 7 </a:t>
            </a:r>
            <a:r>
              <a:rPr lang="pl-PL" dirty="0" smtClean="0"/>
              <a:t>(WACC)</a:t>
            </a:r>
            <a:endParaRPr lang="pl-PL" b="1" dirty="0" smtClean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dirty="0" smtClean="0"/>
              <a:t>Przedsiębiorstwo finansuje swoją działalność w 40% kapitałem obcym i w 60% kapitałem własnym. Koszt kredytu wynosi 5,7%, natomiast stopa zwrotu z kapitału własnego wynosi 19,5%. Wiadomo również, że stopa podatkowa jest równa 20%. Wyznacz średni ważony koszt kapitału przy tych założeniach.</a:t>
            </a:r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900" dirty="0"/>
          </a:p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dirty="0" smtClean="0"/>
              <a:t>W pierwszej kolejności wyznaczamy faktyczną stopę zwrotu kapitału </a:t>
            </a:r>
            <a:r>
              <a:rPr lang="pl-PL" dirty="0" err="1" smtClean="0"/>
              <a:t>pbcego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623134"/>
              </p:ext>
            </p:extLst>
          </p:nvPr>
        </p:nvGraphicFramePr>
        <p:xfrm>
          <a:off x="2025650" y="5762625"/>
          <a:ext cx="5059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Równanie" r:id="rId3" imgW="1993680" imgH="203040" progId="Equation.3">
                  <p:embed/>
                </p:oleObj>
              </mc:Choice>
              <mc:Fallback>
                <p:oleObj name="Równanie" r:id="rId3" imgW="1993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5762625"/>
                        <a:ext cx="50593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101570"/>
              </p:ext>
            </p:extLst>
          </p:nvPr>
        </p:nvGraphicFramePr>
        <p:xfrm>
          <a:off x="1593850" y="4884738"/>
          <a:ext cx="563721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Równanie" r:id="rId5" imgW="2222280" imgH="228600" progId="Equation.3">
                  <p:embed/>
                </p:oleObj>
              </mc:Choice>
              <mc:Fallback>
                <p:oleObj name="Równanie" r:id="rId5" imgW="222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884738"/>
                        <a:ext cx="5637213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9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2200" b="1" dirty="0" smtClean="0"/>
              <a:t>PRZYKŁAD 8</a:t>
            </a:r>
            <a:endParaRPr lang="pl-PL" sz="2200" dirty="0"/>
          </a:p>
          <a:p>
            <a:pPr marL="45720" indent="0" algn="just">
              <a:buNone/>
            </a:pPr>
            <a:r>
              <a:rPr lang="pl-PL" sz="2200" dirty="0" smtClean="0"/>
              <a:t>Stosując model CAPM ustalono</a:t>
            </a:r>
            <a:r>
              <a:rPr lang="pl-PL" sz="2200" dirty="0"/>
              <a:t>, że rozpatrywanemu projektowi można przypisać  </a:t>
            </a:r>
            <a:r>
              <a:rPr lang="pl-PL" sz="2200" dirty="0" smtClean="0"/>
              <a:t>wartość parametru beta </a:t>
            </a:r>
            <a:r>
              <a:rPr lang="pl-PL" sz="2200" dirty="0"/>
              <a:t>= 1,4 </a:t>
            </a:r>
            <a:r>
              <a:rPr lang="pl-PL" sz="2200" dirty="0" smtClean="0"/>
              <a:t>(oznacza to, że jest </a:t>
            </a:r>
            <a:r>
              <a:rPr lang="pl-PL" sz="2200" dirty="0"/>
              <a:t>to projekt wysoce </a:t>
            </a:r>
            <a:r>
              <a:rPr lang="pl-PL" sz="2200" dirty="0" smtClean="0"/>
              <a:t>ryzykowny). Ponadto wiadomo</a:t>
            </a:r>
            <a:r>
              <a:rPr lang="pl-PL" sz="2200" dirty="0"/>
              <a:t>, że </a:t>
            </a:r>
            <a:r>
              <a:rPr lang="pl-PL" sz="2200" dirty="0" smtClean="0"/>
              <a:t>stopa </a:t>
            </a:r>
            <a:r>
              <a:rPr lang="pl-PL" sz="2200" dirty="0"/>
              <a:t>oprocentowania kredytów bankowych </a:t>
            </a:r>
            <a:r>
              <a:rPr lang="pl-PL" sz="2200" dirty="0" smtClean="0"/>
              <a:t>oraz stopa podatkowa </a:t>
            </a:r>
            <a:r>
              <a:rPr lang="pl-PL" sz="2200" dirty="0"/>
              <a:t>są </a:t>
            </a:r>
            <a:r>
              <a:rPr lang="pl-PL" sz="2200" dirty="0" smtClean="0"/>
              <a:t>równe: </a:t>
            </a:r>
            <a:r>
              <a:rPr lang="pl-PL" sz="2200" dirty="0" err="1" smtClean="0"/>
              <a:t>r</a:t>
            </a:r>
            <a:r>
              <a:rPr lang="pl-PL" sz="2200" baseline="-25000" dirty="0" err="1" smtClean="0"/>
              <a:t>p</a:t>
            </a:r>
            <a:r>
              <a:rPr lang="pl-PL" sz="2200" i="1" dirty="0" smtClean="0"/>
              <a:t> </a:t>
            </a:r>
            <a:r>
              <a:rPr lang="pl-PL" sz="2200" i="1" dirty="0"/>
              <a:t>= </a:t>
            </a:r>
            <a:r>
              <a:rPr lang="pl-PL" sz="2200" dirty="0" smtClean="0"/>
              <a:t>6,0</a:t>
            </a:r>
            <a:r>
              <a:rPr lang="pl-PL" sz="2200" dirty="0"/>
              <a:t>%, </a:t>
            </a:r>
            <a:r>
              <a:rPr lang="pl-PL" sz="2200" dirty="0" err="1" smtClean="0"/>
              <a:t>r</a:t>
            </a:r>
            <a:r>
              <a:rPr lang="pl-PL" sz="2200" baseline="-25000" dirty="0" err="1" smtClean="0"/>
              <a:t>d</a:t>
            </a:r>
            <a:r>
              <a:rPr lang="pl-PL" sz="2200" dirty="0" smtClean="0"/>
              <a:t> </a:t>
            </a:r>
            <a:r>
              <a:rPr lang="pl-PL" sz="2200" i="1" dirty="0"/>
              <a:t>= </a:t>
            </a:r>
            <a:r>
              <a:rPr lang="pl-PL" sz="2200" dirty="0" smtClean="0"/>
              <a:t>19%, natomiast </a:t>
            </a:r>
            <a:r>
              <a:rPr lang="pl-PL" sz="2200" dirty="0"/>
              <a:t>stopa procentowa wolna od ryzyka oraz rynkowa stopa procentowa są następujące:</a:t>
            </a:r>
            <a:r>
              <a:rPr lang="pl-PL" sz="2200" dirty="0" smtClean="0"/>
              <a:t> </a:t>
            </a:r>
            <a:r>
              <a:rPr lang="pl-PL" sz="2200" dirty="0" err="1"/>
              <a:t>r</a:t>
            </a:r>
            <a:r>
              <a:rPr lang="pl-PL" sz="2200" baseline="-25000" dirty="0" err="1"/>
              <a:t>f</a:t>
            </a:r>
            <a:r>
              <a:rPr lang="pl-PL" sz="2200" i="1" dirty="0"/>
              <a:t> = </a:t>
            </a:r>
            <a:r>
              <a:rPr lang="pl-PL" sz="2200" dirty="0"/>
              <a:t>8,0%, </a:t>
            </a:r>
            <a:r>
              <a:rPr lang="pl-PL" sz="2200" dirty="0" err="1"/>
              <a:t>r</a:t>
            </a:r>
            <a:r>
              <a:rPr lang="pl-PL" sz="2200" baseline="-25000" dirty="0" err="1"/>
              <a:t>m</a:t>
            </a:r>
            <a:r>
              <a:rPr lang="pl-PL" sz="2200" dirty="0"/>
              <a:t> </a:t>
            </a:r>
            <a:r>
              <a:rPr lang="pl-PL" sz="2200" i="1" dirty="0"/>
              <a:t>= </a:t>
            </a:r>
            <a:r>
              <a:rPr lang="pl-PL" sz="2200" dirty="0"/>
              <a:t>10,2%. </a:t>
            </a:r>
            <a:endParaRPr lang="pl-PL" sz="2200" dirty="0" smtClean="0"/>
          </a:p>
          <a:p>
            <a:pPr marL="45720" indent="0" algn="just">
              <a:buNone/>
            </a:pPr>
            <a:endParaRPr lang="pl-PL" sz="2200" dirty="0"/>
          </a:p>
          <a:p>
            <a:pPr marL="45720" indent="0" algn="just">
              <a:buNone/>
            </a:pPr>
            <a:r>
              <a:rPr lang="pl-PL" sz="2200" dirty="0" smtClean="0"/>
              <a:t>Oblicz </a:t>
            </a:r>
            <a:r>
              <a:rPr lang="pl-PL" sz="2200" dirty="0"/>
              <a:t>koszt kapitału własnego, który ewen­tualnie zostanie wykorzystany przy realizacji </a:t>
            </a:r>
            <a:r>
              <a:rPr lang="pl-PL" sz="2200" dirty="0" smtClean="0"/>
              <a:t>projektu jeśli wiadomo, ż</a:t>
            </a:r>
            <a:r>
              <a:rPr lang="pl-PL" sz="2200" dirty="0"/>
              <a:t>e p</a:t>
            </a:r>
            <a:r>
              <a:rPr lang="pl-PL" sz="2200" dirty="0" smtClean="0"/>
              <a:t>rzedsiębiorstwo </a:t>
            </a:r>
            <a:r>
              <a:rPr lang="pl-PL" sz="2200" dirty="0"/>
              <a:t>finansuje </a:t>
            </a:r>
            <a:r>
              <a:rPr lang="pl-PL" sz="2200" dirty="0" smtClean="0"/>
              <a:t>go w 70</a:t>
            </a:r>
            <a:r>
              <a:rPr lang="pl-PL" sz="2200" dirty="0"/>
              <a:t>% kapitałem obcym i w </a:t>
            </a:r>
            <a:r>
              <a:rPr lang="pl-PL" sz="2200" dirty="0" smtClean="0"/>
              <a:t>30</a:t>
            </a:r>
            <a:r>
              <a:rPr lang="pl-PL" sz="2200" dirty="0"/>
              <a:t>% kapitałem własnym</a:t>
            </a:r>
            <a:r>
              <a:rPr lang="pl-PL" sz="2200" dirty="0" smtClean="0"/>
              <a:t>.</a:t>
            </a:r>
            <a:endParaRPr lang="pl-PL" sz="2200" dirty="0"/>
          </a:p>
          <a:p>
            <a:pPr marL="45720" indent="0" algn="just">
              <a:buNone/>
            </a:pPr>
            <a:endParaRPr lang="pl-PL" sz="2200" dirty="0"/>
          </a:p>
          <a:p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83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pl-PL" sz="1100" dirty="0"/>
          </a:p>
          <a:p>
            <a:pPr marL="45720" indent="0" algn="ctr">
              <a:buNone/>
            </a:pPr>
            <a:r>
              <a:rPr lang="pl-PL" sz="2200" dirty="0" err="1" smtClean="0"/>
              <a:t>r</a:t>
            </a:r>
            <a:r>
              <a:rPr lang="pl-PL" sz="2200" baseline="-25000" dirty="0" err="1" smtClean="0"/>
              <a:t>p</a:t>
            </a:r>
            <a:r>
              <a:rPr lang="pl-PL" sz="2200" i="1" dirty="0" smtClean="0"/>
              <a:t> </a:t>
            </a:r>
            <a:r>
              <a:rPr lang="pl-PL" sz="2200" i="1" dirty="0"/>
              <a:t>= </a:t>
            </a:r>
            <a:r>
              <a:rPr lang="pl-PL" sz="2200" dirty="0"/>
              <a:t>6,0%, </a:t>
            </a:r>
            <a:r>
              <a:rPr lang="pl-PL" sz="2200" dirty="0" err="1"/>
              <a:t>r</a:t>
            </a:r>
            <a:r>
              <a:rPr lang="pl-PL" sz="2200" baseline="-25000" dirty="0" err="1"/>
              <a:t>d</a:t>
            </a:r>
            <a:r>
              <a:rPr lang="pl-PL" sz="2200" dirty="0"/>
              <a:t> </a:t>
            </a:r>
            <a:r>
              <a:rPr lang="pl-PL" sz="2200" i="1" dirty="0"/>
              <a:t>= </a:t>
            </a:r>
            <a:r>
              <a:rPr lang="pl-PL" sz="2200" dirty="0"/>
              <a:t>19%, </a:t>
            </a:r>
            <a:r>
              <a:rPr lang="pl-PL" sz="2200" dirty="0" err="1" smtClean="0"/>
              <a:t>r</a:t>
            </a:r>
            <a:r>
              <a:rPr lang="pl-PL" sz="2200" baseline="-25000" dirty="0" err="1" smtClean="0"/>
              <a:t>f</a:t>
            </a:r>
            <a:r>
              <a:rPr lang="pl-PL" sz="2200" i="1" dirty="0" smtClean="0"/>
              <a:t> </a:t>
            </a:r>
            <a:r>
              <a:rPr lang="pl-PL" sz="2200" i="1" dirty="0"/>
              <a:t>= </a:t>
            </a:r>
            <a:r>
              <a:rPr lang="pl-PL" sz="2200" dirty="0"/>
              <a:t>8,0%, </a:t>
            </a:r>
            <a:r>
              <a:rPr lang="pl-PL" sz="2200" dirty="0" err="1" smtClean="0"/>
              <a:t>r</a:t>
            </a:r>
            <a:r>
              <a:rPr lang="pl-PL" sz="2200" baseline="-25000" dirty="0" err="1" smtClean="0"/>
              <a:t>M</a:t>
            </a:r>
            <a:r>
              <a:rPr lang="pl-PL" sz="2200" dirty="0" smtClean="0"/>
              <a:t> </a:t>
            </a:r>
            <a:r>
              <a:rPr lang="pl-PL" sz="2200" i="1" dirty="0"/>
              <a:t>= </a:t>
            </a:r>
            <a:r>
              <a:rPr lang="pl-PL" sz="2200" dirty="0"/>
              <a:t>10,2%. </a:t>
            </a:r>
          </a:p>
          <a:p>
            <a:pPr marL="45720" indent="0" algn="just">
              <a:buNone/>
            </a:pPr>
            <a:endParaRPr lang="pl-PL" sz="1050" dirty="0" smtClean="0"/>
          </a:p>
          <a:p>
            <a:pPr marL="45720" indent="0" algn="just">
              <a:buNone/>
            </a:pPr>
            <a:r>
              <a:rPr lang="pl-PL" sz="2200" dirty="0" smtClean="0"/>
              <a:t>Stopa zwrotu z kapitału obcego przy założeniach:</a:t>
            </a:r>
          </a:p>
          <a:p>
            <a:pPr marL="45720" indent="0" algn="just">
              <a:buNone/>
            </a:pPr>
            <a:endParaRPr lang="pl-PL" sz="2200" dirty="0"/>
          </a:p>
          <a:p>
            <a:pPr marL="45720" indent="0" algn="just">
              <a:buNone/>
            </a:pPr>
            <a:endParaRPr lang="pl-PL" sz="2200" dirty="0" smtClean="0"/>
          </a:p>
          <a:p>
            <a:pPr marL="45720" indent="0" algn="just">
              <a:buNone/>
            </a:pPr>
            <a:r>
              <a:rPr lang="pl-PL" sz="2200" dirty="0" smtClean="0"/>
              <a:t>Stopa zwrotu z kapitału własnego jest równa:</a:t>
            </a:r>
          </a:p>
          <a:p>
            <a:pPr marL="45720" indent="0" algn="just">
              <a:buNone/>
            </a:pPr>
            <a:endParaRPr lang="pl-PL" sz="2200" dirty="0"/>
          </a:p>
          <a:p>
            <a:pPr marL="45720" indent="0" algn="just">
              <a:buNone/>
            </a:pPr>
            <a:endParaRPr lang="pl-PL" sz="2200" dirty="0" smtClean="0"/>
          </a:p>
          <a:p>
            <a:pPr marL="45720" indent="0" algn="just">
              <a:buNone/>
            </a:pPr>
            <a:r>
              <a:rPr lang="pl-PL" sz="2200" dirty="0" smtClean="0"/>
              <a:t>Wówczas WACC:</a:t>
            </a:r>
          </a:p>
          <a:p>
            <a:pPr marL="45720" indent="0"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95" y="4216300"/>
            <a:ext cx="719931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133725"/>
            <a:ext cx="7532687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16" y="5517232"/>
            <a:ext cx="61531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86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45000"/>
              </a:lnSpc>
              <a:buNone/>
            </a:pPr>
            <a:r>
              <a:rPr lang="pl-PL" sz="2200" dirty="0" smtClean="0"/>
              <a:t>Podstawowym wskaźnikiem oceny </a:t>
            </a:r>
            <a:r>
              <a:rPr lang="pl-PL" sz="2200" dirty="0" smtClean="0"/>
              <a:t>projektów jest </a:t>
            </a:r>
            <a:r>
              <a:rPr lang="pl-PL" sz="2200" dirty="0" smtClean="0"/>
              <a:t>zaktualizowana wartość </a:t>
            </a:r>
            <a:r>
              <a:rPr lang="pl-PL" sz="2200" dirty="0"/>
              <a:t>netto przedsięwzięcia (projektu, </a:t>
            </a:r>
            <a:r>
              <a:rPr lang="pl-PL" sz="2200" dirty="0" smtClean="0"/>
              <a:t>inwestycji) </a:t>
            </a:r>
            <a:r>
              <a:rPr lang="pl-PL" sz="2200" b="1" dirty="0"/>
              <a:t>NPV (Net </a:t>
            </a:r>
            <a:r>
              <a:rPr lang="pl-PL" sz="2200" b="1" dirty="0" err="1"/>
              <a:t>Present</a:t>
            </a:r>
            <a:r>
              <a:rPr lang="pl-PL" sz="2200" b="1" dirty="0"/>
              <a:t> Value</a:t>
            </a:r>
            <a:r>
              <a:rPr lang="pl-PL" sz="2200" b="1" dirty="0" smtClean="0"/>
              <a:t>)</a:t>
            </a:r>
            <a:r>
              <a:rPr lang="pl-PL" sz="2200" dirty="0" smtClean="0"/>
              <a:t>, w które zainwestowano kapitał w wysokości </a:t>
            </a:r>
            <a:r>
              <a:rPr lang="pl-PL" sz="2200" i="1" dirty="0" smtClean="0"/>
              <a:t>C0 </a:t>
            </a:r>
            <a:r>
              <a:rPr lang="pl-PL" sz="2200" dirty="0" smtClean="0"/>
              <a:t>i oczekuje się rocznych zysków </a:t>
            </a:r>
            <a:r>
              <a:rPr lang="pl-PL" sz="2200" i="1" dirty="0" smtClean="0"/>
              <a:t>C1</a:t>
            </a:r>
            <a:r>
              <a:rPr lang="pl-PL" sz="2200" i="1" dirty="0"/>
              <a:t>, C2,.., </a:t>
            </a:r>
            <a:r>
              <a:rPr lang="pl-PL" sz="2200" i="1" dirty="0" err="1" smtClean="0"/>
              <a:t>Cn</a:t>
            </a:r>
            <a:r>
              <a:rPr lang="pl-PL" sz="2200" i="1" dirty="0" smtClean="0"/>
              <a:t>  </a:t>
            </a:r>
            <a:r>
              <a:rPr lang="pl-PL" sz="2200" dirty="0" smtClean="0"/>
              <a:t>wyznacza się ze wzoru:</a:t>
            </a:r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 smtClean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NPV</a:t>
            </a:r>
            <a:endParaRPr lang="pl-PL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36425"/>
              </p:ext>
            </p:extLst>
          </p:nvPr>
        </p:nvGraphicFramePr>
        <p:xfrm>
          <a:off x="2267744" y="3861048"/>
          <a:ext cx="4422775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Równanie" r:id="rId4" imgW="1612800" imgH="888840" progId="Equation.3">
                  <p:embed/>
                </p:oleObj>
              </mc:Choice>
              <mc:Fallback>
                <p:oleObj name="Równanie" r:id="rId4" imgW="1612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861048"/>
                        <a:ext cx="4422775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6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45000"/>
              </a:lnSpc>
              <a:buNone/>
            </a:pPr>
            <a:r>
              <a:rPr lang="pl-PL" sz="2200" b="1" dirty="0" smtClean="0"/>
              <a:t>NPV =&gt; </a:t>
            </a:r>
            <a:r>
              <a:rPr lang="pl-PL" sz="2200" dirty="0" smtClean="0"/>
              <a:t>Suma </a:t>
            </a:r>
            <a:r>
              <a:rPr lang="pl-PL" sz="2200" dirty="0"/>
              <a:t>wszystkich korzyści netto (przepływów pieniężnych netto) z przedsięwzięcia inwestycyjnego osiąganych w całym ekonomicznym życiu </a:t>
            </a:r>
            <a:r>
              <a:rPr lang="pl-PL" sz="2200" dirty="0" smtClean="0"/>
              <a:t>inwestycji </a:t>
            </a:r>
            <a:r>
              <a:rPr lang="pl-PL" sz="2200" dirty="0"/>
              <a:t>zdyskontowanych (sprowadzonych do porównywalności do jednego momentu czasowego w celu ujednolicenia ich wartości pieniężnej).</a:t>
            </a:r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 smtClean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/>
          </a:p>
          <a:p>
            <a:pPr marL="0" lvl="1" indent="0" algn="just">
              <a:lnSpc>
                <a:spcPct val="110000"/>
              </a:lnSpc>
              <a:buNone/>
            </a:pPr>
            <a:endParaRPr lang="pl-PL" sz="22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NPV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04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b="1" dirty="0" smtClean="0"/>
              <a:t>NPV&gt;0</a:t>
            </a:r>
            <a:r>
              <a:rPr lang="pl-PL" sz="2200" dirty="0" smtClean="0"/>
              <a:t> oznacza</a:t>
            </a:r>
            <a:r>
              <a:rPr lang="pl-PL" sz="2200" dirty="0"/>
              <a:t>, </a:t>
            </a:r>
            <a:r>
              <a:rPr lang="pl-PL" sz="2200" dirty="0" smtClean="0"/>
              <a:t>że </a:t>
            </a:r>
            <a:r>
              <a:rPr lang="pl-PL" sz="2200" dirty="0"/>
              <a:t>stopa rentowności przedsięwzięcia jest </a:t>
            </a:r>
            <a:r>
              <a:rPr lang="pl-PL" sz="2200" dirty="0" smtClean="0"/>
              <a:t>wyższa od stopy </a:t>
            </a:r>
            <a:r>
              <a:rPr lang="pl-PL" sz="2200" dirty="0"/>
              <a:t>granicznej określonej poprzez przyjętą do projektu stopę dyskonta. Stąd </a:t>
            </a:r>
            <a:r>
              <a:rPr lang="pl-PL" sz="2200" dirty="0" smtClean="0"/>
              <a:t>każda inwestycja </a:t>
            </a:r>
            <a:r>
              <a:rPr lang="pl-PL" sz="2200" dirty="0"/>
              <a:t>charakteryzująca się NPV &gt; 0 (w skrajnym przypadku NPV = 0) </a:t>
            </a:r>
            <a:r>
              <a:rPr lang="pl-PL" sz="2200" dirty="0" smtClean="0"/>
              <a:t>może być zrealizowana gdyż </a:t>
            </a:r>
            <a:r>
              <a:rPr lang="pl-PL" sz="2200" dirty="0"/>
              <a:t>przyniesie firmie określone korzyści finansowe, a więc podniesie </a:t>
            </a:r>
            <a:r>
              <a:rPr lang="pl-PL" sz="2200" dirty="0" smtClean="0"/>
              <a:t>jej wartość</a:t>
            </a:r>
            <a:r>
              <a:rPr lang="pl-PL" sz="2200" dirty="0"/>
              <a:t>.</a:t>
            </a:r>
          </a:p>
          <a:p>
            <a:pPr marL="0" lvl="1" indent="0" algn="just">
              <a:lnSpc>
                <a:spcPct val="125000"/>
              </a:lnSpc>
              <a:spcBef>
                <a:spcPts val="1200"/>
              </a:spcBef>
              <a:buNone/>
            </a:pPr>
            <a:r>
              <a:rPr lang="pl-PL" sz="2200" b="1" dirty="0" smtClean="0"/>
              <a:t>NPV&lt;0</a:t>
            </a:r>
            <a:r>
              <a:rPr lang="pl-PL" sz="2200" dirty="0" smtClean="0"/>
              <a:t> </a:t>
            </a:r>
            <a:r>
              <a:rPr lang="pl-PL" sz="2200" dirty="0"/>
              <a:t>świadczy o </a:t>
            </a:r>
            <a:r>
              <a:rPr lang="pl-PL" sz="2200" dirty="0" smtClean="0"/>
              <a:t>niższej </a:t>
            </a:r>
            <a:r>
              <a:rPr lang="pl-PL" sz="2200" dirty="0"/>
              <a:t>od granicznej stopie </a:t>
            </a:r>
            <a:r>
              <a:rPr lang="pl-PL" sz="2200" dirty="0" smtClean="0"/>
              <a:t>rentowności przedsięwzięcia</a:t>
            </a:r>
            <a:r>
              <a:rPr lang="pl-PL" sz="2200" dirty="0"/>
              <a:t>. Jego realizacja będzie zatem nie opłacalna z punktu widzenia </a:t>
            </a:r>
            <a:r>
              <a:rPr lang="pl-PL" sz="2200" dirty="0" smtClean="0"/>
              <a:t>interesów właścicieli </a:t>
            </a:r>
            <a:r>
              <a:rPr lang="pl-PL" sz="2200" dirty="0"/>
              <a:t>przedsiębiorstwa</a:t>
            </a:r>
            <a:r>
              <a:rPr lang="pl-PL" sz="2200" dirty="0" smtClean="0"/>
              <a:t>.</a:t>
            </a:r>
            <a:r>
              <a:rPr lang="pl-PL" sz="2200" b="1" dirty="0" smtClean="0"/>
              <a:t>	</a:t>
            </a:r>
            <a:r>
              <a:rPr lang="pl-PL" sz="2200" dirty="0" smtClean="0"/>
              <a:t>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NPV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41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b="1" dirty="0" smtClean="0"/>
              <a:t>Przedsięwzięcie inwestycyjne należy podejmować wtedy i tylko wtedy, gdy jego NPV&gt;0 bowiem pozwala to zwiększyć wartość firmy.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Dokonując </a:t>
            </a:r>
            <a:r>
              <a:rPr lang="pl-PL" sz="2200" dirty="0"/>
              <a:t>wyboru spośród alternatywnych rozwiązań należy </a:t>
            </a:r>
            <a:r>
              <a:rPr lang="pl-PL" sz="2200" dirty="0" smtClean="0"/>
              <a:t>w przypadku </a:t>
            </a:r>
            <a:r>
              <a:rPr lang="pl-PL" sz="2200" dirty="0"/>
              <a:t>dokonywania wyboru spośród projektów inwestycyjnych: </a:t>
            </a:r>
          </a:p>
          <a:p>
            <a:pPr marL="457200" lvl="1" indent="-457200" algn="just">
              <a:lnSpc>
                <a:spcPct val="125000"/>
              </a:lnSpc>
              <a:buFont typeface="+mj-lt"/>
              <a:buAutoNum type="arabicPeriod"/>
            </a:pPr>
            <a:r>
              <a:rPr lang="pl-PL" sz="2200" dirty="0"/>
              <a:t>o podobnym ryzyku  menedżer powinien wybrać ten projekt, który ma </a:t>
            </a:r>
            <a:r>
              <a:rPr lang="pl-PL" sz="2200" b="1" dirty="0"/>
              <a:t>największą wartość zaktualizowaną netto</a:t>
            </a:r>
            <a:r>
              <a:rPr lang="pl-PL" sz="2200" dirty="0"/>
              <a:t> </a:t>
            </a:r>
            <a:r>
              <a:rPr lang="pl-PL" sz="2200" b="1" dirty="0"/>
              <a:t>(NPV), </a:t>
            </a:r>
          </a:p>
          <a:p>
            <a:pPr marL="457200" lvl="1" indent="-457200" algn="just">
              <a:lnSpc>
                <a:spcPct val="125000"/>
              </a:lnSpc>
              <a:buFont typeface="+mj-lt"/>
              <a:buAutoNum type="arabicPeriod"/>
            </a:pPr>
            <a:r>
              <a:rPr lang="pl-PL" sz="2200" dirty="0"/>
              <a:t>o odmiennym ryzyku przy ograniczonych zasobach powinien kierować się wskaźnikiem (</a:t>
            </a:r>
            <a:r>
              <a:rPr lang="pl-PL" sz="2200" b="1" dirty="0"/>
              <a:t>NPV/nakłady początkowe</a:t>
            </a:r>
            <a:r>
              <a:rPr lang="pl-PL" sz="2200" dirty="0"/>
              <a:t>). 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NPV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31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pl-PL" sz="2200" dirty="0"/>
              <a:t>Od trafności podjętych inwestycji zależy perspektywiczna konkurencyjność przedsiębiorstwa, jego udział w rynku czy możliwość generowania dochodów. Aby móc prawidłowo wycenić (oszacować), a następnie we właściwy sposób porównać efekty z nakładami trzeba </a:t>
            </a:r>
            <a:r>
              <a:rPr lang="pl-PL" sz="2200" dirty="0" smtClean="0"/>
              <a:t>przeprowadzić: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pl-PL" sz="2200" b="1" dirty="0" smtClean="0"/>
              <a:t>analizę </a:t>
            </a:r>
            <a:r>
              <a:rPr lang="pl-PL" sz="2200" b="1" dirty="0"/>
              <a:t>ekonomicznej efektywności inwestycji</a:t>
            </a:r>
            <a:r>
              <a:rPr lang="pl-PL" sz="2200" dirty="0"/>
              <a:t>. </a:t>
            </a:r>
            <a:endParaRPr lang="pl-PL" sz="2200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48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84588" y="1772816"/>
            <a:ext cx="8407893" cy="4407408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/>
              <a:t>PRZYKŁAD </a:t>
            </a:r>
            <a:r>
              <a:rPr lang="pl-PL" sz="2000" b="1" dirty="0" smtClean="0"/>
              <a:t>1(*)</a:t>
            </a: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Zaktualizowaną wartość netto </a:t>
            </a:r>
            <a:r>
              <a:rPr lang="pl-PL" sz="2000" b="1" dirty="0" smtClean="0"/>
              <a:t>NPV </a:t>
            </a:r>
            <a:r>
              <a:rPr lang="pl-PL" sz="2000" dirty="0" smtClean="0"/>
              <a:t>przedsięwzięcia (projektu, inwestycji), w które zainwestowano kapitał w wysokości </a:t>
            </a:r>
            <a:r>
              <a:rPr lang="pl-PL" sz="2000" i="1" dirty="0" smtClean="0"/>
              <a:t>C</a:t>
            </a:r>
            <a:r>
              <a:rPr lang="pl-PL" sz="1400" i="1" dirty="0" smtClean="0"/>
              <a:t>0 </a:t>
            </a:r>
            <a:r>
              <a:rPr lang="pl-PL" sz="2000" dirty="0" smtClean="0"/>
              <a:t>i oczekuje się rocznych zysków </a:t>
            </a:r>
            <a:r>
              <a:rPr lang="pl-PL" sz="2000" i="1" dirty="0" smtClean="0"/>
              <a:t>C</a:t>
            </a:r>
            <a:r>
              <a:rPr lang="pl-PL" sz="1400" i="1" dirty="0" smtClean="0"/>
              <a:t>1</a:t>
            </a:r>
            <a:r>
              <a:rPr lang="pl-PL" sz="2000" i="1" dirty="0"/>
              <a:t>, C</a:t>
            </a:r>
            <a:r>
              <a:rPr lang="pl-PL" sz="1400" i="1" dirty="0"/>
              <a:t>2</a:t>
            </a:r>
            <a:r>
              <a:rPr lang="pl-PL" sz="2000" i="1" dirty="0"/>
              <a:t>,.., </a:t>
            </a:r>
            <a:r>
              <a:rPr lang="pl-PL" sz="2000" i="1" dirty="0" err="1" smtClean="0"/>
              <a:t>C</a:t>
            </a:r>
            <a:r>
              <a:rPr lang="pl-PL" sz="1400" i="1" dirty="0" err="1" smtClean="0"/>
              <a:t>n</a:t>
            </a:r>
            <a:r>
              <a:rPr lang="pl-PL" sz="1400" i="1" dirty="0" smtClean="0"/>
              <a:t>  </a:t>
            </a:r>
            <a:r>
              <a:rPr lang="pl-PL" sz="2000" dirty="0" smtClean="0"/>
              <a:t>wyznacza się ze wzoru: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</a:t>
            </a:r>
            <a:r>
              <a:rPr lang="pl-PL" dirty="0"/>
              <a:t>NPV</a:t>
            </a: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894569"/>
              </p:ext>
            </p:extLst>
          </p:nvPr>
        </p:nvGraphicFramePr>
        <p:xfrm>
          <a:off x="466555" y="3717032"/>
          <a:ext cx="8282900" cy="151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Równanie" r:id="rId3" imgW="3454200" imgH="660240" progId="Equation.3">
                  <p:embed/>
                </p:oleObj>
              </mc:Choice>
              <mc:Fallback>
                <p:oleObj name="Równanie" r:id="rId3" imgW="34542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55" y="3717032"/>
                        <a:ext cx="8282900" cy="1512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204864"/>
            <a:ext cx="8568952" cy="128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4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/>
              <a:t>PRZYKŁAD </a:t>
            </a:r>
            <a:r>
              <a:rPr lang="pl-PL" sz="2000" b="1" dirty="0" smtClean="0"/>
              <a:t>2(*)</a:t>
            </a: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Zatem zakup maszyny nie jest opłacalny.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NPV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5"/>
            <a:ext cx="8568952" cy="78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74851"/>
            <a:ext cx="8568952" cy="19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0" y="5003975"/>
            <a:ext cx="8546072" cy="127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078081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Aby zadecydować o poprawności decyzji menedżera należy obliczyć opłacalność przedsięwzięcia wyznaczając bieżącą wartość netto projektu: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NPV</a:t>
            </a:r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876935"/>
              </p:ext>
            </p:extLst>
          </p:nvPr>
        </p:nvGraphicFramePr>
        <p:xfrm>
          <a:off x="611560" y="3212976"/>
          <a:ext cx="7977187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Równanie" r:id="rId3" imgW="3327120" imgH="660240" progId="Equation.3">
                  <p:embed/>
                </p:oleObj>
              </mc:Choice>
              <mc:Fallback>
                <p:oleObj name="Równanie" r:id="rId3" imgW="3327120" imgH="66024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12976"/>
                        <a:ext cx="7977187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5013176"/>
            <a:ext cx="34235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Zatem decyzja nie była słuszna.</a:t>
            </a:r>
          </a:p>
        </p:txBody>
      </p:sp>
    </p:spTree>
    <p:extLst>
      <p:ext uri="{BB962C8B-B14F-4D97-AF65-F5344CB8AC3E}">
        <p14:creationId xmlns:p14="http://schemas.microsoft.com/office/powerpoint/2010/main" val="41781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4950290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b="1" dirty="0"/>
              <a:t>PRZYKŁAD </a:t>
            </a:r>
            <a:r>
              <a:rPr lang="pl-PL" sz="2200" b="1" dirty="0" smtClean="0"/>
              <a:t>4(*)</a:t>
            </a:r>
            <a:endParaRPr lang="pl-PL" sz="2200" b="1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Firma </a:t>
            </a:r>
            <a:r>
              <a:rPr lang="pl-PL" sz="2200" dirty="0" smtClean="0"/>
              <a:t>rozważa </a:t>
            </a:r>
            <a:r>
              <a:rPr lang="pl-PL" sz="2200" dirty="0"/>
              <a:t>zakup jednej z dwóch maszyn o </a:t>
            </a:r>
            <a:r>
              <a:rPr lang="pl-PL" sz="2200" dirty="0" smtClean="0"/>
              <a:t>różnych </a:t>
            </a:r>
            <a:r>
              <a:rPr lang="pl-PL" sz="2200" dirty="0"/>
              <a:t>parametrach technicznych. </a:t>
            </a:r>
            <a:r>
              <a:rPr lang="pl-PL" sz="2200" dirty="0" smtClean="0"/>
              <a:t>Cena obu </a:t>
            </a:r>
            <a:r>
              <a:rPr lang="pl-PL" sz="2200" dirty="0"/>
              <a:t>maszyn jest jednakowa i wynosi 15 mln PLN. Oczekiwane wpływy </a:t>
            </a:r>
            <a:r>
              <a:rPr lang="pl-PL" sz="2200" dirty="0" smtClean="0"/>
              <a:t>pieniężne z użytkowaniem </a:t>
            </a:r>
            <a:r>
              <a:rPr lang="pl-PL" sz="2200" dirty="0"/>
              <a:t>maszyn wyglądają następująco (dane w tys. PLN</a:t>
            </a:r>
            <a:r>
              <a:rPr lang="pl-PL" sz="2200" dirty="0" smtClean="0"/>
              <a:t>).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Jeżeli </a:t>
            </a:r>
            <a:r>
              <a:rPr lang="pl-PL" sz="2200" dirty="0"/>
              <a:t>wymagana stopa zwrotu wynosi 10% rocznie, który wariant jest </a:t>
            </a:r>
            <a:r>
              <a:rPr lang="pl-PL" sz="2200" dirty="0" smtClean="0"/>
              <a:t>bardziej opłacalny? Zastanów się czy wybór może być odmienny dla innej stopy dyskonta?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																</a:t>
            </a:r>
            <a:endParaRPr lang="pl-PL" sz="22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NPV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84834"/>
              </p:ext>
            </p:extLst>
          </p:nvPr>
        </p:nvGraphicFramePr>
        <p:xfrm>
          <a:off x="1547664" y="4149080"/>
          <a:ext cx="6096000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WARIANT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I rok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II rok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III rok</a:t>
                      </a:r>
                      <a:endParaRPr lang="pl-P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Super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9000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6500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4000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 smtClean="0"/>
                        <a:t>DeLuxe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6500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6500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6500</a:t>
                      </a:r>
                      <a:endParaRPr lang="pl-P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9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Wariant SUPER: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Wariant DELUXE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WNIOSKI: 					</a:t>
            </a: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</a:t>
            </a:r>
            <a:r>
              <a:rPr lang="pl-PL" dirty="0"/>
              <a:t>NPV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51" y="2204864"/>
            <a:ext cx="5529346" cy="469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51" y="3645024"/>
            <a:ext cx="5529346" cy="6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9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 					</a:t>
            </a: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</a:t>
            </a:r>
            <a:r>
              <a:rPr lang="pl-PL" dirty="0"/>
              <a:t>NPV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1028"/>
            <a:ext cx="8496944" cy="478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7236296" y="2060848"/>
            <a:ext cx="1440160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EXCEL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6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/>
              <a:t>Zaletami </a:t>
            </a:r>
            <a:r>
              <a:rPr lang="pl-PL" sz="2000" dirty="0" smtClean="0"/>
              <a:t>metody </a:t>
            </a:r>
            <a:r>
              <a:rPr lang="pl-PL" sz="2000" dirty="0"/>
              <a:t>NPV </a:t>
            </a:r>
            <a:r>
              <a:rPr lang="pl-PL" sz="2000" dirty="0" smtClean="0"/>
              <a:t>są: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</a:pPr>
            <a:r>
              <a:rPr lang="pl-PL" sz="2000" dirty="0" smtClean="0"/>
              <a:t>uwzględnianie </a:t>
            </a:r>
            <a:r>
              <a:rPr lang="pl-PL" sz="2000" dirty="0"/>
              <a:t>w analizie opłacalności inwestycji zmiennej wartości pieniądza w czasie,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</a:pPr>
            <a:r>
              <a:rPr lang="pl-PL" sz="2000" dirty="0" smtClean="0"/>
              <a:t>jest </a:t>
            </a:r>
            <a:r>
              <a:rPr lang="pl-PL" sz="2000" dirty="0"/>
              <a:t>obiektywnym kryterium ułatwiającym podejmowanie wszelkich decyzji inwestycyjnych,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</a:pPr>
            <a:r>
              <a:rPr lang="pl-PL" sz="2000" dirty="0" smtClean="0"/>
              <a:t>jest </a:t>
            </a:r>
            <a:r>
              <a:rPr lang="pl-PL" sz="2000" dirty="0"/>
              <a:t>wskaźnikiem najlepiej opisującym możliwości firmy w realizacji strategii wzrostu wartości dla właścicieli.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</a:t>
            </a:r>
            <a:r>
              <a:rPr lang="pl-PL" dirty="0"/>
              <a:t>NPV</a:t>
            </a:r>
          </a:p>
        </p:txBody>
      </p:sp>
    </p:spTree>
    <p:extLst>
      <p:ext uri="{BB962C8B-B14F-4D97-AF65-F5344CB8AC3E}">
        <p14:creationId xmlns:p14="http://schemas.microsoft.com/office/powerpoint/2010/main" val="8731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 smtClean="0"/>
              <a:t>Wadami </a:t>
            </a:r>
            <a:r>
              <a:rPr lang="pl-PL" sz="2000" dirty="0"/>
              <a:t>metody </a:t>
            </a:r>
            <a:r>
              <a:rPr lang="pl-PL" sz="2000" dirty="0" smtClean="0"/>
              <a:t>NPV są: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</a:pPr>
            <a:r>
              <a:rPr lang="pl-PL" sz="2000" dirty="0" smtClean="0"/>
              <a:t>trudności </a:t>
            </a:r>
            <a:r>
              <a:rPr lang="pl-PL" sz="2000" dirty="0"/>
              <a:t>w wyborze odpowiedniej stopy </a:t>
            </a:r>
            <a:r>
              <a:rPr lang="pl-PL" sz="2000" dirty="0" smtClean="0"/>
              <a:t>dyskontowej wynikające z trudności w szacowaniu ryzyka </a:t>
            </a:r>
            <a:r>
              <a:rPr lang="pl-PL" sz="2000" dirty="0"/>
              <a:t>danego projektu inwestycyjnego,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</a:pPr>
            <a:r>
              <a:rPr lang="pl-PL" sz="2000" dirty="0" smtClean="0"/>
              <a:t>kłopoty </a:t>
            </a:r>
            <a:r>
              <a:rPr lang="pl-PL" sz="2000" dirty="0"/>
              <a:t>w ustalaniu przyszłych możliwych do osiągnięcia wartości przepływów pieniężnych.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NPV</a:t>
            </a:r>
          </a:p>
        </p:txBody>
      </p:sp>
    </p:spTree>
    <p:extLst>
      <p:ext uri="{BB962C8B-B14F-4D97-AF65-F5344CB8AC3E}">
        <p14:creationId xmlns:p14="http://schemas.microsoft.com/office/powerpoint/2010/main" val="7341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Alternatywna równorzędna metoda oceny przedsięwzięcia inwestycyjnego to </a:t>
            </a:r>
            <a:r>
              <a:rPr lang="pl-PL" sz="2200" b="1" dirty="0"/>
              <a:t>wewnętrzna stopa </a:t>
            </a:r>
            <a:r>
              <a:rPr lang="pl-PL" sz="2200" b="1" dirty="0" smtClean="0"/>
              <a:t>zwrotu projektu </a:t>
            </a:r>
            <a:r>
              <a:rPr lang="pl-PL" sz="2200" b="1" dirty="0"/>
              <a:t>inwestycyjnego </a:t>
            </a:r>
            <a:r>
              <a:rPr lang="pl-PL" sz="2200" b="1" dirty="0" smtClean="0"/>
              <a:t> IRR. </a:t>
            </a:r>
            <a:r>
              <a:rPr lang="pl-PL" sz="2200" dirty="0" smtClean="0"/>
              <a:t>To </a:t>
            </a:r>
            <a:r>
              <a:rPr lang="pl-PL" sz="2200" dirty="0"/>
              <a:t>taka stopa </a:t>
            </a:r>
            <a:r>
              <a:rPr lang="pl-PL" sz="2200" dirty="0" smtClean="0"/>
              <a:t>procentowa </a:t>
            </a:r>
            <a:r>
              <a:rPr lang="pl-PL" sz="2200" dirty="0"/>
              <a:t>przy której </a:t>
            </a:r>
            <a:r>
              <a:rPr lang="pl-PL" sz="2200" dirty="0" smtClean="0"/>
              <a:t>zaktualizowana </a:t>
            </a:r>
            <a:r>
              <a:rPr lang="pl-PL" sz="2200" dirty="0"/>
              <a:t>wartość strumieni wydatków pieniężnych jest równa </a:t>
            </a:r>
            <a:r>
              <a:rPr lang="pl-PL" sz="2200" dirty="0" smtClean="0"/>
              <a:t>aktualnej </a:t>
            </a:r>
            <a:r>
              <a:rPr lang="pl-PL" sz="2200" dirty="0"/>
              <a:t>wartości strumienia wpływów </a:t>
            </a:r>
            <a:r>
              <a:rPr lang="pl-PL" sz="2200" dirty="0" smtClean="0"/>
              <a:t>pieniężnych.</a:t>
            </a:r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Czyli to stopa dla której wartość </a:t>
            </a:r>
            <a:r>
              <a:rPr lang="pl-PL" sz="2200" dirty="0"/>
              <a:t>zaktualizowana netto jego przepływów pieniężnych jest równa zeru. IRR pokazuje bezpośrednio stopę rentowności badanych przedsięwzięć. </a:t>
            </a:r>
            <a:r>
              <a:rPr lang="pl-PL" sz="2200" dirty="0" smtClean="0"/>
              <a:t>W </a:t>
            </a:r>
            <a:r>
              <a:rPr lang="pl-PL" sz="2200" dirty="0"/>
              <a:t>tym celu należy rozwiązać równanie: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242877"/>
              </p:ext>
            </p:extLst>
          </p:nvPr>
        </p:nvGraphicFramePr>
        <p:xfrm>
          <a:off x="3491880" y="5733256"/>
          <a:ext cx="16367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Równanie" r:id="rId3" imgW="596880" imgH="177480" progId="Equation.3">
                  <p:embed/>
                </p:oleObj>
              </mc:Choice>
              <mc:Fallback>
                <p:oleObj name="Równanie" r:id="rId3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733256"/>
                        <a:ext cx="16367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dirty="0" smtClean="0"/>
              <a:t>IRR to </a:t>
            </a:r>
            <a:r>
              <a:rPr lang="pl-PL" dirty="0"/>
              <a:t>punkt, w którym </a:t>
            </a:r>
            <a:r>
              <a:rPr lang="pl-PL" dirty="0" smtClean="0"/>
              <a:t>funkcja zależności </a:t>
            </a:r>
            <a:r>
              <a:rPr lang="pl-PL" dirty="0"/>
              <a:t>pomiędzy NPV i stopą </a:t>
            </a:r>
            <a:r>
              <a:rPr lang="pl-PL" dirty="0" smtClean="0"/>
              <a:t>dyskontową </a:t>
            </a:r>
            <a:r>
              <a:rPr lang="pl-PL" dirty="0"/>
              <a:t>przecina oś stopy dyskontowej.</a:t>
            </a:r>
            <a:endParaRPr lang="pl-PL" sz="18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6679612" cy="368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5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pl-PL" sz="2200" dirty="0" smtClean="0"/>
              <a:t>Celem </a:t>
            </a:r>
            <a:r>
              <a:rPr lang="pl-PL" sz="2200" dirty="0"/>
              <a:t>stosowanej analizy ekonomicznej efektywności przedsięwzięć inwestycyjnych jest więc </a:t>
            </a:r>
            <a:r>
              <a:rPr lang="pl-PL" sz="2200" dirty="0" smtClean="0"/>
              <a:t>prawidłowy: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pl-PL" sz="2200" dirty="0" smtClean="0"/>
              <a:t>pomiar i </a:t>
            </a:r>
            <a:r>
              <a:rPr lang="pl-PL" sz="2200" dirty="0"/>
              <a:t>wycena efektów oraz nakładów, </a:t>
            </a:r>
            <a:endParaRPr lang="pl-PL" sz="2200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pl-PL" sz="2200" dirty="0" smtClean="0"/>
              <a:t>a </a:t>
            </a:r>
            <a:r>
              <a:rPr lang="pl-PL" sz="2200" dirty="0"/>
              <a:t>następnie właściwe ich porównanie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4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Pojedyncze </a:t>
            </a:r>
            <a:r>
              <a:rPr lang="pl-PL" sz="2200" dirty="0"/>
              <a:t>przedsięwzięcie rozwojowe jest opłacane wówczas, gdy jego wewnętrzna stopa zwrotu jest wyższa od stopy granicznej będącej najniższą możliwą do zaakceptowania przez inwestora stopą </a:t>
            </a:r>
            <a:r>
              <a:rPr lang="pl-PL" sz="2200" dirty="0" smtClean="0"/>
              <a:t>rentowności. Pokazuje </a:t>
            </a:r>
            <a:r>
              <a:rPr lang="pl-PL" sz="2200" dirty="0"/>
              <a:t>bezpośrednio stopę rentowności badanych </a:t>
            </a:r>
            <a:r>
              <a:rPr lang="pl-PL" sz="2200" dirty="0" smtClean="0"/>
              <a:t>przedsięwzięć i w </a:t>
            </a:r>
            <a:r>
              <a:rPr lang="pl-PL" sz="2200" dirty="0"/>
              <a:t>praktyce oznacza to, że : 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1100" dirty="0" smtClean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projekt </a:t>
            </a:r>
            <a:r>
              <a:rPr lang="pl-PL" sz="2200" dirty="0"/>
              <a:t>opłacalny </a:t>
            </a:r>
            <a:r>
              <a:rPr lang="pl-PL" sz="2200" dirty="0" smtClean="0"/>
              <a:t>gdy:</a:t>
            </a:r>
          </a:p>
          <a:p>
            <a:pPr marL="45720" indent="0" algn="just">
              <a:lnSpc>
                <a:spcPct val="125000"/>
              </a:lnSpc>
              <a:buNone/>
            </a:pPr>
            <a:endParaRPr lang="pl-PL" sz="2200" dirty="0"/>
          </a:p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 smtClean="0"/>
              <a:t>projekt nieopłacalny gdy: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96292"/>
              </p:ext>
            </p:extLst>
          </p:nvPr>
        </p:nvGraphicFramePr>
        <p:xfrm>
          <a:off x="3995936" y="4653136"/>
          <a:ext cx="35163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Równanie" r:id="rId3" imgW="1282680" imgH="203040" progId="Equation.3">
                  <p:embed/>
                </p:oleObj>
              </mc:Choice>
              <mc:Fallback>
                <p:oleObj name="Równanie" r:id="rId3" imgW="1282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653136"/>
                        <a:ext cx="35163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484364"/>
              </p:ext>
            </p:extLst>
          </p:nvPr>
        </p:nvGraphicFramePr>
        <p:xfrm>
          <a:off x="3995936" y="5589240"/>
          <a:ext cx="35163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Równanie" r:id="rId5" imgW="1282680" imgH="203040" progId="Equation.3">
                  <p:embed/>
                </p:oleObj>
              </mc:Choice>
              <mc:Fallback>
                <p:oleObj name="Równanie" r:id="rId5" imgW="1282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589240"/>
                        <a:ext cx="35163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0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2200" dirty="0"/>
              <a:t>Sposoby wyznaczania IRR: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/>
              <a:t>odczytywanie z wykresu,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/>
              <a:t>obliczanie ze </a:t>
            </a:r>
            <a:r>
              <a:rPr lang="pl-PL" sz="2200" dirty="0" smtClean="0"/>
              <a:t>wzoru, przy użyciu </a:t>
            </a:r>
            <a:r>
              <a:rPr lang="pl-PL" sz="2200" dirty="0"/>
              <a:t>arkusza kalkulacyjnego lub kalkulatora </a:t>
            </a:r>
            <a:r>
              <a:rPr lang="pl-PL" sz="2200" dirty="0" smtClean="0"/>
              <a:t>finansowego.</a:t>
            </a:r>
          </a:p>
          <a:p>
            <a:pPr marL="45720" indent="0" algn="just">
              <a:buNone/>
            </a:pPr>
            <a:r>
              <a:rPr lang="pl-PL" sz="2200" dirty="0"/>
              <a:t>IRR można obliczyć stosując uproszczoną metodę interpolacji liniowej zgodnie z którą IRR wyraża się wzorem</a:t>
            </a:r>
            <a:r>
              <a:rPr lang="pl-PL" sz="2200" dirty="0" smtClean="0"/>
              <a:t>:</a:t>
            </a:r>
          </a:p>
          <a:p>
            <a:pPr marL="45720" indent="0" algn="just">
              <a:buNone/>
            </a:pPr>
            <a:endParaRPr lang="pl-PL" sz="2200" dirty="0"/>
          </a:p>
          <a:p>
            <a:pPr marL="45720" indent="0" algn="just">
              <a:buNone/>
            </a:pPr>
            <a:endParaRPr lang="pl-PL" sz="2200" dirty="0" smtClean="0"/>
          </a:p>
          <a:p>
            <a:pPr marL="45720" indent="0" algn="just">
              <a:buNone/>
            </a:pPr>
            <a:endParaRPr lang="pl-PL" sz="2200" dirty="0"/>
          </a:p>
          <a:p>
            <a:pPr marL="45720" indent="0" algn="just">
              <a:buNone/>
            </a:pPr>
            <a:endParaRPr lang="pl-PL" sz="1600" dirty="0" smtClean="0"/>
          </a:p>
          <a:p>
            <a:pPr marL="1081088" indent="0" algn="just">
              <a:buNone/>
            </a:pPr>
            <a:r>
              <a:rPr lang="pl-PL" dirty="0"/>
              <a:t>stopy dyskontowe dla których NPV jest dodatnie (ujemne) i bliskie </a:t>
            </a:r>
            <a:r>
              <a:rPr lang="pl-PL" dirty="0" smtClean="0"/>
              <a:t>zeru</a:t>
            </a:r>
          </a:p>
          <a:p>
            <a:pPr marL="2238375" indent="0" algn="just">
              <a:buNone/>
            </a:pPr>
            <a:r>
              <a:rPr lang="pl-PL" dirty="0"/>
              <a:t>poziom NPV dla </a:t>
            </a:r>
            <a:r>
              <a:rPr lang="pl-PL" dirty="0" smtClean="0"/>
              <a:t>wskazanych stóp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88892"/>
              </p:ext>
            </p:extLst>
          </p:nvPr>
        </p:nvGraphicFramePr>
        <p:xfrm>
          <a:off x="2051720" y="4077072"/>
          <a:ext cx="463073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4" name="Równanie" r:id="rId3" imgW="1688760" imgH="495000" progId="Equation.3">
                  <p:embed/>
                </p:oleObj>
              </mc:Choice>
              <mc:Fallback>
                <p:oleObj name="Równanie" r:id="rId3" imgW="1688760" imgH="495000" progId="Equation.3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77072"/>
                        <a:ext cx="4630738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015618"/>
              </p:ext>
            </p:extLst>
          </p:nvPr>
        </p:nvGraphicFramePr>
        <p:xfrm>
          <a:off x="539552" y="5445224"/>
          <a:ext cx="936476" cy="458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5" name="Równanie" r:id="rId5" imgW="444240" imgH="228600" progId="Equation.3">
                  <p:embed/>
                </p:oleObj>
              </mc:Choice>
              <mc:Fallback>
                <p:oleObj name="Równanie" r:id="rId5" imgW="444240" imgH="228600" progId="Equation.3">
                  <p:embed/>
                  <p:pic>
                    <p:nvPicPr>
                      <p:cNvPr id="0" name="Obi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445224"/>
                        <a:ext cx="936476" cy="458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074174"/>
              </p:ext>
            </p:extLst>
          </p:nvPr>
        </p:nvGraphicFramePr>
        <p:xfrm>
          <a:off x="539676" y="6123981"/>
          <a:ext cx="2113760" cy="458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6" name="Równanie" r:id="rId7" imgW="1002960" imgH="228600" progId="Equation.3">
                  <p:embed/>
                </p:oleObj>
              </mc:Choice>
              <mc:Fallback>
                <p:oleObj name="Równanie" r:id="rId7" imgW="1002960" imgH="228600" progId="Equation.3">
                  <p:embed/>
                  <p:pic>
                    <p:nvPicPr>
                      <p:cNvPr id="0" name="Obi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76" y="6123981"/>
                        <a:ext cx="2113760" cy="458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/>
              <a:t>PRZYKŁAD 5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Przedsiębiorstwo zamierza zbudować nowy zakład odzieżowy. Budowa zakładu wymagałaby poniesienia nakładów inwestycyjnych w wysokości 500tys.zł i trwałaby rok. Nowy zakład pozwoliłby na uzyskanie zysków operacyjnych w wysokości 1 100tys.zł rocznie, a roczne koszty eksploatacyjne to 900tys.zł. w okresie kolejnych pięciu lat. Projekt może zostać zrealizowany w dwóch różnych miejscach różniących się ryzykiem co do oczekiwanych przepływów pieniężnych, od których zależy przyjęta stopa dyskontowa i jest ona równa odpowiednio 12% i 24%.  Zadecyduj, które otoczenie należy wskazać jako miejsce budowy nowego zakładu.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		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</a:t>
            </a: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95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/>
              <a:t>Przepływy pieniężne inwestycji	</a:t>
            </a:r>
            <a:r>
              <a:rPr lang="pl-PL" sz="2000" dirty="0" smtClean="0"/>
              <a:t>są następujące: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</a:t>
            </a:r>
            <a:r>
              <a:rPr lang="pl-PL" dirty="0" smtClean="0"/>
              <a:t>		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dirty="0" smtClean="0"/>
              <a:t>							</a:t>
            </a:r>
            <a:endParaRPr lang="pl-PL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61506"/>
              </p:ext>
            </p:extLst>
          </p:nvPr>
        </p:nvGraphicFramePr>
        <p:xfrm>
          <a:off x="1115616" y="2276872"/>
          <a:ext cx="6530157" cy="1111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3" name="Równanie" r:id="rId3" imgW="2565360" imgH="457200" progId="Equation.3">
                  <p:embed/>
                </p:oleObj>
              </mc:Choice>
              <mc:Fallback>
                <p:oleObj name="Równanie" r:id="rId3" imgW="2565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76872"/>
                        <a:ext cx="6530157" cy="1111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979997"/>
              </p:ext>
            </p:extLst>
          </p:nvPr>
        </p:nvGraphicFramePr>
        <p:xfrm>
          <a:off x="385763" y="3429000"/>
          <a:ext cx="8561387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4" name="Równanie" r:id="rId5" imgW="3504960" imgH="660240" progId="Equation.3">
                  <p:embed/>
                </p:oleObj>
              </mc:Choice>
              <mc:Fallback>
                <p:oleObj name="Równanie" r:id="rId5" imgW="3504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429000"/>
                        <a:ext cx="8561387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348960"/>
              </p:ext>
            </p:extLst>
          </p:nvPr>
        </p:nvGraphicFramePr>
        <p:xfrm>
          <a:off x="344488" y="5013325"/>
          <a:ext cx="84994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5" name="Równanie" r:id="rId7" imgW="3479760" imgH="660240" progId="Equation.3">
                  <p:embed/>
                </p:oleObj>
              </mc:Choice>
              <mc:Fallback>
                <p:oleObj name="Równanie" r:id="rId7" imgW="3479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5013325"/>
                        <a:ext cx="84994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</a:t>
            </a:r>
            <a:r>
              <a:rPr lang="pl-PL" dirty="0" smtClean="0"/>
              <a:t>		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dirty="0" smtClean="0"/>
              <a:t>							</a:t>
            </a:r>
            <a:endParaRPr lang="pl-PL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202029"/>
              </p:ext>
            </p:extLst>
          </p:nvPr>
        </p:nvGraphicFramePr>
        <p:xfrm>
          <a:off x="395536" y="1844823"/>
          <a:ext cx="842493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</a:t>
            </a:r>
            <a:r>
              <a:rPr lang="pl-PL" dirty="0" smtClean="0"/>
              <a:t>IRR</a:t>
            </a:r>
            <a:endParaRPr lang="pl-PL" dirty="0"/>
          </a:p>
        </p:txBody>
      </p:sp>
      <p:sp>
        <p:nvSpPr>
          <p:cNvPr id="9" name="Symbol zastępczy zawartości 1"/>
          <p:cNvSpPr txBox="1">
            <a:spLocks/>
          </p:cNvSpPr>
          <p:nvPr/>
        </p:nvSpPr>
        <p:spPr>
          <a:xfrm>
            <a:off x="323528" y="1830368"/>
            <a:ext cx="8407893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pl-PL" sz="2000" dirty="0" smtClean="0"/>
              <a:t>Wewnętrzna stopa zwrotu inwestycji IRR mieści się w przedziale: </a:t>
            </a:r>
          </a:p>
          <a:p>
            <a:pPr marL="0" lvl="1" indent="0" algn="ctr">
              <a:lnSpc>
                <a:spcPct val="125000"/>
              </a:lnSpc>
              <a:buFont typeface="Wingdings" pitchFamily="2" charset="2"/>
              <a:buNone/>
            </a:pPr>
            <a:r>
              <a:rPr lang="pl-PL" sz="2000" dirty="0" smtClean="0"/>
              <a:t>19% - 20%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są to stopy </a:t>
            </a:r>
            <a:r>
              <a:rPr lang="pl-PL" sz="2000" dirty="0"/>
              <a:t>dyskontowe dla których NPV jest dodatnie </a:t>
            </a:r>
            <a:r>
              <a:rPr lang="pl-PL" sz="2000" dirty="0" smtClean="0"/>
              <a:t>oraz ujemne: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endParaRPr lang="pl-PL" sz="1050" dirty="0" smtClean="0"/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pl-PL" sz="2000" dirty="0" smtClean="0"/>
              <a:t>wynosi 19,86% zatem  i=12% &lt; IRR oraz i=24% &gt;IRR</a:t>
            </a:r>
          </a:p>
          <a:p>
            <a:pPr marL="0" lvl="1" indent="0" algn="just">
              <a:lnSpc>
                <a:spcPct val="125000"/>
              </a:lnSpc>
              <a:buFont typeface="Wingdings" pitchFamily="2" charset="2"/>
              <a:buNone/>
            </a:pPr>
            <a:r>
              <a:rPr lang="pl-PL" sz="2000" dirty="0" smtClean="0"/>
              <a:t>							</a:t>
            </a:r>
            <a:endParaRPr lang="pl-PL" sz="2000" b="1" dirty="0" smtClean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968977"/>
              </p:ext>
            </p:extLst>
          </p:nvPr>
        </p:nvGraphicFramePr>
        <p:xfrm>
          <a:off x="719571" y="4653136"/>
          <a:ext cx="7615805" cy="1101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Równanie" r:id="rId3" imgW="2933640" imgH="444240" progId="Equation.3">
                  <p:embed/>
                </p:oleObj>
              </mc:Choice>
              <mc:Fallback>
                <p:oleObj name="Równanie" r:id="rId3" imgW="2933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571" y="4653136"/>
                        <a:ext cx="7615805" cy="1101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76808"/>
              </p:ext>
            </p:extLst>
          </p:nvPr>
        </p:nvGraphicFramePr>
        <p:xfrm>
          <a:off x="1399144" y="3212976"/>
          <a:ext cx="6256660" cy="1194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Równanie" r:id="rId5" imgW="2412720" imgH="482400" progId="Equation.3">
                  <p:embed/>
                </p:oleObj>
              </mc:Choice>
              <mc:Fallback>
                <p:oleObj name="Równanie" r:id="rId5" imgW="2412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144" y="3212976"/>
                        <a:ext cx="6256660" cy="1194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7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000" b="1" dirty="0"/>
              <a:t>PRZYKŁAD </a:t>
            </a:r>
            <a:r>
              <a:rPr lang="pl-PL" sz="2000" b="1" dirty="0" smtClean="0"/>
              <a:t>6</a:t>
            </a:r>
            <a:endParaRPr lang="pl-PL" sz="2000" b="1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Menedżer firmy rozważa realizację jednego z dwóch wykluczających się projektów A i B o następujących przepływach: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Który projekt należy przyjąć do realizacji??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		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				</a:t>
            </a:r>
            <a:endParaRPr lang="pl-PL" sz="2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DYSKONTOWE- </a:t>
            </a:r>
            <a:r>
              <a:rPr lang="pl-PL" dirty="0" smtClean="0"/>
              <a:t>IRR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4502"/>
              </p:ext>
            </p:extLst>
          </p:nvPr>
        </p:nvGraphicFramePr>
        <p:xfrm>
          <a:off x="1547664" y="3140968"/>
          <a:ext cx="6096000" cy="13234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371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  <a:tr h="44317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</a:tr>
              <a:tr h="44317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0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Po zastosowaniu metody interpolacyjnej wyznaczono: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IRR </a:t>
            </a:r>
            <a:r>
              <a:rPr lang="pl-PL" sz="2000" dirty="0"/>
              <a:t>(Projekt A)= </a:t>
            </a:r>
            <a:r>
              <a:rPr lang="pl-PL" sz="2000" dirty="0" smtClean="0"/>
              <a:t>14,4885%</a:t>
            </a:r>
            <a:endParaRPr lang="pl-PL" sz="20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000" dirty="0" smtClean="0"/>
              <a:t>			IRR </a:t>
            </a:r>
            <a:r>
              <a:rPr lang="pl-PL" sz="2000" dirty="0"/>
              <a:t>(</a:t>
            </a:r>
            <a:r>
              <a:rPr lang="pl-PL" sz="2000" dirty="0" smtClean="0"/>
              <a:t>Projekt B)= 11,7906%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52468"/>
              </p:ext>
            </p:extLst>
          </p:nvPr>
        </p:nvGraphicFramePr>
        <p:xfrm>
          <a:off x="323528" y="1772816"/>
          <a:ext cx="856895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Łącznik prosty ze strzałką 10"/>
          <p:cNvCxnSpPr/>
          <p:nvPr/>
        </p:nvCxnSpPr>
        <p:spPr>
          <a:xfrm flipH="1">
            <a:off x="3347864" y="278092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3995936" y="25649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NPV</a:t>
            </a:r>
            <a:r>
              <a:rPr lang="pl-PL" sz="1100" dirty="0" smtClean="0"/>
              <a:t>A</a:t>
            </a:r>
            <a:r>
              <a:rPr lang="pl-PL" dirty="0" smtClean="0"/>
              <a:t>=NPV</a:t>
            </a:r>
            <a:r>
              <a:rPr lang="pl-PL" sz="1100" dirty="0" smtClean="0"/>
              <a:t>B  </a:t>
            </a:r>
            <a:r>
              <a:rPr lang="pl-PL" dirty="0" smtClean="0"/>
              <a:t>dla 7,1809%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6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ctr">
              <a:lnSpc>
                <a:spcPct val="125000"/>
              </a:lnSpc>
              <a:buNone/>
            </a:pPr>
            <a:r>
              <a:rPr lang="pl-PL" sz="2200" dirty="0" smtClean="0"/>
              <a:t>Który projekt należy przyjąć do realizacji??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Dla i &gt; </a:t>
            </a:r>
            <a:r>
              <a:rPr lang="pl-PL" sz="2200" dirty="0"/>
              <a:t>7,1809</a:t>
            </a:r>
            <a:r>
              <a:rPr lang="pl-PL" sz="2200" dirty="0" smtClean="0"/>
              <a:t>% </a:t>
            </a:r>
          </a:p>
          <a:p>
            <a:pPr marL="0" lvl="1" indent="0" algn="ctr">
              <a:lnSpc>
                <a:spcPct val="125000"/>
              </a:lnSpc>
              <a:buNone/>
            </a:pPr>
            <a:r>
              <a:rPr lang="pl-PL" sz="2200" dirty="0" smtClean="0"/>
              <a:t>NPVA &gt; NPVB oraz IRRA &gt; IRRB 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zatem obie metody prowadzą do identycznych wniosków.</a:t>
            </a: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Dla i </a:t>
            </a:r>
            <a:r>
              <a:rPr lang="pl-PL" sz="2200" dirty="0" smtClean="0"/>
              <a:t>&lt; </a:t>
            </a:r>
            <a:r>
              <a:rPr lang="pl-PL" sz="2200" dirty="0"/>
              <a:t>7,1809% </a:t>
            </a:r>
          </a:p>
          <a:p>
            <a:pPr marL="0" lvl="1" indent="0" algn="ctr">
              <a:lnSpc>
                <a:spcPct val="125000"/>
              </a:lnSpc>
              <a:buNone/>
            </a:pPr>
            <a:r>
              <a:rPr lang="pl-PL" sz="2200" dirty="0" smtClean="0"/>
              <a:t>NPVA &lt; NPVB </a:t>
            </a:r>
            <a:r>
              <a:rPr lang="pl-PL" sz="2200" dirty="0"/>
              <a:t>oraz </a:t>
            </a:r>
            <a:r>
              <a:rPr lang="pl-PL" sz="2200" dirty="0" smtClean="0"/>
              <a:t>IRRA &gt; IRRB </a:t>
            </a: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/>
              <a:t>zatem </a:t>
            </a:r>
            <a:r>
              <a:rPr lang="pl-PL" sz="2200" dirty="0" smtClean="0"/>
              <a:t>istnieje konflikt kryteriów.</a:t>
            </a:r>
            <a:endParaRPr lang="pl-PL" sz="2200" dirty="0"/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									</a:t>
            </a:r>
          </a:p>
          <a:p>
            <a:pPr marL="0" lvl="1" indent="0" algn="just">
              <a:lnSpc>
                <a:spcPct val="125000"/>
              </a:lnSpc>
              <a:buNone/>
            </a:pPr>
            <a:r>
              <a:rPr lang="pl-PL" sz="2200" dirty="0" smtClean="0"/>
              <a:t>							</a:t>
            </a:r>
            <a:endParaRPr lang="pl-PL" sz="22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47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Może się także zdarzyć, że przepływy pieniężne tworzą </a:t>
            </a:r>
            <a:r>
              <a:rPr lang="pl-PL" sz="2200" dirty="0" smtClean="0"/>
              <a:t>strumień, </a:t>
            </a:r>
            <a:r>
              <a:rPr lang="pl-PL" sz="2200" dirty="0"/>
              <a:t>dla którego </a:t>
            </a:r>
            <a:r>
              <a:rPr lang="pl-PL" sz="2200" dirty="0" smtClean="0"/>
              <a:t>istnieje więcej </a:t>
            </a:r>
            <a:r>
              <a:rPr lang="pl-PL" sz="2200" dirty="0"/>
              <a:t>niż jedno rozwiązanie równania </a:t>
            </a:r>
            <a:r>
              <a:rPr lang="pl-PL" sz="2200" dirty="0" smtClean="0"/>
              <a:t>(NPV=0); </a:t>
            </a:r>
            <a:r>
              <a:rPr lang="pl-PL" sz="2200" dirty="0"/>
              <a:t>np. w projekcie charakteryzującym się</a:t>
            </a:r>
          </a:p>
          <a:p>
            <a:pPr marL="45720" indent="0">
              <a:lnSpc>
                <a:spcPct val="125000"/>
              </a:lnSpc>
              <a:buNone/>
            </a:pPr>
            <a:r>
              <a:rPr lang="pl-PL" sz="2200" dirty="0"/>
              <a:t>następującymi przepływami netto:</a:t>
            </a: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47" y="3501008"/>
            <a:ext cx="5187158" cy="67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5368370"/>
            <a:ext cx="4586416" cy="88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0" y="4365104"/>
            <a:ext cx="4586416" cy="9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6348167"/>
            <a:ext cx="5609467" cy="41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08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dirty="0" smtClean="0"/>
              <a:t>Teoria </a:t>
            </a:r>
            <a:r>
              <a:rPr lang="pl-PL" sz="2200" dirty="0"/>
              <a:t>i praktyka wypracowały wiele metod (wskaźników) służących ocenie projektów inwestycyjnych. Wszystkie, niezależnie od tego, jak są skonstruowane odpowiadają na pytanie: </a:t>
            </a:r>
            <a:endParaRPr lang="pl-PL" sz="2200" dirty="0" smtClean="0"/>
          </a:p>
          <a:p>
            <a:pPr marL="4572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pl-PL" sz="2200" b="1" dirty="0" smtClean="0"/>
              <a:t>czy </a:t>
            </a:r>
            <a:r>
              <a:rPr lang="pl-PL" sz="2200" b="1" dirty="0"/>
              <a:t>warto inwestować w dany </a:t>
            </a:r>
            <a:r>
              <a:rPr lang="pl-PL" sz="2200" b="1" dirty="0" smtClean="0"/>
              <a:t>projekt?</a:t>
            </a:r>
            <a:endParaRPr lang="pl-PL" sz="2200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6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5000"/>
              </a:lnSpc>
              <a:buNone/>
            </a:pPr>
            <a:r>
              <a:rPr lang="pl-PL" sz="2200" dirty="0"/>
              <a:t>W takich sytuacjach, jak przytoczone wyżej trzeba zrezygnować </a:t>
            </a:r>
            <a:r>
              <a:rPr lang="pl-PL" sz="2200" dirty="0" smtClean="0"/>
              <a:t>z interpretacji </a:t>
            </a:r>
            <a:r>
              <a:rPr lang="pl-PL" sz="2200" dirty="0"/>
              <a:t>IRR i ograniczyć się do wyliczenia NPV, jako, że NPV da się </a:t>
            </a:r>
            <a:r>
              <a:rPr lang="pl-PL" sz="2200" dirty="0" smtClean="0"/>
              <a:t>zawsze sensownie </a:t>
            </a:r>
            <a:r>
              <a:rPr lang="pl-PL" sz="2200" dirty="0"/>
              <a:t>zinterpretować na gruncie przyjętych </a:t>
            </a:r>
            <a:r>
              <a:rPr lang="pl-PL" sz="2200" dirty="0" smtClean="0"/>
              <a:t>założeń.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11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b="1" dirty="0"/>
              <a:t>Zaletami </a:t>
            </a:r>
            <a:r>
              <a:rPr lang="pl-PL" sz="2200" dirty="0" smtClean="0"/>
              <a:t>metody IRR są: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uwzględnienie </a:t>
            </a:r>
            <a:r>
              <a:rPr lang="pl-PL" sz="2200" dirty="0"/>
              <a:t>w kalkulacji zmiennej wartości pieniądza w czasie,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przyjęcie </a:t>
            </a:r>
            <a:r>
              <a:rPr lang="pl-PL" sz="2200" dirty="0"/>
              <a:t>do wyboru inwestycji obiektywnego kryterium, jakim jest stopa zwrotu,</a:t>
            </a:r>
          </a:p>
          <a:p>
            <a:pPr marL="342900" lvl="1" indent="-342900"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łatwość </a:t>
            </a:r>
            <a:r>
              <a:rPr lang="pl-PL" sz="2200" dirty="0"/>
              <a:t>porównania ze sobą kilku projektów inwestycyjnych.</a:t>
            </a:r>
          </a:p>
          <a:p>
            <a:pPr marL="0" lvl="1" indent="0" algn="just">
              <a:lnSpc>
                <a:spcPct val="125000"/>
              </a:lnSpc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01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Autofit/>
          </a:bodyPr>
          <a:lstStyle/>
          <a:p>
            <a:pPr marL="0" lvl="1" indent="0" algn="just">
              <a:lnSpc>
                <a:spcPct val="125000"/>
              </a:lnSpc>
              <a:buNone/>
            </a:pPr>
            <a:r>
              <a:rPr lang="pl-PL" sz="2200" b="1" dirty="0" smtClean="0"/>
              <a:t>Wady </a:t>
            </a:r>
            <a:r>
              <a:rPr lang="pl-PL" sz="2200" dirty="0"/>
              <a:t>wskaźnika </a:t>
            </a:r>
            <a:r>
              <a:rPr lang="pl-PL" sz="2200" dirty="0" smtClean="0"/>
              <a:t>IRR to:</a:t>
            </a:r>
          </a:p>
          <a:p>
            <a:pPr marL="457200" lvl="1" indent="-457200"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trudność </a:t>
            </a:r>
            <a:r>
              <a:rPr lang="pl-PL" sz="2200" dirty="0"/>
              <a:t>w liczeniu, </a:t>
            </a:r>
            <a:endParaRPr lang="pl-PL" sz="2200" dirty="0" smtClean="0"/>
          </a:p>
          <a:p>
            <a:pPr marL="457200" lvl="1" indent="-457200" algn="just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 smtClean="0"/>
              <a:t>możliwość </a:t>
            </a:r>
            <a:r>
              <a:rPr lang="pl-PL" sz="2200" dirty="0"/>
              <a:t>wyboru przedsięwzięcia, które tworzy największą stopę zwrotu, ale przynosi relatywnie mniejszą wartość obecną netto niż inne projekty inwestycyjne; oznacza to, że posługując się kryterium IRR nie zawsze wybierze się działania inwestycyjne, które będą maksymalizować wartość </a:t>
            </a:r>
            <a:r>
              <a:rPr lang="pl-PL" sz="2200" dirty="0" smtClean="0"/>
              <a:t>przedsiębiorstwa.</a:t>
            </a:r>
            <a:endParaRPr lang="pl-PL" sz="2200" b="1" dirty="0"/>
          </a:p>
          <a:p>
            <a:pPr marL="0" lvl="1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smtClean="0"/>
              <a:t>DYSKONTOWE - IRR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62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11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pl-PL" sz="2200" dirty="0"/>
              <a:t>Jednym z kryteriów klasyfikacyjnych tych metod jest uwzględnienie czynnika </a:t>
            </a:r>
            <a:r>
              <a:rPr lang="pl-PL" sz="2200" dirty="0" smtClean="0"/>
              <a:t>dyskonta i </a:t>
            </a:r>
            <a:r>
              <a:rPr lang="pl-PL" sz="2200" dirty="0"/>
              <a:t>r</a:t>
            </a:r>
            <a:r>
              <a:rPr lang="pl-PL" sz="2200" dirty="0" smtClean="0"/>
              <a:t>ozróżnia się metody:</a:t>
            </a:r>
            <a:endParaRPr lang="pl-PL" sz="2200" dirty="0"/>
          </a:p>
          <a:p>
            <a:pPr marL="714375" indent="0" algn="just">
              <a:lnSpc>
                <a:spcPct val="150000"/>
              </a:lnSpc>
              <a:buNone/>
            </a:pPr>
            <a:r>
              <a:rPr lang="pl-PL" sz="2200" dirty="0" smtClean="0"/>
              <a:t>• statyczne (proste),</a:t>
            </a:r>
            <a:endParaRPr lang="pl-PL" sz="2200" dirty="0"/>
          </a:p>
          <a:p>
            <a:pPr marL="714375" indent="0" algn="just">
              <a:lnSpc>
                <a:spcPct val="150000"/>
              </a:lnSpc>
              <a:buNone/>
            </a:pPr>
            <a:r>
              <a:rPr lang="pl-PL" sz="2200" dirty="0"/>
              <a:t>• miary </a:t>
            </a:r>
            <a:r>
              <a:rPr lang="pl-PL" sz="2200" dirty="0" smtClean="0"/>
              <a:t>dynamiczne (dyskontowe</a:t>
            </a:r>
            <a:r>
              <a:rPr lang="pl-PL" sz="2200" dirty="0" smtClean="0"/>
              <a:t>).</a:t>
            </a: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16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dirty="0" smtClean="0"/>
              <a:t>Szerszy </a:t>
            </a:r>
            <a:r>
              <a:rPr lang="pl-PL" sz="2200" dirty="0"/>
              <a:t>zakres stosowania mają metody </a:t>
            </a:r>
            <a:r>
              <a:rPr lang="pl-PL" sz="2200" dirty="0" smtClean="0"/>
              <a:t>dyskontowe, </a:t>
            </a:r>
            <a:r>
              <a:rPr lang="pl-PL" sz="2200" dirty="0"/>
              <a:t>znajdujące silniejsze uzasadnienie w teorii finansów. Należą do nich m.in.: </a:t>
            </a:r>
            <a:endParaRPr lang="pl-PL" sz="2200" dirty="0" smtClean="0"/>
          </a:p>
          <a:p>
            <a:pPr marL="990600" indent="0" algn="just">
              <a:lnSpc>
                <a:spcPct val="150000"/>
              </a:lnSpc>
              <a:buNone/>
            </a:pPr>
            <a:r>
              <a:rPr lang="pl-PL" sz="2200" dirty="0"/>
              <a:t>- zdyskontowany okres zwrotu</a:t>
            </a:r>
          </a:p>
          <a:p>
            <a:pPr marL="989013" indent="0" algn="just">
              <a:lnSpc>
                <a:spcPct val="150000"/>
              </a:lnSpc>
              <a:buNone/>
            </a:pPr>
            <a:r>
              <a:rPr lang="pl-PL" sz="2200" dirty="0" smtClean="0"/>
              <a:t>- reguła wartości zaktualizowanej netto (NPV),</a:t>
            </a:r>
          </a:p>
          <a:p>
            <a:pPr marL="989013" indent="0" algn="just">
              <a:lnSpc>
                <a:spcPct val="150000"/>
              </a:lnSpc>
              <a:buNone/>
            </a:pPr>
            <a:r>
              <a:rPr lang="pl-PL" sz="2200" dirty="0" smtClean="0"/>
              <a:t>- wewnętrzna stopa zwrotu (IRR),</a:t>
            </a:r>
          </a:p>
          <a:p>
            <a:pPr marL="989013" indent="0" algn="just">
              <a:lnSpc>
                <a:spcPct val="150000"/>
              </a:lnSpc>
              <a:buNone/>
            </a:pPr>
            <a:r>
              <a:rPr lang="pl-PL" sz="2200" dirty="0" smtClean="0"/>
              <a:t>- zmodyfikowana wewnętrzna stopa zwrotu (MIRR).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WARTOŚCI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1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Niestandardowy 7">
      <a:dk1>
        <a:sysClr val="windowText" lastClr="000000"/>
      </a:dk1>
      <a:lt1>
        <a:sysClr val="window" lastClr="FFFFFF"/>
      </a:lt1>
      <a:dk2>
        <a:srgbClr val="4E5B6F"/>
      </a:dk2>
      <a:lt2>
        <a:srgbClr val="F2F2F2"/>
      </a:lt2>
      <a:accent1>
        <a:srgbClr val="9DADBE"/>
      </a:accent1>
      <a:accent2>
        <a:srgbClr val="003E75"/>
      </a:accent2>
      <a:accent3>
        <a:srgbClr val="C7D0E9"/>
      </a:accent3>
      <a:accent4>
        <a:srgbClr val="0081A5"/>
      </a:accent4>
      <a:accent5>
        <a:srgbClr val="C7D0E9"/>
      </a:accent5>
      <a:accent6>
        <a:srgbClr val="138677"/>
      </a:accent6>
      <a:hlink>
        <a:srgbClr val="B06602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9398</TotalTime>
  <Words>3439</Words>
  <Application>Microsoft Office PowerPoint</Application>
  <PresentationFormat>Pokaz na ekranie (4:3)</PresentationFormat>
  <Paragraphs>493</Paragraphs>
  <Slides>73</Slides>
  <Notes>6</Notes>
  <HiddenSlides>3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75" baseType="lpstr">
      <vt:lpstr>Siatka</vt:lpstr>
      <vt:lpstr>Równanie</vt:lpstr>
      <vt:lpstr>OCENA  PROJEKTÓW INWESTYCYJNYCH</vt:lpstr>
      <vt:lpstr>Analiza wartości</vt:lpstr>
      <vt:lpstr>Analiza wartości</vt:lpstr>
      <vt:lpstr>Analiza wartości</vt:lpstr>
      <vt:lpstr>Analiza wartości</vt:lpstr>
      <vt:lpstr>Analiza wartości</vt:lpstr>
      <vt:lpstr>Analiza wartości</vt:lpstr>
      <vt:lpstr>ANALIZA WARTOŚCI</vt:lpstr>
      <vt:lpstr>ANALIZA WARTOŚCI</vt:lpstr>
      <vt:lpstr>ANALIZA WARTOŚCI</vt:lpstr>
      <vt:lpstr>Prezentacja programu PowerPoint</vt:lpstr>
      <vt:lpstr>Wyznaczanie wartości przyszłej - schemat</vt:lpstr>
      <vt:lpstr>ANALIZA WARTOŚCI - FV</vt:lpstr>
      <vt:lpstr>ANALIZA WARTOŚCI - FV</vt:lpstr>
      <vt:lpstr>ANALIZA WARTOŚCI - FV</vt:lpstr>
      <vt:lpstr>ANALIZA WARTOŚCI - PV</vt:lpstr>
      <vt:lpstr>ANALIZA WARTOŚCI- PV</vt:lpstr>
      <vt:lpstr>ANALIZA WARTOŚCI- PV</vt:lpstr>
      <vt:lpstr>ANALIZA WARTOŚCI- PV</vt:lpstr>
      <vt:lpstr>ANALIZA WARTOŚCI- PV</vt:lpstr>
      <vt:lpstr>ANALIZA WARTOŚCI- PV</vt:lpstr>
      <vt:lpstr>ANALIZA WARTOŚCI - FV</vt:lpstr>
      <vt:lpstr>ANALIZA WARTOŚCI- PV</vt:lpstr>
      <vt:lpstr>Stopa efektywna</vt:lpstr>
      <vt:lpstr>Stopa REALNA</vt:lpstr>
      <vt:lpstr>METODY DYSKONTOWE</vt:lpstr>
      <vt:lpstr>METODY DYSKONTOWE</vt:lpstr>
      <vt:lpstr>METODY DYSKONTOWE</vt:lpstr>
      <vt:lpstr>METODY DYSKONTOWE</vt:lpstr>
      <vt:lpstr>METODY DYSKONTOWE</vt:lpstr>
      <vt:lpstr>METODY DYSKONTOWE</vt:lpstr>
      <vt:lpstr>Stopa dyskontowa</vt:lpstr>
      <vt:lpstr>Stopa dyskontowa</vt:lpstr>
      <vt:lpstr>Stopa dyskontowa</vt:lpstr>
      <vt:lpstr>Stopa dyskontowa</vt:lpstr>
      <vt:lpstr>ryzyko</vt:lpstr>
      <vt:lpstr>ryzyko</vt:lpstr>
      <vt:lpstr>ryzyko</vt:lpstr>
      <vt:lpstr>ryzyko</vt:lpstr>
      <vt:lpstr>ryzyko</vt:lpstr>
      <vt:lpstr>ryzyko</vt:lpstr>
      <vt:lpstr>Stopa dyskontowa</vt:lpstr>
      <vt:lpstr>Prezentacja programu PowerPoint</vt:lpstr>
      <vt:lpstr>Prezentacja programu PowerPoint</vt:lpstr>
      <vt:lpstr>Prezentacja programu PowerPoint</vt:lpstr>
      <vt:lpstr>METODY DYSKONTOWE - NPV</vt:lpstr>
      <vt:lpstr>METODY DYSKONTOWE - NPV</vt:lpstr>
      <vt:lpstr>METODY DYSKONTOWE - NPV</vt:lpstr>
      <vt:lpstr>METODY DYSKONTOWE - NPV</vt:lpstr>
      <vt:lpstr>METODY DYSKONTOWE - NPV</vt:lpstr>
      <vt:lpstr>METODY DYSKONTOWE- NPV</vt:lpstr>
      <vt:lpstr>METODY DYSKONTOWE- NPV</vt:lpstr>
      <vt:lpstr>METODY DYSKONTOWE- NPV</vt:lpstr>
      <vt:lpstr>METODY DYSKONTOWE - NPV</vt:lpstr>
      <vt:lpstr>METODY DYSKONTOWE - NPV</vt:lpstr>
      <vt:lpstr>METODY DYSKONTOWE - NPV</vt:lpstr>
      <vt:lpstr>METODY DYSKONTOWE- NPV</vt:lpstr>
      <vt:lpstr>METODY DYSKONTOWE - IRR</vt:lpstr>
      <vt:lpstr>METODY DYSKONTOWE - IRR</vt:lpstr>
      <vt:lpstr>METODY DYSKONTOWE - IRR</vt:lpstr>
      <vt:lpstr>METODY DYSKONTOWE - IRR</vt:lpstr>
      <vt:lpstr>METODY DYSKONTOWE - IRR</vt:lpstr>
      <vt:lpstr>METODY DYSKONTOWE - IRR</vt:lpstr>
      <vt:lpstr>METODY DYSKONTOWE - IRR</vt:lpstr>
      <vt:lpstr>METODY DYSKONTOWE- IRR</vt:lpstr>
      <vt:lpstr>METODY DYSKONTOWE- IRR</vt:lpstr>
      <vt:lpstr>METODY DYSKONTOWE - IRR</vt:lpstr>
      <vt:lpstr>METODY DYSKONTOWE - IRR</vt:lpstr>
      <vt:lpstr>METODY DYSKONTOWE - IRR</vt:lpstr>
      <vt:lpstr>METODY DYSKONTOWE - IRR</vt:lpstr>
      <vt:lpstr>METODY DYSKONTOWE - IRR</vt:lpstr>
      <vt:lpstr>METODY DYSKONTOWE - IRR</vt:lpstr>
      <vt:lpstr>DZIĘKUJĘ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EKONOMIA MENEDŻERSKA</dc:title>
  <dc:creator>M&amp;R</dc:creator>
  <cp:lastModifiedBy>M&amp;R</cp:lastModifiedBy>
  <cp:revision>176</cp:revision>
  <dcterms:created xsi:type="dcterms:W3CDTF">2015-08-25T08:43:24Z</dcterms:created>
  <dcterms:modified xsi:type="dcterms:W3CDTF">2018-02-09T21:30:12Z</dcterms:modified>
</cp:coreProperties>
</file>