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>
      <p:cViewPr>
        <p:scale>
          <a:sx n="107" d="100"/>
          <a:sy n="107" d="100"/>
        </p:scale>
        <p:origin x="-318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68AF48-E752-41C6-B7EF-13EB4AE8FC73}" type="doc">
      <dgm:prSet loTypeId="urn:microsoft.com/office/officeart/2005/8/layout/arrow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3A13C76-D1E9-4D53-8F9C-6332FF9C6195}">
      <dgm:prSet phldrT="[Tekst]"/>
      <dgm:spPr/>
      <dgm:t>
        <a:bodyPr/>
        <a:lstStyle/>
        <a:p>
          <a:r>
            <a:rPr lang="pl-PL" dirty="0" smtClean="0"/>
            <a:t>niematerialny substrat dobra intelektualnego</a:t>
          </a:r>
          <a:endParaRPr lang="pl-PL" dirty="0"/>
        </a:p>
      </dgm:t>
    </dgm:pt>
    <dgm:pt modelId="{1F56B4BA-0DEF-471E-911F-6404568702DA}" type="parTrans" cxnId="{7CB7B14E-AB15-4C97-8FA9-742592CD4BDA}">
      <dgm:prSet/>
      <dgm:spPr/>
      <dgm:t>
        <a:bodyPr/>
        <a:lstStyle/>
        <a:p>
          <a:endParaRPr lang="pl-PL"/>
        </a:p>
      </dgm:t>
    </dgm:pt>
    <dgm:pt modelId="{09311888-6A5D-4F1E-B3B2-1C165DD89404}" type="sibTrans" cxnId="{7CB7B14E-AB15-4C97-8FA9-742592CD4BDA}">
      <dgm:prSet/>
      <dgm:spPr/>
      <dgm:t>
        <a:bodyPr/>
        <a:lstStyle/>
        <a:p>
          <a:endParaRPr lang="pl-PL"/>
        </a:p>
      </dgm:t>
    </dgm:pt>
    <dgm:pt modelId="{CA69A585-7A20-4FC3-9E50-3792A8593255}">
      <dgm:prSet phldrT="[Tekst]"/>
      <dgm:spPr/>
      <dgm:t>
        <a:bodyPr/>
        <a:lstStyle/>
        <a:p>
          <a:r>
            <a:rPr lang="pl-PL" dirty="0" smtClean="0"/>
            <a:t>materialne ucieleśnienie (zwykle – rzecz)</a:t>
          </a:r>
          <a:endParaRPr lang="pl-PL" dirty="0"/>
        </a:p>
      </dgm:t>
    </dgm:pt>
    <dgm:pt modelId="{D2B5B694-A7F5-481F-AC3A-CFDF165F9FA2}" type="parTrans" cxnId="{E8E640CC-8801-4636-B395-04084BCB375D}">
      <dgm:prSet/>
      <dgm:spPr/>
      <dgm:t>
        <a:bodyPr/>
        <a:lstStyle/>
        <a:p>
          <a:endParaRPr lang="pl-PL"/>
        </a:p>
      </dgm:t>
    </dgm:pt>
    <dgm:pt modelId="{C9AA9552-6892-43CE-97F2-67714745B127}" type="sibTrans" cxnId="{E8E640CC-8801-4636-B395-04084BCB375D}">
      <dgm:prSet/>
      <dgm:spPr/>
      <dgm:t>
        <a:bodyPr/>
        <a:lstStyle/>
        <a:p>
          <a:endParaRPr lang="pl-PL"/>
        </a:p>
      </dgm:t>
    </dgm:pt>
    <dgm:pt modelId="{8BC20328-87E8-452E-86D3-2990210ABC16}" type="pres">
      <dgm:prSet presAssocID="{8468AF48-E752-41C6-B7EF-13EB4AE8FC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68A95B5-ABA2-49B6-A7E5-9A372A12DCDB}" type="pres">
      <dgm:prSet presAssocID="{F3A13C76-D1E9-4D53-8F9C-6332FF9C619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DDE163-B195-4CC7-B218-B2B900ECFBE5}" type="pres">
      <dgm:prSet presAssocID="{CA69A585-7A20-4FC3-9E50-3792A859325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433091E-42EB-41B5-92C1-995C5E598C73}" type="presOf" srcId="{F3A13C76-D1E9-4D53-8F9C-6332FF9C6195}" destId="{968A95B5-ABA2-49B6-A7E5-9A372A12DCDB}" srcOrd="0" destOrd="0" presId="urn:microsoft.com/office/officeart/2005/8/layout/arrow5"/>
    <dgm:cxn modelId="{C98B263E-7550-432D-BEAC-30E549F38472}" type="presOf" srcId="{CA69A585-7A20-4FC3-9E50-3792A8593255}" destId="{9DDDE163-B195-4CC7-B218-B2B900ECFBE5}" srcOrd="0" destOrd="0" presId="urn:microsoft.com/office/officeart/2005/8/layout/arrow5"/>
    <dgm:cxn modelId="{8AAFD862-89C5-4A22-9AF1-D9801E3B3F4E}" type="presOf" srcId="{8468AF48-E752-41C6-B7EF-13EB4AE8FC73}" destId="{8BC20328-87E8-452E-86D3-2990210ABC16}" srcOrd="0" destOrd="0" presId="urn:microsoft.com/office/officeart/2005/8/layout/arrow5"/>
    <dgm:cxn modelId="{7CB7B14E-AB15-4C97-8FA9-742592CD4BDA}" srcId="{8468AF48-E752-41C6-B7EF-13EB4AE8FC73}" destId="{F3A13C76-D1E9-4D53-8F9C-6332FF9C6195}" srcOrd="0" destOrd="0" parTransId="{1F56B4BA-0DEF-471E-911F-6404568702DA}" sibTransId="{09311888-6A5D-4F1E-B3B2-1C165DD89404}"/>
    <dgm:cxn modelId="{E8E640CC-8801-4636-B395-04084BCB375D}" srcId="{8468AF48-E752-41C6-B7EF-13EB4AE8FC73}" destId="{CA69A585-7A20-4FC3-9E50-3792A8593255}" srcOrd="1" destOrd="0" parTransId="{D2B5B694-A7F5-481F-AC3A-CFDF165F9FA2}" sibTransId="{C9AA9552-6892-43CE-97F2-67714745B127}"/>
    <dgm:cxn modelId="{366427F4-A61A-4A68-ADE3-AE8455A12624}" type="presParOf" srcId="{8BC20328-87E8-452E-86D3-2990210ABC16}" destId="{968A95B5-ABA2-49B6-A7E5-9A372A12DCDB}" srcOrd="0" destOrd="0" presId="urn:microsoft.com/office/officeart/2005/8/layout/arrow5"/>
    <dgm:cxn modelId="{0B240722-C3CA-4635-88FF-6F7B0E16137C}" type="presParOf" srcId="{8BC20328-87E8-452E-86D3-2990210ABC16}" destId="{9DDDE163-B195-4CC7-B218-B2B900ECFBE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0CC5F7-9527-4423-BC74-165C304B2E24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6827C10-83FF-44D0-B29D-F0CF403387E6}">
      <dgm:prSet phldrT="[Tekst]"/>
      <dgm:spPr/>
      <dgm:t>
        <a:bodyPr/>
        <a:lstStyle/>
        <a:p>
          <a:r>
            <a:rPr lang="pl-PL" dirty="0" smtClean="0"/>
            <a:t>Prawo własności intelektualnej</a:t>
          </a:r>
          <a:endParaRPr lang="pl-PL" dirty="0"/>
        </a:p>
      </dgm:t>
    </dgm:pt>
    <dgm:pt modelId="{D3E0C4E3-558F-4DDA-A32E-C4847D460E08}" type="parTrans" cxnId="{82D31D07-451A-48B8-98BD-944719CC4C69}">
      <dgm:prSet/>
      <dgm:spPr/>
      <dgm:t>
        <a:bodyPr/>
        <a:lstStyle/>
        <a:p>
          <a:endParaRPr lang="pl-PL"/>
        </a:p>
      </dgm:t>
    </dgm:pt>
    <dgm:pt modelId="{ECAE9CE9-90B4-4538-AB8A-FF78DEFFB0CA}" type="sibTrans" cxnId="{82D31D07-451A-48B8-98BD-944719CC4C69}">
      <dgm:prSet/>
      <dgm:spPr/>
      <dgm:t>
        <a:bodyPr/>
        <a:lstStyle/>
        <a:p>
          <a:endParaRPr lang="pl-PL"/>
        </a:p>
      </dgm:t>
    </dgm:pt>
    <dgm:pt modelId="{97ED2C8F-5F3B-4115-AB36-D29140F7D179}" type="asst">
      <dgm:prSet phldrT="[Tekst]"/>
      <dgm:spPr/>
      <dgm:t>
        <a:bodyPr/>
        <a:lstStyle/>
        <a:p>
          <a:r>
            <a:rPr lang="pl-PL" dirty="0" smtClean="0"/>
            <a:t>Prawo własności przemysłowej</a:t>
          </a:r>
          <a:endParaRPr lang="pl-PL" dirty="0"/>
        </a:p>
      </dgm:t>
    </dgm:pt>
    <dgm:pt modelId="{D968C74C-A7BF-4FCB-920A-B626DD0532D0}" type="parTrans" cxnId="{76F218EC-7180-471C-B658-5C3B58B6FF9B}">
      <dgm:prSet/>
      <dgm:spPr/>
      <dgm:t>
        <a:bodyPr/>
        <a:lstStyle/>
        <a:p>
          <a:endParaRPr lang="pl-PL" dirty="0"/>
        </a:p>
      </dgm:t>
    </dgm:pt>
    <dgm:pt modelId="{7C2CA888-A98F-4CE8-BEB7-E3130770DD78}" type="sibTrans" cxnId="{76F218EC-7180-471C-B658-5C3B58B6FF9B}">
      <dgm:prSet/>
      <dgm:spPr/>
      <dgm:t>
        <a:bodyPr/>
        <a:lstStyle/>
        <a:p>
          <a:endParaRPr lang="pl-PL"/>
        </a:p>
      </dgm:t>
    </dgm:pt>
    <dgm:pt modelId="{2A965503-DCC0-4E2F-9B06-18C94C4E4EC0}" type="asst">
      <dgm:prSet phldrT="[Tekst]"/>
      <dgm:spPr/>
      <dgm:t>
        <a:bodyPr/>
        <a:lstStyle/>
        <a:p>
          <a:r>
            <a:rPr lang="pl-PL" dirty="0" smtClean="0"/>
            <a:t>Prawo autorskie</a:t>
          </a:r>
          <a:endParaRPr lang="pl-PL" dirty="0"/>
        </a:p>
      </dgm:t>
    </dgm:pt>
    <dgm:pt modelId="{EB923B6F-B004-4918-9600-28388D55F475}" type="parTrans" cxnId="{80CF966D-A960-4FAD-A56F-D81F74B17714}">
      <dgm:prSet/>
      <dgm:spPr/>
      <dgm:t>
        <a:bodyPr/>
        <a:lstStyle/>
        <a:p>
          <a:endParaRPr lang="pl-PL" dirty="0"/>
        </a:p>
      </dgm:t>
    </dgm:pt>
    <dgm:pt modelId="{988D0008-2214-40E6-9E22-C99B0A740A8D}" type="sibTrans" cxnId="{80CF966D-A960-4FAD-A56F-D81F74B17714}">
      <dgm:prSet/>
      <dgm:spPr/>
      <dgm:t>
        <a:bodyPr/>
        <a:lstStyle/>
        <a:p>
          <a:endParaRPr lang="pl-PL"/>
        </a:p>
      </dgm:t>
    </dgm:pt>
    <dgm:pt modelId="{73BB6A62-912F-426A-822F-BF188FBD74DE}" type="pres">
      <dgm:prSet presAssocID="{E20CC5F7-9527-4423-BC74-165C304B2E2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41941B8-4ABA-45CF-B9A6-FBD04C59A598}" type="pres">
      <dgm:prSet presAssocID="{06827C10-83FF-44D0-B29D-F0CF403387E6}" presName="root1" presStyleCnt="0"/>
      <dgm:spPr/>
    </dgm:pt>
    <dgm:pt modelId="{8C4CF28A-EC5F-4357-865B-51A63E663C78}" type="pres">
      <dgm:prSet presAssocID="{06827C10-83FF-44D0-B29D-F0CF403387E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32E332F-192D-4691-8F77-A13B95CCD07E}" type="pres">
      <dgm:prSet presAssocID="{06827C10-83FF-44D0-B29D-F0CF403387E6}" presName="level2hierChild" presStyleCnt="0"/>
      <dgm:spPr/>
    </dgm:pt>
    <dgm:pt modelId="{2655412D-C680-4E0C-A136-17EF376F2E6E}" type="pres">
      <dgm:prSet presAssocID="{EB923B6F-B004-4918-9600-28388D55F475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701799C5-1668-4972-AA69-4C74A68668F6}" type="pres">
      <dgm:prSet presAssocID="{EB923B6F-B004-4918-9600-28388D55F475}" presName="connTx" presStyleLbl="parChTrans1D2" presStyleIdx="0" presStyleCnt="2"/>
      <dgm:spPr/>
      <dgm:t>
        <a:bodyPr/>
        <a:lstStyle/>
        <a:p>
          <a:endParaRPr lang="pl-PL"/>
        </a:p>
      </dgm:t>
    </dgm:pt>
    <dgm:pt modelId="{41EE2839-AEBD-46B5-A245-C7F6B2225A25}" type="pres">
      <dgm:prSet presAssocID="{2A965503-DCC0-4E2F-9B06-18C94C4E4EC0}" presName="root2" presStyleCnt="0"/>
      <dgm:spPr/>
    </dgm:pt>
    <dgm:pt modelId="{12FC51F3-A7C4-4FBC-A2A0-F29687229D96}" type="pres">
      <dgm:prSet presAssocID="{2A965503-DCC0-4E2F-9B06-18C94C4E4EC0}" presName="LevelTwoTextNode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F3367EB-2425-4624-8569-C39EC99B608B}" type="pres">
      <dgm:prSet presAssocID="{2A965503-DCC0-4E2F-9B06-18C94C4E4EC0}" presName="level3hierChild" presStyleCnt="0"/>
      <dgm:spPr/>
    </dgm:pt>
    <dgm:pt modelId="{6F0BCCAF-43AB-4C92-972F-6D91A56CA2CE}" type="pres">
      <dgm:prSet presAssocID="{D968C74C-A7BF-4FCB-920A-B626DD0532D0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975344CE-AD37-47E9-8B32-62543DB0CA26}" type="pres">
      <dgm:prSet presAssocID="{D968C74C-A7BF-4FCB-920A-B626DD0532D0}" presName="connTx" presStyleLbl="parChTrans1D2" presStyleIdx="1" presStyleCnt="2"/>
      <dgm:spPr/>
      <dgm:t>
        <a:bodyPr/>
        <a:lstStyle/>
        <a:p>
          <a:endParaRPr lang="pl-PL"/>
        </a:p>
      </dgm:t>
    </dgm:pt>
    <dgm:pt modelId="{0EF69C23-5BAA-4A9E-A4A3-1A721D94D144}" type="pres">
      <dgm:prSet presAssocID="{97ED2C8F-5F3B-4115-AB36-D29140F7D179}" presName="root2" presStyleCnt="0"/>
      <dgm:spPr/>
    </dgm:pt>
    <dgm:pt modelId="{C80793D4-919D-4435-9CE5-3937265E2C36}" type="pres">
      <dgm:prSet presAssocID="{97ED2C8F-5F3B-4115-AB36-D29140F7D179}" presName="LevelTwoTextNode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113812F-B242-4C92-AB73-70D4E7A8BA18}" type="pres">
      <dgm:prSet presAssocID="{97ED2C8F-5F3B-4115-AB36-D29140F7D179}" presName="level3hierChild" presStyleCnt="0"/>
      <dgm:spPr/>
    </dgm:pt>
  </dgm:ptLst>
  <dgm:cxnLst>
    <dgm:cxn modelId="{80CF966D-A960-4FAD-A56F-D81F74B17714}" srcId="{06827C10-83FF-44D0-B29D-F0CF403387E6}" destId="{2A965503-DCC0-4E2F-9B06-18C94C4E4EC0}" srcOrd="0" destOrd="0" parTransId="{EB923B6F-B004-4918-9600-28388D55F475}" sibTransId="{988D0008-2214-40E6-9E22-C99B0A740A8D}"/>
    <dgm:cxn modelId="{5D18550C-76A9-4DB1-A71B-13680E86EA36}" type="presOf" srcId="{D968C74C-A7BF-4FCB-920A-B626DD0532D0}" destId="{975344CE-AD37-47E9-8B32-62543DB0CA26}" srcOrd="1" destOrd="0" presId="urn:microsoft.com/office/officeart/2005/8/layout/hierarchy2"/>
    <dgm:cxn modelId="{82D31D07-451A-48B8-98BD-944719CC4C69}" srcId="{E20CC5F7-9527-4423-BC74-165C304B2E24}" destId="{06827C10-83FF-44D0-B29D-F0CF403387E6}" srcOrd="0" destOrd="0" parTransId="{D3E0C4E3-558F-4DDA-A32E-C4847D460E08}" sibTransId="{ECAE9CE9-90B4-4538-AB8A-FF78DEFFB0CA}"/>
    <dgm:cxn modelId="{33BB6256-0F5B-4674-8A2D-E759F33CFF8E}" type="presOf" srcId="{D968C74C-A7BF-4FCB-920A-B626DD0532D0}" destId="{6F0BCCAF-43AB-4C92-972F-6D91A56CA2CE}" srcOrd="0" destOrd="0" presId="urn:microsoft.com/office/officeart/2005/8/layout/hierarchy2"/>
    <dgm:cxn modelId="{0085ACDB-2666-4B90-98B0-02EA026CA409}" type="presOf" srcId="{97ED2C8F-5F3B-4115-AB36-D29140F7D179}" destId="{C80793D4-919D-4435-9CE5-3937265E2C36}" srcOrd="0" destOrd="0" presId="urn:microsoft.com/office/officeart/2005/8/layout/hierarchy2"/>
    <dgm:cxn modelId="{A3270499-DBD7-4A0B-A734-B7B0C42B3270}" type="presOf" srcId="{E20CC5F7-9527-4423-BC74-165C304B2E24}" destId="{73BB6A62-912F-426A-822F-BF188FBD74DE}" srcOrd="0" destOrd="0" presId="urn:microsoft.com/office/officeart/2005/8/layout/hierarchy2"/>
    <dgm:cxn modelId="{8F2ED47B-ECDD-41C3-B47D-02DA78E0D9B3}" type="presOf" srcId="{2A965503-DCC0-4E2F-9B06-18C94C4E4EC0}" destId="{12FC51F3-A7C4-4FBC-A2A0-F29687229D96}" srcOrd="0" destOrd="0" presId="urn:microsoft.com/office/officeart/2005/8/layout/hierarchy2"/>
    <dgm:cxn modelId="{71B12B0D-5D7A-4105-9001-339F43645219}" type="presOf" srcId="{06827C10-83FF-44D0-B29D-F0CF403387E6}" destId="{8C4CF28A-EC5F-4357-865B-51A63E663C78}" srcOrd="0" destOrd="0" presId="urn:microsoft.com/office/officeart/2005/8/layout/hierarchy2"/>
    <dgm:cxn modelId="{53948011-0DBC-45F6-A18A-933F13F0F27E}" type="presOf" srcId="{EB923B6F-B004-4918-9600-28388D55F475}" destId="{701799C5-1668-4972-AA69-4C74A68668F6}" srcOrd="1" destOrd="0" presId="urn:microsoft.com/office/officeart/2005/8/layout/hierarchy2"/>
    <dgm:cxn modelId="{76F218EC-7180-471C-B658-5C3B58B6FF9B}" srcId="{06827C10-83FF-44D0-B29D-F0CF403387E6}" destId="{97ED2C8F-5F3B-4115-AB36-D29140F7D179}" srcOrd="1" destOrd="0" parTransId="{D968C74C-A7BF-4FCB-920A-B626DD0532D0}" sibTransId="{7C2CA888-A98F-4CE8-BEB7-E3130770DD78}"/>
    <dgm:cxn modelId="{A0C36A97-5ED0-40A1-BB40-CA1D08F5FE66}" type="presOf" srcId="{EB923B6F-B004-4918-9600-28388D55F475}" destId="{2655412D-C680-4E0C-A136-17EF376F2E6E}" srcOrd="0" destOrd="0" presId="urn:microsoft.com/office/officeart/2005/8/layout/hierarchy2"/>
    <dgm:cxn modelId="{F0D3C478-6A42-4381-A9CD-2A71A6FC55C3}" type="presParOf" srcId="{73BB6A62-912F-426A-822F-BF188FBD74DE}" destId="{241941B8-4ABA-45CF-B9A6-FBD04C59A598}" srcOrd="0" destOrd="0" presId="urn:microsoft.com/office/officeart/2005/8/layout/hierarchy2"/>
    <dgm:cxn modelId="{6FF4163F-D332-4658-9A96-F8C99B3F083E}" type="presParOf" srcId="{241941B8-4ABA-45CF-B9A6-FBD04C59A598}" destId="{8C4CF28A-EC5F-4357-865B-51A63E663C78}" srcOrd="0" destOrd="0" presId="urn:microsoft.com/office/officeart/2005/8/layout/hierarchy2"/>
    <dgm:cxn modelId="{ACB203C0-17A0-41BF-BE24-F5A837C0D792}" type="presParOf" srcId="{241941B8-4ABA-45CF-B9A6-FBD04C59A598}" destId="{F32E332F-192D-4691-8F77-A13B95CCD07E}" srcOrd="1" destOrd="0" presId="urn:microsoft.com/office/officeart/2005/8/layout/hierarchy2"/>
    <dgm:cxn modelId="{CC85BDBF-41BB-498A-A747-2FB258F96CFE}" type="presParOf" srcId="{F32E332F-192D-4691-8F77-A13B95CCD07E}" destId="{2655412D-C680-4E0C-A136-17EF376F2E6E}" srcOrd="0" destOrd="0" presId="urn:microsoft.com/office/officeart/2005/8/layout/hierarchy2"/>
    <dgm:cxn modelId="{05FEAFF7-46C8-4642-8BD0-EFFF3D482613}" type="presParOf" srcId="{2655412D-C680-4E0C-A136-17EF376F2E6E}" destId="{701799C5-1668-4972-AA69-4C74A68668F6}" srcOrd="0" destOrd="0" presId="urn:microsoft.com/office/officeart/2005/8/layout/hierarchy2"/>
    <dgm:cxn modelId="{2B601A19-CF49-4D12-B926-A3481BDCE794}" type="presParOf" srcId="{F32E332F-192D-4691-8F77-A13B95CCD07E}" destId="{41EE2839-AEBD-46B5-A245-C7F6B2225A25}" srcOrd="1" destOrd="0" presId="urn:microsoft.com/office/officeart/2005/8/layout/hierarchy2"/>
    <dgm:cxn modelId="{E04B1E45-A1A3-401D-9C4F-46848BB04DDE}" type="presParOf" srcId="{41EE2839-AEBD-46B5-A245-C7F6B2225A25}" destId="{12FC51F3-A7C4-4FBC-A2A0-F29687229D96}" srcOrd="0" destOrd="0" presId="urn:microsoft.com/office/officeart/2005/8/layout/hierarchy2"/>
    <dgm:cxn modelId="{42E991F3-B7DF-4A29-8418-0F1ECF958C55}" type="presParOf" srcId="{41EE2839-AEBD-46B5-A245-C7F6B2225A25}" destId="{DF3367EB-2425-4624-8569-C39EC99B608B}" srcOrd="1" destOrd="0" presId="urn:microsoft.com/office/officeart/2005/8/layout/hierarchy2"/>
    <dgm:cxn modelId="{3C37BD71-F1C0-47B1-B36C-1E85C01C329D}" type="presParOf" srcId="{F32E332F-192D-4691-8F77-A13B95CCD07E}" destId="{6F0BCCAF-43AB-4C92-972F-6D91A56CA2CE}" srcOrd="2" destOrd="0" presId="urn:microsoft.com/office/officeart/2005/8/layout/hierarchy2"/>
    <dgm:cxn modelId="{8E7E4F4B-AB8D-4F30-98F5-7C5CAA79A936}" type="presParOf" srcId="{6F0BCCAF-43AB-4C92-972F-6D91A56CA2CE}" destId="{975344CE-AD37-47E9-8B32-62543DB0CA26}" srcOrd="0" destOrd="0" presId="urn:microsoft.com/office/officeart/2005/8/layout/hierarchy2"/>
    <dgm:cxn modelId="{C3C7A632-48BF-43A1-A32E-FB25D9B86BAD}" type="presParOf" srcId="{F32E332F-192D-4691-8F77-A13B95CCD07E}" destId="{0EF69C23-5BAA-4A9E-A4A3-1A721D94D144}" srcOrd="3" destOrd="0" presId="urn:microsoft.com/office/officeart/2005/8/layout/hierarchy2"/>
    <dgm:cxn modelId="{B58A6AB6-966C-41E0-B80A-B59EB44B448C}" type="presParOf" srcId="{0EF69C23-5BAA-4A9E-A4A3-1A721D94D144}" destId="{C80793D4-919D-4435-9CE5-3937265E2C36}" srcOrd="0" destOrd="0" presId="urn:microsoft.com/office/officeart/2005/8/layout/hierarchy2"/>
    <dgm:cxn modelId="{D504EF17-1EF0-4EBB-B695-1FFA6715D719}" type="presParOf" srcId="{0EF69C23-5BAA-4A9E-A4A3-1A721D94D144}" destId="{B113812F-B242-4C92-AB73-70D4E7A8BA1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A95B5-ABA2-49B6-A7E5-9A372A12DCDB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/>
            <a:t>niematerialny substrat dobra intelektualnego</a:t>
          </a:r>
          <a:endParaRPr lang="pl-PL" sz="3400" kern="1200" dirty="0"/>
        </a:p>
      </dsp:txBody>
      <dsp:txXfrm rot="5400000">
        <a:off x="702" y="1262409"/>
        <a:ext cx="3301885" cy="2001143"/>
      </dsp:txXfrm>
    </dsp:sp>
    <dsp:sp modelId="{9DDDE163-B195-4CC7-B218-B2B900ECFBE5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/>
            <a:t>materialne ucieleśnienie (zwykle – rzecz)</a:t>
          </a:r>
          <a:endParaRPr lang="pl-PL" sz="3400" kern="1200" dirty="0"/>
        </a:p>
      </dsp:txBody>
      <dsp:txXfrm rot="-5400000">
        <a:off x="4927011" y="1262409"/>
        <a:ext cx="3301885" cy="2001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CF28A-EC5F-4357-865B-51A63E663C78}">
      <dsp:nvSpPr>
        <dsp:cNvPr id="0" name=""/>
        <dsp:cNvSpPr/>
      </dsp:nvSpPr>
      <dsp:spPr>
        <a:xfrm>
          <a:off x="4306" y="1406628"/>
          <a:ext cx="3425411" cy="17127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Prawo własności intelektualnej</a:t>
          </a:r>
          <a:endParaRPr lang="pl-PL" sz="3800" kern="1200" dirty="0"/>
        </a:p>
      </dsp:txBody>
      <dsp:txXfrm>
        <a:off x="54469" y="1456791"/>
        <a:ext cx="3325085" cy="1612379"/>
      </dsp:txXfrm>
    </dsp:sp>
    <dsp:sp modelId="{2655412D-C680-4E0C-A136-17EF376F2E6E}">
      <dsp:nvSpPr>
        <dsp:cNvPr id="0" name=""/>
        <dsp:cNvSpPr/>
      </dsp:nvSpPr>
      <dsp:spPr>
        <a:xfrm rot="19457599">
          <a:off x="3271118" y="1736520"/>
          <a:ext cx="1687362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1687362" y="34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kern="1200" dirty="0"/>
        </a:p>
      </dsp:txBody>
      <dsp:txXfrm>
        <a:off x="4072615" y="1728394"/>
        <a:ext cx="84368" cy="84368"/>
      </dsp:txXfrm>
    </dsp:sp>
    <dsp:sp modelId="{12FC51F3-A7C4-4FBC-A2A0-F29687229D96}">
      <dsp:nvSpPr>
        <dsp:cNvPr id="0" name=""/>
        <dsp:cNvSpPr/>
      </dsp:nvSpPr>
      <dsp:spPr>
        <a:xfrm>
          <a:off x="4799882" y="421822"/>
          <a:ext cx="3425411" cy="17127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Prawo autorskie</a:t>
          </a:r>
          <a:endParaRPr lang="pl-PL" sz="3800" kern="1200" dirty="0"/>
        </a:p>
      </dsp:txBody>
      <dsp:txXfrm>
        <a:off x="4850045" y="471985"/>
        <a:ext cx="3325085" cy="1612379"/>
      </dsp:txXfrm>
    </dsp:sp>
    <dsp:sp modelId="{6F0BCCAF-43AB-4C92-972F-6D91A56CA2CE}">
      <dsp:nvSpPr>
        <dsp:cNvPr id="0" name=""/>
        <dsp:cNvSpPr/>
      </dsp:nvSpPr>
      <dsp:spPr>
        <a:xfrm rot="2142401">
          <a:off x="3271118" y="2721326"/>
          <a:ext cx="1687362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1687362" y="34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kern="1200" dirty="0"/>
        </a:p>
      </dsp:txBody>
      <dsp:txXfrm>
        <a:off x="4072615" y="2713200"/>
        <a:ext cx="84368" cy="84368"/>
      </dsp:txXfrm>
    </dsp:sp>
    <dsp:sp modelId="{C80793D4-919D-4435-9CE5-3937265E2C36}">
      <dsp:nvSpPr>
        <dsp:cNvPr id="0" name=""/>
        <dsp:cNvSpPr/>
      </dsp:nvSpPr>
      <dsp:spPr>
        <a:xfrm>
          <a:off x="4799882" y="2391434"/>
          <a:ext cx="3425411" cy="17127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Prawo własności przemysłowej</a:t>
          </a:r>
          <a:endParaRPr lang="pl-PL" sz="3800" kern="1200" dirty="0"/>
        </a:p>
      </dsp:txBody>
      <dsp:txXfrm>
        <a:off x="4850045" y="2441597"/>
        <a:ext cx="3325085" cy="1612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4D0E-CF90-497E-B9F0-1437E911BF57}" type="datetimeFigureOut">
              <a:rPr lang="pl-PL" smtClean="0"/>
              <a:t>2018-10-31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C668-8631-4221-A54A-E867070F33F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4D0E-CF90-497E-B9F0-1437E911BF57}" type="datetimeFigureOut">
              <a:rPr lang="pl-PL" smtClean="0"/>
              <a:t>2018-10-31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C668-8631-4221-A54A-E867070F33F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4D0E-CF90-497E-B9F0-1437E911BF57}" type="datetimeFigureOut">
              <a:rPr lang="pl-PL" smtClean="0"/>
              <a:t>2018-10-31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C668-8631-4221-A54A-E867070F33F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4D0E-CF90-497E-B9F0-1437E911BF57}" type="datetimeFigureOut">
              <a:rPr lang="pl-PL" smtClean="0"/>
              <a:t>2018-10-31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C668-8631-4221-A54A-E867070F33F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4D0E-CF90-497E-B9F0-1437E911BF57}" type="datetimeFigureOut">
              <a:rPr lang="pl-PL" smtClean="0"/>
              <a:t>2018-10-31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C668-8631-4221-A54A-E867070F33F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4D0E-CF90-497E-B9F0-1437E911BF57}" type="datetimeFigureOut">
              <a:rPr lang="pl-PL" smtClean="0"/>
              <a:t>2018-10-31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C668-8631-4221-A54A-E867070F33F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4D0E-CF90-497E-B9F0-1437E911BF57}" type="datetimeFigureOut">
              <a:rPr lang="pl-PL" smtClean="0"/>
              <a:t>2018-10-31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C668-8631-4221-A54A-E867070F33F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4D0E-CF90-497E-B9F0-1437E911BF57}" type="datetimeFigureOut">
              <a:rPr lang="pl-PL" smtClean="0"/>
              <a:t>2018-10-31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C668-8631-4221-A54A-E867070F33F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4D0E-CF90-497E-B9F0-1437E911BF57}" type="datetimeFigureOut">
              <a:rPr lang="pl-PL" smtClean="0"/>
              <a:t>2018-10-31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C668-8631-4221-A54A-E867070F33F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4D0E-CF90-497E-B9F0-1437E911BF57}" type="datetimeFigureOut">
              <a:rPr lang="pl-PL" smtClean="0"/>
              <a:t>2018-10-31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C668-8631-4221-A54A-E867070F33F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4D0E-CF90-497E-B9F0-1437E911BF57}" type="datetimeFigureOut">
              <a:rPr lang="pl-PL" smtClean="0"/>
              <a:t>2018-10-31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C668-8631-4221-A54A-E867070F33F3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94D0E-CF90-497E-B9F0-1437E911BF57}" type="datetimeFigureOut">
              <a:rPr lang="pl-PL" smtClean="0"/>
              <a:t>2018-10-31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1C668-8631-4221-A54A-E867070F33F3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PRAWO WŁASNOŚCI INTELEKTUALNEJ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- pojęcie i systematyka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Prawo własności intelektualnej:</a:t>
            </a:r>
          </a:p>
          <a:p>
            <a:pPr>
              <a:buNone/>
            </a:pPr>
            <a:endParaRPr lang="pl-PL" dirty="0" smtClean="0"/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jest uregulowaniem </a:t>
            </a:r>
            <a:r>
              <a:rPr lang="pl-PL" b="1" dirty="0" smtClean="0"/>
              <a:t>kompleksowym</a:t>
            </a:r>
            <a:br>
              <a:rPr lang="pl-PL" b="1" dirty="0" smtClean="0"/>
            </a:br>
            <a:r>
              <a:rPr lang="pl-PL" dirty="0" smtClean="0"/>
              <a:t>- regulowane przepisami z różnych gałęzi prawa</a:t>
            </a:r>
            <a:br>
              <a:rPr lang="pl-PL" dirty="0" smtClean="0"/>
            </a:br>
            <a:r>
              <a:rPr lang="pl-PL" dirty="0" smtClean="0"/>
              <a:t>- przewaga prawa prywatnego</a:t>
            </a:r>
            <a:br>
              <a:rPr lang="pl-PL" dirty="0" smtClean="0"/>
            </a:br>
            <a:r>
              <a:rPr lang="pl-PL" dirty="0" smtClean="0"/>
              <a:t>- uznawane jest za </a:t>
            </a:r>
            <a:r>
              <a:rPr lang="pl-PL" u="sng" dirty="0" smtClean="0"/>
              <a:t>dział prawa cywilnego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 smtClean="0"/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dotyczy </a:t>
            </a:r>
            <a:r>
              <a:rPr lang="pl-PL" b="1" dirty="0" smtClean="0"/>
              <a:t>dóbr niematerialnych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przedmiotem prawa własności są dobra niematerialne (dobra intelektualne)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Dobro niematerialne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Lucida Sans Unicode" pitchFamily="34" charset="0"/>
              <a:buChar char="♥"/>
            </a:pPr>
            <a:r>
              <a:rPr lang="pl-PL" dirty="0"/>
              <a:t> </a:t>
            </a:r>
            <a:r>
              <a:rPr lang="pl-PL" dirty="0" smtClean="0"/>
              <a:t>jest wytworem umysłu ludzkiego (jednocześnie posiada materialny przedmiot, umożliwiający percepcję)</a:t>
            </a:r>
          </a:p>
          <a:p>
            <a:pPr>
              <a:buFont typeface="Lucida Sans Unicode" pitchFamily="34" charset="0"/>
              <a:buChar char="♥"/>
            </a:pPr>
            <a:r>
              <a:rPr lang="pl-PL" dirty="0"/>
              <a:t> </a:t>
            </a:r>
            <a:r>
              <a:rPr lang="pl-PL" dirty="0" smtClean="0"/>
              <a:t>podlega alienacji (tzn. odtworzeniu w umyśle innych osób poza twórcą)</a:t>
            </a:r>
          </a:p>
          <a:p>
            <a:pPr>
              <a:buFont typeface="Lucida Sans Unicode" pitchFamily="34" charset="0"/>
              <a:buChar char="♥"/>
            </a:pPr>
            <a:r>
              <a:rPr lang="pl-PL" dirty="0"/>
              <a:t> </a:t>
            </a:r>
            <a:r>
              <a:rPr lang="pl-PL" dirty="0" smtClean="0"/>
              <a:t>stanowi istotny czynnik rozwoju społecznego (szczególnie w zakresie kultury i postępu cywilizacyjnego)</a:t>
            </a:r>
          </a:p>
          <a:p>
            <a:pPr>
              <a:buFont typeface="Lucida Sans Unicode" pitchFamily="34" charset="0"/>
              <a:buChar char="♥"/>
            </a:pPr>
            <a:r>
              <a:rPr lang="pl-PL" dirty="0"/>
              <a:t> </a:t>
            </a:r>
            <a:r>
              <a:rPr lang="pl-PL" dirty="0" smtClean="0"/>
              <a:t>ma wartość ekonomiczną</a:t>
            </a:r>
          </a:p>
          <a:p>
            <a:pPr>
              <a:buFont typeface="Lucida Sans Unicode" pitchFamily="34" charset="0"/>
              <a:buChar char="♥"/>
            </a:pPr>
            <a:r>
              <a:rPr lang="pl-PL" dirty="0"/>
              <a:t> </a:t>
            </a:r>
            <a:r>
              <a:rPr lang="pl-PL" dirty="0" smtClean="0"/>
              <a:t>łatwe w rozpowszechnianiu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Problemy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Należy rozdzielić kwestie związane z niematerialnym substratem dobra oraz z jego materialnym przedmiotem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Dwoistość interesów – zarówno interesy osobiste, jak i majątkowe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Kwestia kolizji interesów międzynarodowych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Istotny wpływ postępu technicznego na możliwości w zakresie obrotu dobrami niematerialnymi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Systematyka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Prawo autorskie – dobra intelektualne będące wynikiem twórczości </a:t>
            </a:r>
            <a:r>
              <a:rPr lang="pl-PL" b="1" dirty="0" smtClean="0"/>
              <a:t>artystycznej</a:t>
            </a:r>
            <a:r>
              <a:rPr lang="pl-PL" dirty="0" smtClean="0"/>
              <a:t>, </a:t>
            </a:r>
            <a:r>
              <a:rPr lang="pl-PL" b="1" dirty="0" smtClean="0"/>
              <a:t>naukowej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b="1" dirty="0" smtClean="0"/>
              <a:t>literackiej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dirty="0" smtClean="0"/>
              <a:t>Prawo własności przemysłowej – działalność </a:t>
            </a:r>
            <a:r>
              <a:rPr lang="pl-PL" b="1" dirty="0" smtClean="0"/>
              <a:t>wynalazcza </a:t>
            </a:r>
            <a:r>
              <a:rPr lang="pl-PL" dirty="0" smtClean="0"/>
              <a:t>(projekty wynalazcze)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642920"/>
          <a:ext cx="8229600" cy="40506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562296">
                <a:tc>
                  <a:txBody>
                    <a:bodyPr/>
                    <a:lstStyle/>
                    <a:p>
                      <a:r>
                        <a:rPr lang="pl-PL" dirty="0" smtClean="0"/>
                        <a:t>PRAWO AUTORSKIE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PRAWO WŁASNOŚCI</a:t>
                      </a:r>
                      <a:r>
                        <a:rPr lang="pl-PL" baseline="0" dirty="0" smtClean="0"/>
                        <a:t> PRZEMYSŁOWEJ</a:t>
                      </a:r>
                      <a:endParaRPr lang="pl-PL" dirty="0"/>
                    </a:p>
                  </a:txBody>
                  <a:tcPr/>
                </a:tc>
              </a:tr>
              <a:tr h="562296">
                <a:tc>
                  <a:txBody>
                    <a:bodyPr/>
                    <a:lstStyle/>
                    <a:p>
                      <a:r>
                        <a:rPr lang="pl-PL" dirty="0" smtClean="0"/>
                        <a:t>Konwencja Berneńska (1886</a:t>
                      </a:r>
                      <a:r>
                        <a:rPr lang="pl-PL" baseline="0" dirty="0" smtClean="0"/>
                        <a:t> 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Konwencja Paryska (1883 r.)</a:t>
                      </a:r>
                      <a:endParaRPr lang="pl-PL" dirty="0"/>
                    </a:p>
                  </a:txBody>
                  <a:tcPr/>
                </a:tc>
              </a:tr>
              <a:tr h="562296">
                <a:tc>
                  <a:txBody>
                    <a:bodyPr/>
                    <a:lstStyle/>
                    <a:p>
                      <a:r>
                        <a:rPr lang="pl-PL" dirty="0" smtClean="0"/>
                        <a:t>Reguluje</a:t>
                      </a:r>
                      <a:r>
                        <a:rPr lang="pl-PL" baseline="0" dirty="0" smtClean="0"/>
                        <a:t> własność literacką, naukową i artystyczną; zakres: utwory, prawa pokrewne, niektóre dobra osobiste, bazy danych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Reguluje własność użytecznych rozwiązań</a:t>
                      </a:r>
                      <a:r>
                        <a:rPr lang="pl-PL" baseline="0" dirty="0" smtClean="0"/>
                        <a:t> technicznych, prawo do znaków towarowych, oznaczeń pochodzenia towarów i usług oraz zwalczania nieuczciwej konkurencji i przeciwdziałania monopolom</a:t>
                      </a:r>
                      <a:endParaRPr lang="pl-PL" dirty="0"/>
                    </a:p>
                  </a:txBody>
                  <a:tcPr/>
                </a:tc>
              </a:tr>
              <a:tr h="562296">
                <a:tc>
                  <a:txBody>
                    <a:bodyPr/>
                    <a:lstStyle/>
                    <a:p>
                      <a:r>
                        <a:rPr lang="pl-PL" dirty="0" smtClean="0"/>
                        <a:t>Cechy: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baseline="0" dirty="0" smtClean="0"/>
                        <a:t>uniwersalność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dirty="0" smtClean="0"/>
                        <a:t>terytorialność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l-PL" dirty="0" smtClean="0"/>
                        <a:t>niesformalizowany charakter ochrony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Cechy:</a:t>
                      </a:r>
                    </a:p>
                    <a:p>
                      <a:r>
                        <a:rPr lang="pl-PL" dirty="0" smtClean="0"/>
                        <a:t>- terytorialność</a:t>
                      </a:r>
                      <a:br>
                        <a:rPr lang="pl-PL" dirty="0" smtClean="0"/>
                      </a:br>
                      <a:r>
                        <a:rPr lang="pl-PL" dirty="0" smtClean="0"/>
                        <a:t>- sformalizowany charakter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pl-PL" dirty="0" smtClean="0"/>
              <a:t>Umowy międzynarodowe</a:t>
            </a:r>
          </a:p>
          <a:p>
            <a:pPr marL="914400" lvl="1" indent="-514350"/>
            <a:r>
              <a:rPr lang="pl-PL" dirty="0"/>
              <a:t>K</a:t>
            </a:r>
            <a:r>
              <a:rPr lang="pl-PL" dirty="0" smtClean="0"/>
              <a:t>onwencja berneńska (1886 r.)</a:t>
            </a:r>
          </a:p>
          <a:p>
            <a:pPr marL="914400" lvl="1" indent="-514350"/>
            <a:r>
              <a:rPr lang="pl-PL" dirty="0" smtClean="0"/>
              <a:t>Konwencja powszechna (1952 r.)</a:t>
            </a:r>
          </a:p>
          <a:p>
            <a:pPr marL="914400" lvl="1" indent="-514350"/>
            <a:r>
              <a:rPr lang="pl-PL" dirty="0" smtClean="0"/>
              <a:t>Konwencja rzymska o ochronie wykonawców, producentów fonogramów i organizacji nadawczych (1961 r.)</a:t>
            </a:r>
          </a:p>
          <a:p>
            <a:pPr marL="914400" lvl="1" indent="-514350"/>
            <a:r>
              <a:rPr lang="pl-PL" dirty="0" smtClean="0"/>
              <a:t>Porozumienie </a:t>
            </a:r>
            <a:r>
              <a:rPr lang="pl-PL" dirty="0" err="1" smtClean="0"/>
              <a:t>ws</a:t>
            </a:r>
            <a:r>
              <a:rPr lang="pl-PL" dirty="0" smtClean="0"/>
              <a:t>. Handlowych Aspektów Praw Własności Intelektualnej (tzw. TRIPS)</a:t>
            </a:r>
          </a:p>
          <a:p>
            <a:pPr marL="914400" lvl="1" indent="-514350"/>
            <a:r>
              <a:rPr lang="pl-PL" dirty="0" smtClean="0"/>
              <a:t>Konwencja paryska (1883 r.)</a:t>
            </a:r>
          </a:p>
          <a:p>
            <a:pPr marL="914400" lvl="1" indent="-514350"/>
            <a:r>
              <a:rPr lang="pl-PL" dirty="0" smtClean="0"/>
              <a:t>Konwencja luksemburska o patencie Wspólnoty (1975)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Regulacje krajowe</a:t>
            </a:r>
          </a:p>
          <a:p>
            <a:pPr marL="914400" lvl="1" indent="-514350"/>
            <a:r>
              <a:rPr lang="pl-PL" b="1" dirty="0" smtClean="0"/>
              <a:t>ustawa o prawie autorskim i prawach pokrewnych</a:t>
            </a:r>
            <a:r>
              <a:rPr lang="pl-PL" dirty="0" smtClean="0"/>
              <a:t> (1994)</a:t>
            </a:r>
          </a:p>
          <a:p>
            <a:pPr marL="914400" lvl="1" indent="-514350"/>
            <a:r>
              <a:rPr lang="pl-PL" b="1" dirty="0" smtClean="0"/>
              <a:t>ustawa o ochronie baz danych </a:t>
            </a:r>
            <a:r>
              <a:rPr lang="pl-PL" dirty="0" smtClean="0"/>
              <a:t>(2001)</a:t>
            </a:r>
          </a:p>
          <a:p>
            <a:pPr marL="914400" lvl="1" indent="-514350"/>
            <a:r>
              <a:rPr lang="pl-PL" b="1" dirty="0"/>
              <a:t>u</a:t>
            </a:r>
            <a:r>
              <a:rPr lang="pl-PL" b="1" dirty="0" smtClean="0"/>
              <a:t>stawa o zbiorowym zarządzaniu prawami autorskimi i prawami pokrewnymi </a:t>
            </a:r>
            <a:r>
              <a:rPr lang="pl-PL" dirty="0" smtClean="0"/>
              <a:t>(2018)</a:t>
            </a:r>
          </a:p>
          <a:p>
            <a:pPr marL="914400" lvl="1" indent="-514350"/>
            <a:r>
              <a:rPr lang="pl-PL" b="1" dirty="0" smtClean="0"/>
              <a:t>ustawa – Prawo własności przemysłowej</a:t>
            </a:r>
            <a:r>
              <a:rPr lang="pl-PL" dirty="0" smtClean="0"/>
              <a:t> (2000 r.)</a:t>
            </a:r>
          </a:p>
          <a:p>
            <a:pPr marL="914400" lvl="1" indent="-514350"/>
            <a:r>
              <a:rPr lang="pl-PL" b="1" dirty="0" smtClean="0"/>
              <a:t>ustawa o rzecznikach patentowych </a:t>
            </a:r>
            <a:r>
              <a:rPr lang="pl-PL" dirty="0" smtClean="0"/>
              <a:t>(2001)</a:t>
            </a:r>
          </a:p>
          <a:p>
            <a:pPr marL="914400" lvl="1" indent="-514350"/>
            <a:r>
              <a:rPr lang="pl-PL" dirty="0" smtClean="0"/>
              <a:t>ustawa o zwalczaniu nieuczciwej konkurencji (1993 r.)</a:t>
            </a:r>
          </a:p>
          <a:p>
            <a:pPr marL="914400" lvl="1" indent="-514350"/>
            <a:r>
              <a:rPr lang="pl-PL" dirty="0" smtClean="0"/>
              <a:t>ustawa o ochronie konkurencji i konsumentów (2007 r.)</a:t>
            </a:r>
          </a:p>
          <a:p>
            <a:pPr marL="914400" lvl="1" indent="-514350"/>
            <a:r>
              <a:rPr lang="pl-PL" dirty="0" smtClean="0"/>
              <a:t>ustawa o rejestracji i ochronie nazw i oznaczeń produktów rolnych i środków spożywczych oraz o produktach tradycyjnych (2005)</a:t>
            </a:r>
          </a:p>
          <a:p>
            <a:pPr marL="400050" lvl="1" indent="0">
              <a:buNone/>
            </a:pPr>
            <a:endParaRPr lang="pl-PL" dirty="0" smtClean="0"/>
          </a:p>
          <a:p>
            <a:pPr marL="400050" lvl="1" indent="0">
              <a:buNone/>
            </a:pPr>
            <a:r>
              <a:rPr lang="pl-PL" dirty="0" smtClean="0"/>
              <a:t>+ prawo unijne!</a:t>
            </a:r>
          </a:p>
          <a:p>
            <a:pPr marL="914400" lvl="1" indent="-514350"/>
            <a:endParaRPr lang="pl-PL" dirty="0" smtClean="0"/>
          </a:p>
          <a:p>
            <a:pPr marL="914400" lvl="1" indent="-514350"/>
            <a:endParaRPr lang="pl-P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349</Words>
  <Application>Microsoft Office PowerPoint</Application>
  <PresentationFormat>Pokaz na ekranie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PRAWO WŁASNOŚCI INTELEKTUALNEJ</vt:lpstr>
      <vt:lpstr>Pojęcie</vt:lpstr>
      <vt:lpstr>Dobro niematerialne</vt:lpstr>
      <vt:lpstr>Prezentacja programu PowerPoint</vt:lpstr>
      <vt:lpstr>Problemy prawne</vt:lpstr>
      <vt:lpstr>Systematyka</vt:lpstr>
      <vt:lpstr>Prezentacja programu PowerPoint</vt:lpstr>
      <vt:lpstr>Prezentacja programu PowerPoint</vt:lpstr>
      <vt:lpstr>Źródła prawa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WŁASNOŚCI INTELEKTUALNEJ</dc:title>
  <dc:creator>czekj</dc:creator>
  <cp:lastModifiedBy>Monika Cuber</cp:lastModifiedBy>
  <cp:revision>4</cp:revision>
  <dcterms:created xsi:type="dcterms:W3CDTF">2018-10-28T13:28:02Z</dcterms:created>
  <dcterms:modified xsi:type="dcterms:W3CDTF">2018-10-31T10:02:36Z</dcterms:modified>
</cp:coreProperties>
</file>