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87" r:id="rId21"/>
    <p:sldId id="275" r:id="rId22"/>
    <p:sldId id="290" r:id="rId23"/>
    <p:sldId id="279" r:id="rId24"/>
    <p:sldId id="280" r:id="rId25"/>
    <p:sldId id="281" r:id="rId26"/>
    <p:sldId id="289" r:id="rId27"/>
    <p:sldId id="276" r:id="rId28"/>
    <p:sldId id="277" r:id="rId29"/>
    <p:sldId id="278" r:id="rId30"/>
    <p:sldId id="282" r:id="rId31"/>
    <p:sldId id="283" r:id="rId32"/>
    <p:sldId id="285"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11/26/2017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11/26/2017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11/26/2017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8AC9D0-FD25-4F15-AF54-6DB8779618F5}"/>
              </a:ext>
            </a:extLst>
          </p:cNvPr>
          <p:cNvSpPr>
            <a:spLocks noGrp="1"/>
          </p:cNvSpPr>
          <p:nvPr>
            <p:ph type="ctrTitle"/>
          </p:nvPr>
        </p:nvSpPr>
        <p:spPr/>
        <p:txBody>
          <a:bodyPr>
            <a:normAutofit fontScale="90000"/>
          </a:bodyPr>
          <a:lstStyle/>
          <a:p>
            <a:r>
              <a:rPr lang="pl-PL" dirty="0"/>
              <a:t>Obowiązki pracownika oraz skutki prawne ich niewykonania</a:t>
            </a:r>
          </a:p>
        </p:txBody>
      </p:sp>
      <p:sp>
        <p:nvSpPr>
          <p:cNvPr id="3" name="Podtytuł 2">
            <a:extLst>
              <a:ext uri="{FF2B5EF4-FFF2-40B4-BE49-F238E27FC236}">
                <a16:creationId xmlns:a16="http://schemas.microsoft.com/office/drawing/2014/main" id="{ADA37571-5A7F-4E51-9E27-D560310D4EC9}"/>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3512711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898D73-1E4D-40AC-BF61-9E9B354705CE}"/>
              </a:ext>
            </a:extLst>
          </p:cNvPr>
          <p:cNvSpPr>
            <a:spLocks noGrp="1"/>
          </p:cNvSpPr>
          <p:nvPr>
            <p:ph type="title"/>
          </p:nvPr>
        </p:nvSpPr>
        <p:spPr>
          <a:xfrm>
            <a:off x="2231136" y="964692"/>
            <a:ext cx="7729728" cy="1188720"/>
          </a:xfrm>
        </p:spPr>
        <p:txBody>
          <a:bodyPr>
            <a:normAutofit fontScale="90000"/>
          </a:bodyPr>
          <a:lstStyle/>
          <a:p>
            <a:pPr algn="l"/>
            <a:r>
              <a:rPr lang="pl-PL" dirty="0"/>
              <a:t>Obowiązki określające stosunek pracownika do zakładu pracy – obowiązek zachowania tajemnicy</a:t>
            </a:r>
          </a:p>
        </p:txBody>
      </p:sp>
      <p:sp>
        <p:nvSpPr>
          <p:cNvPr id="3" name="Symbol zastępczy zawartości 2">
            <a:extLst>
              <a:ext uri="{FF2B5EF4-FFF2-40B4-BE49-F238E27FC236}">
                <a16:creationId xmlns:a16="http://schemas.microsoft.com/office/drawing/2014/main" id="{5AA17285-12BB-45D9-ACD3-0892ED583D8D}"/>
              </a:ext>
            </a:extLst>
          </p:cNvPr>
          <p:cNvSpPr>
            <a:spLocks noGrp="1"/>
          </p:cNvSpPr>
          <p:nvPr>
            <p:ph idx="1"/>
          </p:nvPr>
        </p:nvSpPr>
        <p:spPr/>
        <p:txBody>
          <a:bodyPr/>
          <a:lstStyle/>
          <a:p>
            <a:pPr marL="0" indent="0" algn="just">
              <a:buNone/>
            </a:pPr>
            <a:r>
              <a:rPr lang="pl-PL" dirty="0"/>
              <a:t>Powyższy obowiązek dotyczy:</a:t>
            </a:r>
          </a:p>
          <a:p>
            <a:pPr marL="228600" lvl="1" indent="0" algn="just">
              <a:buNone/>
            </a:pPr>
            <a:endParaRPr lang="pl-PL" dirty="0"/>
          </a:p>
          <a:p>
            <a:pPr marL="228600" lvl="1" indent="0" algn="just">
              <a:buNone/>
            </a:pPr>
            <a:r>
              <a:rPr lang="pl-PL" dirty="0"/>
              <a:t>- informacji, których ujawnienie mogłoby narazić pracodawcę na  szkodę,</a:t>
            </a:r>
          </a:p>
          <a:p>
            <a:pPr lvl="1" algn="just"/>
            <a:endParaRPr lang="pl-PL" dirty="0"/>
          </a:p>
          <a:p>
            <a:pPr marL="228600" lvl="1" indent="0" algn="just">
              <a:buNone/>
            </a:pPr>
            <a:r>
              <a:rPr lang="pl-PL" dirty="0"/>
              <a:t>- tajemnicy określonej w odrębnych przepisach (informacje niejawne,  tajemnica zawodowa, tajemnica przedsiębiorstwa)</a:t>
            </a:r>
          </a:p>
          <a:p>
            <a:endParaRPr lang="pl-PL" dirty="0"/>
          </a:p>
        </p:txBody>
      </p:sp>
    </p:spTree>
    <p:extLst>
      <p:ext uri="{BB962C8B-B14F-4D97-AF65-F5344CB8AC3E}">
        <p14:creationId xmlns:p14="http://schemas.microsoft.com/office/powerpoint/2010/main" val="175943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7AAB68-DABA-457F-BB6B-B037E0DFAF13}"/>
              </a:ext>
            </a:extLst>
          </p:cNvPr>
          <p:cNvSpPr>
            <a:spLocks noGrp="1"/>
          </p:cNvSpPr>
          <p:nvPr>
            <p:ph type="title"/>
          </p:nvPr>
        </p:nvSpPr>
        <p:spPr/>
        <p:txBody>
          <a:bodyPr>
            <a:normAutofit fontScale="90000"/>
          </a:bodyPr>
          <a:lstStyle/>
          <a:p>
            <a:r>
              <a:rPr lang="pl-PL" dirty="0"/>
              <a:t>Obowiązki określające stosunek pracownika do zakładu pracy – zakaz konkurencji</a:t>
            </a:r>
          </a:p>
        </p:txBody>
      </p:sp>
      <p:sp>
        <p:nvSpPr>
          <p:cNvPr id="3" name="Symbol zastępczy zawartości 2">
            <a:extLst>
              <a:ext uri="{FF2B5EF4-FFF2-40B4-BE49-F238E27FC236}">
                <a16:creationId xmlns:a16="http://schemas.microsoft.com/office/drawing/2014/main" id="{D312BC76-134F-459B-AE7B-BAEB086BE384}"/>
              </a:ext>
            </a:extLst>
          </p:cNvPr>
          <p:cNvSpPr>
            <a:spLocks noGrp="1"/>
          </p:cNvSpPr>
          <p:nvPr>
            <p:ph idx="1"/>
          </p:nvPr>
        </p:nvSpPr>
        <p:spPr/>
        <p:txBody>
          <a:bodyPr>
            <a:normAutofit fontScale="85000" lnSpcReduction="10000"/>
          </a:bodyPr>
          <a:lstStyle/>
          <a:p>
            <a:pPr algn="just"/>
            <a:r>
              <a:rPr lang="pl-PL" dirty="0"/>
              <a:t>Zakaz konkurencji to obowiązek niekonkurowania z pracodawcą w  czasie trwania stosunku pracy jak i po jego ustaniu,</a:t>
            </a:r>
          </a:p>
          <a:p>
            <a:pPr lvl="1" algn="just"/>
            <a:endParaRPr lang="pl-PL" dirty="0"/>
          </a:p>
          <a:p>
            <a:pPr algn="just"/>
            <a:r>
              <a:rPr lang="pl-PL" dirty="0"/>
              <a:t>Zakaz konkurencji oznacza zakaz prowadzenia wszelkiej  działalności sprzecznej z interesami pracodawcy oraz świadczenia  pracy w ramach stosunku pracy lub na innej podstawie na rzecz  podmiotu prowadzącego taką działalność </a:t>
            </a:r>
          </a:p>
          <a:p>
            <a:pPr lvl="1" algn="just"/>
            <a:endParaRPr lang="pl-PL" dirty="0"/>
          </a:p>
          <a:p>
            <a:pPr algn="just"/>
            <a:r>
              <a:rPr lang="pl-PL" dirty="0"/>
              <a:t>Przepisy o zakazie konkurencji stosuje się odpowiednio gdy,  pracodawca i pracownik mający dostęp do szczególnie ważnych  informacji, których ujawnienie mogłoby narazić pracodawcę na  szkodę, zawierają umowę o zakazie konkurencji po ustaniu  stosunku pracy (klauzula konkurencyjna). We wskazanej umowie  należy określić okres obowiązywania zakazu konkurencji oraz  wysokość wynagrodzenia należnego pracownikowi od pracodawcy.  </a:t>
            </a:r>
          </a:p>
          <a:p>
            <a:pPr marL="0" indent="0">
              <a:buNone/>
            </a:pPr>
            <a:endParaRPr lang="pl-PL" dirty="0"/>
          </a:p>
        </p:txBody>
      </p:sp>
    </p:spTree>
    <p:extLst>
      <p:ext uri="{BB962C8B-B14F-4D97-AF65-F5344CB8AC3E}">
        <p14:creationId xmlns:p14="http://schemas.microsoft.com/office/powerpoint/2010/main" val="273228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B075AA-2106-4C09-9820-29EDA09418D7}"/>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13F278BA-289F-4C6F-BC8C-3A5C513CA8D7}"/>
              </a:ext>
            </a:extLst>
          </p:cNvPr>
          <p:cNvSpPr>
            <a:spLocks noGrp="1"/>
          </p:cNvSpPr>
          <p:nvPr>
            <p:ph idx="1"/>
          </p:nvPr>
        </p:nvSpPr>
        <p:spPr/>
        <p:txBody>
          <a:bodyPr/>
          <a:lstStyle/>
          <a:p>
            <a:pPr marL="0" indent="0" algn="just">
              <a:buNone/>
            </a:pPr>
            <a:r>
              <a:rPr lang="pl-PL" dirty="0"/>
              <a:t>Jan N. był zatrudniony w Spółce Y na stanowisku kierowniczym wysokiego szczebla.  W trakcie trwania stosunku pracy zawarł ze swoim pracodawcą umowę o zakazie konkurencji w czasie trwania stosunku pracy oraz przez okres dwóch lat po jej zakończeniu. Zgodnie z umową pracownikowi przysługiwało odszkodowanie za powstrzymywanie się od działalności konkurencyjnej, nie określała ona  jednak jego wysokości.</a:t>
            </a:r>
          </a:p>
          <a:p>
            <a:pPr marL="0" indent="0" algn="just">
              <a:buNone/>
            </a:pPr>
            <a:r>
              <a:rPr lang="pl-PL" dirty="0"/>
              <a:t>Proszę ocenić czy umowa o zakazie konkurencji została ważnie zawarta.</a:t>
            </a:r>
          </a:p>
          <a:p>
            <a:pPr marL="0" indent="0">
              <a:buNone/>
            </a:pPr>
            <a:r>
              <a:rPr lang="pl-PL" dirty="0"/>
              <a:t> </a:t>
            </a:r>
          </a:p>
        </p:txBody>
      </p:sp>
    </p:spTree>
    <p:extLst>
      <p:ext uri="{BB962C8B-B14F-4D97-AF65-F5344CB8AC3E}">
        <p14:creationId xmlns:p14="http://schemas.microsoft.com/office/powerpoint/2010/main" val="384411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19D7CD-6689-4FFD-84AF-8A8B247CDC95}"/>
              </a:ext>
            </a:extLst>
          </p:cNvPr>
          <p:cNvSpPr>
            <a:spLocks noGrp="1"/>
          </p:cNvSpPr>
          <p:nvPr>
            <p:ph type="title"/>
          </p:nvPr>
        </p:nvSpPr>
        <p:spPr/>
        <p:txBody>
          <a:bodyPr>
            <a:noAutofit/>
          </a:bodyPr>
          <a:lstStyle/>
          <a:p>
            <a:r>
              <a:rPr lang="pl-PL" sz="2000" dirty="0"/>
              <a:t>Obowiązki określające stosunek pracownika do innych pracowników- obowiązek przestrzegania w zakładzie pracy zasad współżycia społecznego</a:t>
            </a:r>
          </a:p>
        </p:txBody>
      </p:sp>
      <p:sp>
        <p:nvSpPr>
          <p:cNvPr id="3" name="Symbol zastępczy zawartości 2">
            <a:extLst>
              <a:ext uri="{FF2B5EF4-FFF2-40B4-BE49-F238E27FC236}">
                <a16:creationId xmlns:a16="http://schemas.microsoft.com/office/drawing/2014/main" id="{0A75B4F0-4A37-4A42-A3CC-F54615B5E790}"/>
              </a:ext>
            </a:extLst>
          </p:cNvPr>
          <p:cNvSpPr>
            <a:spLocks noGrp="1"/>
          </p:cNvSpPr>
          <p:nvPr>
            <p:ph idx="1"/>
          </p:nvPr>
        </p:nvSpPr>
        <p:spPr/>
        <p:txBody>
          <a:bodyPr/>
          <a:lstStyle/>
          <a:p>
            <a:pPr algn="just"/>
            <a:r>
              <a:rPr lang="pl-PL" dirty="0"/>
              <a:t>Zasady współżycia społecznego- zasady moralne lub obyczajowe  posiadające powszechne społeczne uznanie- dotyczące  bezpośrednio stosunków pomiędzy ludźmi i niebędące  obowiązującymi normami prawnymi.</a:t>
            </a:r>
          </a:p>
          <a:p>
            <a:pPr lvl="1" algn="just"/>
            <a:endParaRPr lang="pl-PL" dirty="0"/>
          </a:p>
          <a:p>
            <a:pPr algn="just"/>
            <a:r>
              <a:rPr lang="pl-PL" dirty="0"/>
              <a:t>Zasady współżycia społecznego nabierają znaczenia prawnego ze  względu na odesłanie do nich przez zwrot wyznaczający obowiązek  przestrzegania tych zasad.</a:t>
            </a:r>
          </a:p>
          <a:p>
            <a:pPr marL="0" indent="0">
              <a:buNone/>
            </a:pPr>
            <a:endParaRPr lang="pl-PL" dirty="0"/>
          </a:p>
        </p:txBody>
      </p:sp>
    </p:spTree>
    <p:extLst>
      <p:ext uri="{BB962C8B-B14F-4D97-AF65-F5344CB8AC3E}">
        <p14:creationId xmlns:p14="http://schemas.microsoft.com/office/powerpoint/2010/main" val="3246936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843C75-8DBC-4E52-ABC6-CC490AD476D4}"/>
              </a:ext>
            </a:extLst>
          </p:cNvPr>
          <p:cNvSpPr>
            <a:spLocks noGrp="1"/>
          </p:cNvSpPr>
          <p:nvPr>
            <p:ph type="title"/>
          </p:nvPr>
        </p:nvSpPr>
        <p:spPr/>
        <p:txBody>
          <a:bodyPr/>
          <a:lstStyle/>
          <a:p>
            <a:r>
              <a:rPr lang="pl-PL" dirty="0"/>
              <a:t>Odpowiedzialność pracownicza</a:t>
            </a:r>
          </a:p>
        </p:txBody>
      </p:sp>
      <p:sp>
        <p:nvSpPr>
          <p:cNvPr id="3" name="Symbol zastępczy zawartości 2">
            <a:extLst>
              <a:ext uri="{FF2B5EF4-FFF2-40B4-BE49-F238E27FC236}">
                <a16:creationId xmlns:a16="http://schemas.microsoft.com/office/drawing/2014/main" id="{73852F75-7863-4E76-A7D2-7B2DCB4A8163}"/>
              </a:ext>
            </a:extLst>
          </p:cNvPr>
          <p:cNvSpPr>
            <a:spLocks noGrp="1"/>
          </p:cNvSpPr>
          <p:nvPr>
            <p:ph idx="1"/>
          </p:nvPr>
        </p:nvSpPr>
        <p:spPr/>
        <p:txBody>
          <a:bodyPr>
            <a:normAutofit fontScale="92500" lnSpcReduction="20000"/>
          </a:bodyPr>
          <a:lstStyle/>
          <a:p>
            <a:r>
              <a:rPr lang="pl-PL" dirty="0"/>
              <a:t>Odpowiedzialność porządkowa,</a:t>
            </a:r>
          </a:p>
          <a:p>
            <a:pPr lvl="1"/>
            <a:endParaRPr lang="pl-PL" dirty="0"/>
          </a:p>
          <a:p>
            <a:r>
              <a:rPr lang="pl-PL" dirty="0"/>
              <a:t>Odpowiedzialność materialna </a:t>
            </a:r>
          </a:p>
          <a:p>
            <a:pPr lvl="1"/>
            <a:endParaRPr lang="pl-PL" dirty="0"/>
          </a:p>
          <a:p>
            <a:r>
              <a:rPr lang="pl-PL" dirty="0"/>
              <a:t>Odpowiedzialność odszkodowawcza,</a:t>
            </a:r>
          </a:p>
          <a:p>
            <a:pPr lvl="1"/>
            <a:endParaRPr lang="pl-PL" dirty="0"/>
          </a:p>
          <a:p>
            <a:r>
              <a:rPr lang="pl-PL" dirty="0"/>
              <a:t>Odpowiedzialność za wykroczenia i przestępstwa przeciwko  prawom pracownika,</a:t>
            </a:r>
          </a:p>
          <a:p>
            <a:pPr lvl="1"/>
            <a:endParaRPr lang="pl-PL" dirty="0"/>
          </a:p>
          <a:p>
            <a:r>
              <a:rPr lang="pl-PL" dirty="0"/>
              <a:t>Pozbawienie lub ograniczenie świadczenia, przekształcenie lub  rozwiązanie stosunku pracy.</a:t>
            </a:r>
          </a:p>
          <a:p>
            <a:endParaRPr lang="pl-PL" dirty="0"/>
          </a:p>
        </p:txBody>
      </p:sp>
    </p:spTree>
    <p:extLst>
      <p:ext uri="{BB962C8B-B14F-4D97-AF65-F5344CB8AC3E}">
        <p14:creationId xmlns:p14="http://schemas.microsoft.com/office/powerpoint/2010/main" val="1651966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64BF7B-8381-4729-9915-E79A1B9EBE16}"/>
              </a:ext>
            </a:extLst>
          </p:cNvPr>
          <p:cNvSpPr>
            <a:spLocks noGrp="1"/>
          </p:cNvSpPr>
          <p:nvPr>
            <p:ph type="title"/>
          </p:nvPr>
        </p:nvSpPr>
        <p:spPr/>
        <p:txBody>
          <a:bodyPr/>
          <a:lstStyle/>
          <a:p>
            <a:r>
              <a:rPr lang="pl-PL" dirty="0"/>
              <a:t>Odpowiedzialność porządkowa</a:t>
            </a:r>
          </a:p>
        </p:txBody>
      </p:sp>
      <p:sp>
        <p:nvSpPr>
          <p:cNvPr id="3" name="Symbol zastępczy zawartości 2">
            <a:extLst>
              <a:ext uri="{FF2B5EF4-FFF2-40B4-BE49-F238E27FC236}">
                <a16:creationId xmlns:a16="http://schemas.microsoft.com/office/drawing/2014/main" id="{AD7E1432-7747-4D1C-845B-698EA1B6CD8B}"/>
              </a:ext>
            </a:extLst>
          </p:cNvPr>
          <p:cNvSpPr>
            <a:spLocks noGrp="1"/>
          </p:cNvSpPr>
          <p:nvPr>
            <p:ph idx="1"/>
          </p:nvPr>
        </p:nvSpPr>
        <p:spPr/>
        <p:txBody>
          <a:bodyPr>
            <a:normAutofit/>
          </a:bodyPr>
          <a:lstStyle/>
          <a:p>
            <a:pPr algn="just"/>
            <a:r>
              <a:rPr lang="pl-PL" dirty="0"/>
              <a:t>Istota odpowiedzialności porządkowej polega na stosowaniu wobec  pracownika sankcji typu represyjnego tj. kar za nieprzestrzeganie   ustalonej organizacji i porządku w procesie pracy, przepisów bhp,  przepisów przeciwpożarowych a także przyjętego sposobu  potwierdzania przybycia i obecności w pracy oraz  usprawiedliwiania nieobecności (art. 108 </a:t>
            </a:r>
            <a:r>
              <a:rPr lang="pl-PL" dirty="0" err="1"/>
              <a:t>k.p</a:t>
            </a:r>
            <a:r>
              <a:rPr lang="pl-PL" dirty="0"/>
              <a:t>.).</a:t>
            </a:r>
          </a:p>
          <a:p>
            <a:pPr algn="just"/>
            <a:r>
              <a:rPr lang="pl-PL" dirty="0"/>
              <a:t>Przesłankami tej odpowiedzialności są : bezprawne naruszenie  obowiązku porządkowego oraz wina.</a:t>
            </a:r>
          </a:p>
          <a:p>
            <a:pPr marL="0" indent="0">
              <a:buNone/>
            </a:pPr>
            <a:endParaRPr lang="pl-PL" dirty="0"/>
          </a:p>
        </p:txBody>
      </p:sp>
    </p:spTree>
    <p:extLst>
      <p:ext uri="{BB962C8B-B14F-4D97-AF65-F5344CB8AC3E}">
        <p14:creationId xmlns:p14="http://schemas.microsoft.com/office/powerpoint/2010/main" val="160906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B2A7B7-D79C-4BB5-B8B7-3A18FC112178}"/>
              </a:ext>
            </a:extLst>
          </p:cNvPr>
          <p:cNvSpPr>
            <a:spLocks noGrp="1"/>
          </p:cNvSpPr>
          <p:nvPr>
            <p:ph type="title"/>
          </p:nvPr>
        </p:nvSpPr>
        <p:spPr/>
        <p:txBody>
          <a:bodyPr/>
          <a:lstStyle/>
          <a:p>
            <a:r>
              <a:rPr lang="pl-PL" dirty="0"/>
              <a:t>Odpowiedzialność porządkowa</a:t>
            </a:r>
          </a:p>
        </p:txBody>
      </p:sp>
      <p:sp>
        <p:nvSpPr>
          <p:cNvPr id="3" name="Symbol zastępczy zawartości 2">
            <a:extLst>
              <a:ext uri="{FF2B5EF4-FFF2-40B4-BE49-F238E27FC236}">
                <a16:creationId xmlns:a16="http://schemas.microsoft.com/office/drawing/2014/main" id="{E22B1DB0-B6EA-4163-9E4F-2DEDF86FE6A6}"/>
              </a:ext>
            </a:extLst>
          </p:cNvPr>
          <p:cNvSpPr>
            <a:spLocks noGrp="1"/>
          </p:cNvSpPr>
          <p:nvPr>
            <p:ph idx="1"/>
          </p:nvPr>
        </p:nvSpPr>
        <p:spPr/>
        <p:txBody>
          <a:bodyPr/>
          <a:lstStyle/>
          <a:p>
            <a:pPr marL="0" indent="0" algn="just">
              <a:buNone/>
            </a:pPr>
            <a:r>
              <a:rPr lang="pl-PL" dirty="0"/>
              <a:t>Za naruszenie obowiązków porządkowych może być zastosowana  kara </a:t>
            </a:r>
            <a:r>
              <a:rPr lang="pl-PL" b="1" u="sng" dirty="0"/>
              <a:t>upomnienia, nagany</a:t>
            </a:r>
            <a:r>
              <a:rPr lang="pl-PL" b="1" dirty="0"/>
              <a:t> </a:t>
            </a:r>
            <a:r>
              <a:rPr lang="pl-PL" dirty="0"/>
              <a:t>(każde przewinienie) oraz </a:t>
            </a:r>
            <a:r>
              <a:rPr lang="pl-PL" b="1" u="sng" dirty="0"/>
              <a:t>kara pieniężna</a:t>
            </a:r>
            <a:r>
              <a:rPr lang="pl-PL" b="1" dirty="0"/>
              <a:t> </a:t>
            </a:r>
            <a:r>
              <a:rPr lang="pl-PL" dirty="0"/>
              <a:t>(za nieprzestrzeganie przepisów bhp lub przepisów  przeciwpożarowych, opuszczenie pracy bez usprawiedliwienia,  stawienie się do pracy w stanie nietrzeźwości lub spożywanie  alkoholu w pracy).</a:t>
            </a:r>
          </a:p>
          <a:p>
            <a:pPr marL="0" indent="0">
              <a:buNone/>
            </a:pPr>
            <a:endParaRPr lang="pl-PL" dirty="0"/>
          </a:p>
        </p:txBody>
      </p:sp>
    </p:spTree>
    <p:extLst>
      <p:ext uri="{BB962C8B-B14F-4D97-AF65-F5344CB8AC3E}">
        <p14:creationId xmlns:p14="http://schemas.microsoft.com/office/powerpoint/2010/main" val="1644884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BDEBE3-FDDA-4AF4-B93D-8DCC85B1D3AA}"/>
              </a:ext>
            </a:extLst>
          </p:cNvPr>
          <p:cNvSpPr>
            <a:spLocks noGrp="1"/>
          </p:cNvSpPr>
          <p:nvPr>
            <p:ph type="title"/>
          </p:nvPr>
        </p:nvSpPr>
        <p:spPr/>
        <p:txBody>
          <a:bodyPr/>
          <a:lstStyle/>
          <a:p>
            <a:r>
              <a:rPr lang="pl-PL" dirty="0"/>
              <a:t>Tryb nakładania kar porządkowych</a:t>
            </a:r>
          </a:p>
        </p:txBody>
      </p:sp>
      <p:sp>
        <p:nvSpPr>
          <p:cNvPr id="3" name="Symbol zastępczy zawartości 2">
            <a:extLst>
              <a:ext uri="{FF2B5EF4-FFF2-40B4-BE49-F238E27FC236}">
                <a16:creationId xmlns:a16="http://schemas.microsoft.com/office/drawing/2014/main" id="{24D488A0-01C3-4C86-9866-E9F56A979E84}"/>
              </a:ext>
            </a:extLst>
          </p:cNvPr>
          <p:cNvSpPr>
            <a:spLocks noGrp="1"/>
          </p:cNvSpPr>
          <p:nvPr>
            <p:ph idx="1"/>
          </p:nvPr>
        </p:nvSpPr>
        <p:spPr/>
        <p:txBody>
          <a:bodyPr>
            <a:normAutofit fontScale="92500" lnSpcReduction="10000"/>
          </a:bodyPr>
          <a:lstStyle/>
          <a:p>
            <a:pPr algn="just"/>
            <a:r>
              <a:rPr lang="pl-PL" dirty="0"/>
              <a:t>Kara nie może być zastosowana po upływie </a:t>
            </a:r>
            <a:r>
              <a:rPr lang="pl-PL" b="1" dirty="0"/>
              <a:t>2 tygodni </a:t>
            </a:r>
            <a:r>
              <a:rPr lang="pl-PL" dirty="0"/>
              <a:t>od powzięcia  wiadomości o naruszeniu obowiązku porządkowego i po upływie </a:t>
            </a:r>
            <a:r>
              <a:rPr lang="pl-PL" b="1" dirty="0"/>
              <a:t>3  miesięcy </a:t>
            </a:r>
            <a:r>
              <a:rPr lang="pl-PL" dirty="0"/>
              <a:t>od dopuszczenia się naruszenia.</a:t>
            </a:r>
          </a:p>
          <a:p>
            <a:pPr lvl="1" algn="just"/>
            <a:endParaRPr lang="pl-PL" dirty="0"/>
          </a:p>
          <a:p>
            <a:pPr algn="just"/>
            <a:r>
              <a:rPr lang="pl-PL" dirty="0"/>
              <a:t>Przed nałożeniem kary porządkowej pracodawca jest zobligowany  wysłuchać pracownika. </a:t>
            </a:r>
          </a:p>
          <a:p>
            <a:pPr marL="228600" lvl="1" indent="0" algn="just">
              <a:buNone/>
            </a:pPr>
            <a:endParaRPr lang="pl-PL" dirty="0"/>
          </a:p>
          <a:p>
            <a:pPr algn="just"/>
            <a:r>
              <a:rPr lang="pl-PL" dirty="0"/>
              <a:t>O zastosowanej karze porządkowej pracodawca zawiadamia  pracownika na piśmie, wskazując rodzaj naruszenia obowiązków  pracowniczych oraz jego datę a także informuje o prawie  wniesienia sprzeciwu i terminie jego wniesienia.</a:t>
            </a:r>
          </a:p>
          <a:p>
            <a:endParaRPr lang="pl-PL" dirty="0"/>
          </a:p>
        </p:txBody>
      </p:sp>
    </p:spTree>
    <p:extLst>
      <p:ext uri="{BB962C8B-B14F-4D97-AF65-F5344CB8AC3E}">
        <p14:creationId xmlns:p14="http://schemas.microsoft.com/office/powerpoint/2010/main" val="949223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EB7A11-B501-4B1E-9908-176CBDA860D8}"/>
              </a:ext>
            </a:extLst>
          </p:cNvPr>
          <p:cNvSpPr>
            <a:spLocks noGrp="1"/>
          </p:cNvSpPr>
          <p:nvPr>
            <p:ph type="title"/>
          </p:nvPr>
        </p:nvSpPr>
        <p:spPr/>
        <p:txBody>
          <a:bodyPr/>
          <a:lstStyle/>
          <a:p>
            <a:r>
              <a:rPr lang="pl-PL" dirty="0"/>
              <a:t>Tryb weryfikacji kar porządkowych</a:t>
            </a:r>
          </a:p>
        </p:txBody>
      </p:sp>
      <p:sp>
        <p:nvSpPr>
          <p:cNvPr id="3" name="Symbol zastępczy zawartości 2">
            <a:extLst>
              <a:ext uri="{FF2B5EF4-FFF2-40B4-BE49-F238E27FC236}">
                <a16:creationId xmlns:a16="http://schemas.microsoft.com/office/drawing/2014/main" id="{3CE17FEB-8C40-44E9-9F50-715E0136832F}"/>
              </a:ext>
            </a:extLst>
          </p:cNvPr>
          <p:cNvSpPr>
            <a:spLocks noGrp="1"/>
          </p:cNvSpPr>
          <p:nvPr>
            <p:ph idx="1"/>
          </p:nvPr>
        </p:nvSpPr>
        <p:spPr/>
        <p:txBody>
          <a:bodyPr>
            <a:normAutofit fontScale="92500" lnSpcReduction="10000"/>
          </a:bodyPr>
          <a:lstStyle/>
          <a:p>
            <a:pPr algn="just"/>
            <a:r>
              <a:rPr lang="pl-PL" dirty="0"/>
              <a:t>Jeżeli zastosowanie kary porządkowej nastąpiło z naruszeniem  przepisów prawa, pracownik może w terminie </a:t>
            </a:r>
            <a:r>
              <a:rPr lang="pl-PL" b="1" u="sng" dirty="0"/>
              <a:t>7 dni </a:t>
            </a:r>
            <a:r>
              <a:rPr lang="pl-PL" dirty="0"/>
              <a:t>od dnia  zawiadomienia go o ukaraniu wnieść sprzeciw.</a:t>
            </a:r>
          </a:p>
          <a:p>
            <a:pPr lvl="1" algn="just"/>
            <a:endParaRPr lang="pl-PL" dirty="0"/>
          </a:p>
          <a:p>
            <a:pPr algn="just"/>
            <a:r>
              <a:rPr lang="pl-PL" dirty="0"/>
              <a:t>Sprzeciw rozpatruje pracodawca po rozpatrzeniu stanowiska  reprezentującej pracownika zakładowej organizacji związkowej.  Nieodrzucenie sprzeciwu w ciągu </a:t>
            </a:r>
            <a:r>
              <a:rPr lang="pl-PL" b="1" u="sng" dirty="0"/>
              <a:t>14 dni </a:t>
            </a:r>
            <a:r>
              <a:rPr lang="pl-PL" dirty="0"/>
              <a:t>od jego wniesienia jest  równoznaczne z jego uwzględnieniem.</a:t>
            </a:r>
          </a:p>
          <a:p>
            <a:pPr lvl="1" algn="just"/>
            <a:endParaRPr lang="pl-PL" dirty="0"/>
          </a:p>
          <a:p>
            <a:pPr algn="just"/>
            <a:r>
              <a:rPr lang="pl-PL" dirty="0"/>
              <a:t>Pracownik, który wniósł sprzeciw, może w ciągu </a:t>
            </a:r>
            <a:r>
              <a:rPr lang="pl-PL" b="1" u="sng" dirty="0"/>
              <a:t>14 dni </a:t>
            </a:r>
            <a:r>
              <a:rPr lang="pl-PL" dirty="0"/>
              <a:t>od dnia  zawiadomienia o jego odrzuceniu wystąpić do sądu pracy o  uchylenie zastosowanej kary.</a:t>
            </a:r>
          </a:p>
          <a:p>
            <a:pPr marL="0" indent="0">
              <a:buNone/>
            </a:pPr>
            <a:endParaRPr lang="pl-PL" dirty="0"/>
          </a:p>
        </p:txBody>
      </p:sp>
    </p:spTree>
    <p:extLst>
      <p:ext uri="{BB962C8B-B14F-4D97-AF65-F5344CB8AC3E}">
        <p14:creationId xmlns:p14="http://schemas.microsoft.com/office/powerpoint/2010/main" val="8191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EF4DEF-1F0C-4E4A-9A7B-039B926E822F}"/>
              </a:ext>
            </a:extLst>
          </p:cNvPr>
          <p:cNvSpPr>
            <a:spLocks noGrp="1"/>
          </p:cNvSpPr>
          <p:nvPr>
            <p:ph type="title"/>
          </p:nvPr>
        </p:nvSpPr>
        <p:spPr>
          <a:xfrm>
            <a:off x="2160115" y="183457"/>
            <a:ext cx="7729728" cy="1188720"/>
          </a:xfrm>
        </p:spPr>
        <p:txBody>
          <a:bodyPr/>
          <a:lstStyle/>
          <a:p>
            <a:r>
              <a:rPr lang="pl-PL" dirty="0"/>
              <a:t>kazus</a:t>
            </a:r>
          </a:p>
        </p:txBody>
      </p:sp>
      <p:sp>
        <p:nvSpPr>
          <p:cNvPr id="3" name="Symbol zastępczy zawartości 2">
            <a:extLst>
              <a:ext uri="{FF2B5EF4-FFF2-40B4-BE49-F238E27FC236}">
                <a16:creationId xmlns:a16="http://schemas.microsoft.com/office/drawing/2014/main" id="{CF4976F2-EB18-4E5F-B60C-6A14B96A7742}"/>
              </a:ext>
            </a:extLst>
          </p:cNvPr>
          <p:cNvSpPr>
            <a:spLocks noGrp="1"/>
          </p:cNvSpPr>
          <p:nvPr>
            <p:ph idx="1"/>
          </p:nvPr>
        </p:nvSpPr>
        <p:spPr>
          <a:xfrm>
            <a:off x="2231136" y="1615736"/>
            <a:ext cx="7729728" cy="4927107"/>
          </a:xfrm>
        </p:spPr>
        <p:txBody>
          <a:bodyPr>
            <a:normAutofit fontScale="92500" lnSpcReduction="10000"/>
          </a:bodyPr>
          <a:lstStyle/>
          <a:p>
            <a:pPr marL="0" indent="0" algn="just">
              <a:buNone/>
            </a:pPr>
            <a:r>
              <a:rPr lang="pl-PL" sz="1600" dirty="0"/>
              <a:t>W dniu 12 marca 2010 roku pracodawca- Wojciech K. nałożył na pracownika – Krzysztofa W. karę nagany za niepodpisanie listy obecności od 1 do 5 marca 2010 roku oraz podpisanie listy obecności 8 marca 2010 roku niezgodnie ze stanem faktycznym, tj. wpisanie godziny 7.30 jako godziny rozpoczęcia pracy, mimo że w tym dniu rozpoczął on rzeczywiście pracę o godzinie 9:00. W dniu nałożenia kary pracodawca zawiadomił ustnie pracownika o zastosowaniu kary, poinformował o możliwości złożenia przez niego pisemnych wyjaśnień oraz chciał wręczyć Krzysztofowi W. pismo informujące   o wymierzeniu kary nagany, jednak ten odmówił jego przyjęcia.  W dniu 18 marca 2010 roku Krzysztof  W. złożył sprzeciw od zastosowanej wobec niego kary porządkowej, odrzucony przez pracodawcę pismem z 19 marca 2010 roku. Krzysztof W. dnia 30 marca 2010 roku wniósł do sądu pracy powództwo o uchylenie zastosowanej kary porządkowej, podnosząc, że pracodawca nie wysłuchał go przed zastosowaniem kary oraz nie zamieścił w piśmie informującym o odrzuceniu sprzeciwu pouczenia o prawie wystąpienia do sądu pracy o uchylenie zastosowanej kary porządkowej.</a:t>
            </a:r>
          </a:p>
          <a:p>
            <a:pPr marL="342900" indent="-342900" algn="just">
              <a:buAutoNum type="arabicPeriod"/>
            </a:pPr>
            <a:r>
              <a:rPr lang="pl-PL" sz="1600" dirty="0"/>
              <a:t>Jaka jest procedura nakładania przez pracodawcę kary porządkowej na pracownika?</a:t>
            </a:r>
          </a:p>
          <a:p>
            <a:pPr marL="342900" indent="-342900" algn="just">
              <a:buAutoNum type="arabicPeriod"/>
            </a:pPr>
            <a:r>
              <a:rPr lang="pl-PL" sz="1600" dirty="0"/>
              <a:t>Czy pracodawca przed zastosowaniem kary wysłuchał Krzysztofa W. w rozumieniu przepisów </a:t>
            </a:r>
            <a:r>
              <a:rPr lang="pl-PL" sz="1600" dirty="0" err="1"/>
              <a:t>k.p</a:t>
            </a:r>
            <a:r>
              <a:rPr lang="pl-PL" sz="1600" dirty="0"/>
              <a:t>.?</a:t>
            </a:r>
          </a:p>
          <a:p>
            <a:pPr marL="342900" indent="-342900" algn="just">
              <a:buAutoNum type="arabicPeriod"/>
            </a:pPr>
            <a:r>
              <a:rPr lang="pl-PL" sz="1600" dirty="0"/>
              <a:t>Czy odmowa przyjęcia przez pracownika pisma informującego o nałożeniu kary miało wpływ na bieg terminu do złożenia sprzeciwu?</a:t>
            </a:r>
          </a:p>
          <a:p>
            <a:pPr marL="342900" indent="-342900" algn="just">
              <a:buAutoNum type="arabicPeriod"/>
            </a:pPr>
            <a:r>
              <a:rPr lang="pl-PL" sz="1600" dirty="0"/>
              <a:t>Czy roszczenie pracownika jest zasadne?</a:t>
            </a:r>
          </a:p>
          <a:p>
            <a:pPr marL="0" indent="0" algn="just">
              <a:buNone/>
            </a:pPr>
            <a:r>
              <a:rPr lang="pl-PL" sz="1600" dirty="0"/>
              <a:t>Opracowano na podstawie: S. Samol, </a:t>
            </a:r>
            <a:r>
              <a:rPr lang="pl-PL" sz="1600" i="1" dirty="0"/>
              <a:t>Prawo pracy. Kazusy.</a:t>
            </a:r>
            <a:endParaRPr lang="pl-PL" sz="1600" dirty="0"/>
          </a:p>
        </p:txBody>
      </p:sp>
    </p:spTree>
    <p:extLst>
      <p:ext uri="{BB962C8B-B14F-4D97-AF65-F5344CB8AC3E}">
        <p14:creationId xmlns:p14="http://schemas.microsoft.com/office/powerpoint/2010/main" val="99972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59F7F7-E31F-4AE1-A5A3-5297B9F6B88B}"/>
              </a:ext>
            </a:extLst>
          </p:cNvPr>
          <p:cNvSpPr>
            <a:spLocks noGrp="1"/>
          </p:cNvSpPr>
          <p:nvPr>
            <p:ph type="title"/>
          </p:nvPr>
        </p:nvSpPr>
        <p:spPr/>
        <p:txBody>
          <a:bodyPr/>
          <a:lstStyle/>
          <a:p>
            <a:r>
              <a:rPr lang="pl-PL" dirty="0"/>
              <a:t>Obowiązki pracownika</a:t>
            </a:r>
          </a:p>
        </p:txBody>
      </p:sp>
      <p:sp>
        <p:nvSpPr>
          <p:cNvPr id="3" name="Symbol zastępczy zawartości 2">
            <a:extLst>
              <a:ext uri="{FF2B5EF4-FFF2-40B4-BE49-F238E27FC236}">
                <a16:creationId xmlns:a16="http://schemas.microsoft.com/office/drawing/2014/main" id="{31D296CE-1933-4CFA-BEC4-B720C1ACFADF}"/>
              </a:ext>
            </a:extLst>
          </p:cNvPr>
          <p:cNvSpPr>
            <a:spLocks noGrp="1"/>
          </p:cNvSpPr>
          <p:nvPr>
            <p:ph idx="1"/>
          </p:nvPr>
        </p:nvSpPr>
        <p:spPr/>
        <p:txBody>
          <a:bodyPr/>
          <a:lstStyle/>
          <a:p>
            <a:pPr marL="0" indent="0" algn="just">
              <a:buNone/>
            </a:pPr>
            <a:r>
              <a:rPr lang="pl-PL" sz="2400" dirty="0"/>
              <a:t>,,Obowiązki pracownika składają się na treść stosunku pracy, określają reguły zachowania się pracownika wobec pracodawcy jako kontrahenta stosunku pracy”.</a:t>
            </a:r>
          </a:p>
          <a:p>
            <a:pPr algn="just"/>
            <a:endParaRPr lang="pl-PL" dirty="0"/>
          </a:p>
          <a:p>
            <a:pPr marL="0" indent="0" algn="just">
              <a:buNone/>
            </a:pPr>
            <a:r>
              <a:rPr lang="pl-PL" sz="1600" dirty="0"/>
              <a:t>T. Kuczyński [w:] H. </a:t>
            </a:r>
            <a:r>
              <a:rPr lang="pl-PL" sz="1600" dirty="0" err="1"/>
              <a:t>Szurgacz</a:t>
            </a:r>
            <a:r>
              <a:rPr lang="pl-PL" sz="1600" dirty="0"/>
              <a:t>, Z. Kubot, T. Kuczyński, A. Tomanek, </a:t>
            </a:r>
            <a:r>
              <a:rPr lang="pl-PL" sz="1600" i="1" dirty="0"/>
              <a:t>Prawo pracy. Zarys wykładu., Warszawa 2016.</a:t>
            </a:r>
            <a:endParaRPr lang="pl-PL" sz="1600" dirty="0"/>
          </a:p>
          <a:p>
            <a:endParaRPr lang="pl-PL" dirty="0"/>
          </a:p>
        </p:txBody>
      </p:sp>
    </p:spTree>
    <p:extLst>
      <p:ext uri="{BB962C8B-B14F-4D97-AF65-F5344CB8AC3E}">
        <p14:creationId xmlns:p14="http://schemas.microsoft.com/office/powerpoint/2010/main" val="2578362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A21E33-7510-49BD-ABEA-B83F6431CD25}"/>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67F791AA-F60D-4EE0-8337-C0C966737BDD}"/>
              </a:ext>
            </a:extLst>
          </p:cNvPr>
          <p:cNvSpPr>
            <a:spLocks noGrp="1"/>
          </p:cNvSpPr>
          <p:nvPr>
            <p:ph idx="1"/>
          </p:nvPr>
        </p:nvSpPr>
        <p:spPr/>
        <p:txBody>
          <a:bodyPr/>
          <a:lstStyle/>
          <a:p>
            <a:pPr marL="0" indent="0" algn="just">
              <a:buNone/>
            </a:pPr>
            <a:r>
              <a:rPr lang="pl-PL" dirty="0"/>
              <a:t>Justyna K. od dłuższego czasu nie przestrzegała obowiązujących w zakładzie pracy zasad dotyczących utrzymania porządku na stanowisku pracy oraz zasad pobierania i zdawania materiałów i narzędzi. Zachowanie to zostało dostrzeżone przez pracodawcę, który zastosował wobec kobiety karę pieniężną. </a:t>
            </a:r>
          </a:p>
          <a:p>
            <a:pPr marL="0" indent="0" algn="just">
              <a:buNone/>
            </a:pPr>
            <a:r>
              <a:rPr lang="pl-PL" dirty="0"/>
              <a:t>Proszę ocenić prawidłowość zastosowania kary porządkowej w powyższym stanie faktycznym.</a:t>
            </a:r>
          </a:p>
        </p:txBody>
      </p:sp>
    </p:spTree>
    <p:extLst>
      <p:ext uri="{BB962C8B-B14F-4D97-AF65-F5344CB8AC3E}">
        <p14:creationId xmlns:p14="http://schemas.microsoft.com/office/powerpoint/2010/main" val="2375206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9298EE-3997-4FAD-BEBE-CB4D5081FD7D}"/>
              </a:ext>
            </a:extLst>
          </p:cNvPr>
          <p:cNvSpPr>
            <a:spLocks noGrp="1"/>
          </p:cNvSpPr>
          <p:nvPr>
            <p:ph type="title"/>
          </p:nvPr>
        </p:nvSpPr>
        <p:spPr/>
        <p:txBody>
          <a:bodyPr/>
          <a:lstStyle/>
          <a:p>
            <a:r>
              <a:rPr lang="pl-PL" dirty="0"/>
              <a:t>Odpowiedzialność materialna na zasadach ogólnych </a:t>
            </a:r>
          </a:p>
        </p:txBody>
      </p:sp>
      <p:sp>
        <p:nvSpPr>
          <p:cNvPr id="3" name="Symbol zastępczy zawartości 2">
            <a:extLst>
              <a:ext uri="{FF2B5EF4-FFF2-40B4-BE49-F238E27FC236}">
                <a16:creationId xmlns:a16="http://schemas.microsoft.com/office/drawing/2014/main" id="{5534589A-CBF3-43F1-B0D6-41CE1BE0C06C}"/>
              </a:ext>
            </a:extLst>
          </p:cNvPr>
          <p:cNvSpPr>
            <a:spLocks noGrp="1"/>
          </p:cNvSpPr>
          <p:nvPr>
            <p:ph idx="1"/>
          </p:nvPr>
        </p:nvSpPr>
        <p:spPr/>
        <p:txBody>
          <a:bodyPr>
            <a:normAutofit fontScale="77500" lnSpcReduction="20000"/>
          </a:bodyPr>
          <a:lstStyle/>
          <a:p>
            <a:pPr algn="just"/>
            <a:r>
              <a:rPr lang="pl-PL" dirty="0"/>
              <a:t>Przesłankami tej odpowiedzialności są:</a:t>
            </a:r>
          </a:p>
          <a:p>
            <a:pPr marL="228600" lvl="1" indent="0" algn="just">
              <a:buNone/>
            </a:pPr>
            <a:r>
              <a:rPr lang="pl-PL" dirty="0"/>
              <a:t>- bezprawność (niewykonanie lub nienależyte wykonanie obowiązku  pracowniczego),</a:t>
            </a:r>
          </a:p>
          <a:p>
            <a:pPr marL="228600" lvl="1" indent="0" algn="just">
              <a:buNone/>
            </a:pPr>
            <a:r>
              <a:rPr lang="pl-PL" dirty="0"/>
              <a:t>- wina,</a:t>
            </a:r>
          </a:p>
          <a:p>
            <a:pPr marL="228600" lvl="1" indent="0" algn="just">
              <a:buNone/>
            </a:pPr>
            <a:r>
              <a:rPr lang="pl-PL" dirty="0"/>
              <a:t>- szkoda,</a:t>
            </a:r>
          </a:p>
          <a:p>
            <a:pPr marL="228600" lvl="1" indent="0" algn="just">
              <a:buNone/>
            </a:pPr>
            <a:r>
              <a:rPr lang="pl-PL" dirty="0"/>
              <a:t>- związek przyczynowy między zawinioną bezprawnością a szkodą</a:t>
            </a:r>
          </a:p>
          <a:p>
            <a:pPr lvl="1" algn="just"/>
            <a:endParaRPr lang="pl-PL" dirty="0"/>
          </a:p>
          <a:p>
            <a:pPr algn="just"/>
            <a:r>
              <a:rPr lang="pl-PL" dirty="0"/>
              <a:t>Naprawienie szkody wyrządzonej z winy nieumyślnej poza  mieniem powierzonym charakteryzuje:</a:t>
            </a:r>
          </a:p>
          <a:p>
            <a:pPr marL="228600" lvl="1" indent="0" algn="just">
              <a:buNone/>
            </a:pPr>
            <a:r>
              <a:rPr lang="pl-PL" dirty="0"/>
              <a:t>- ograniczenie odpowiedzialności jedynie do rzeczywistej straty  pracodawcy,</a:t>
            </a:r>
          </a:p>
          <a:p>
            <a:pPr marL="228600" lvl="1" indent="0" algn="just">
              <a:buNone/>
            </a:pPr>
            <a:r>
              <a:rPr lang="pl-PL" dirty="0"/>
              <a:t>- ograniczenie wysokości odszkodowania do kwoty trzymiesięcznego  wynagrodzenia pracownika,</a:t>
            </a:r>
          </a:p>
          <a:p>
            <a:pPr marL="228600" lvl="1" indent="0" algn="just">
              <a:buNone/>
            </a:pPr>
            <a:r>
              <a:rPr lang="pl-PL" dirty="0"/>
              <a:t>- możliwość obniżenia odszkodowania.</a:t>
            </a:r>
          </a:p>
          <a:p>
            <a:endParaRPr lang="pl-PL" dirty="0"/>
          </a:p>
        </p:txBody>
      </p:sp>
    </p:spTree>
    <p:extLst>
      <p:ext uri="{BB962C8B-B14F-4D97-AF65-F5344CB8AC3E}">
        <p14:creationId xmlns:p14="http://schemas.microsoft.com/office/powerpoint/2010/main" val="2405804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FE2D67-AC0F-4865-B9A3-F715FB57C257}"/>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436319A2-372B-4014-9D39-45E8DFE5A8EF}"/>
              </a:ext>
            </a:extLst>
          </p:cNvPr>
          <p:cNvSpPr>
            <a:spLocks noGrp="1"/>
          </p:cNvSpPr>
          <p:nvPr>
            <p:ph idx="1"/>
          </p:nvPr>
        </p:nvSpPr>
        <p:spPr/>
        <p:txBody>
          <a:bodyPr/>
          <a:lstStyle/>
          <a:p>
            <a:pPr marL="0" indent="0" algn="just">
              <a:buNone/>
            </a:pPr>
            <a:r>
              <a:rPr lang="pl-PL" dirty="0"/>
              <a:t>Antoni W. był zatrudniony w restauracji ,,Smakosz” w charakterze kelnera. W czasie serwowania dań podczas wykwintnej kolacji potknął się i upadł na stolik, na którym znajdowała się zastawa z saksońskiej porcelany. Szkoda została oszacowana na 15.000 złotych. Miesięczne wynagrodzenie Antoniego W. wynosiło 3.000 zł.</a:t>
            </a:r>
          </a:p>
          <a:p>
            <a:pPr marL="0" indent="0" algn="just">
              <a:buNone/>
            </a:pPr>
            <a:endParaRPr lang="pl-PL" dirty="0"/>
          </a:p>
          <a:p>
            <a:pPr marL="0" indent="0" algn="just">
              <a:buNone/>
            </a:pPr>
            <a:r>
              <a:rPr lang="pl-PL" dirty="0"/>
              <a:t>Proszę dokonać oceny odpowiedzialności Antoniego W. za powyższe zdarzenie.</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676317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51B310-6920-4678-8BAF-937687EF5B7D}"/>
              </a:ext>
            </a:extLst>
          </p:cNvPr>
          <p:cNvSpPr>
            <a:spLocks noGrp="1"/>
          </p:cNvSpPr>
          <p:nvPr>
            <p:ph type="title"/>
          </p:nvPr>
        </p:nvSpPr>
        <p:spPr/>
        <p:txBody>
          <a:bodyPr/>
          <a:lstStyle/>
          <a:p>
            <a:r>
              <a:rPr lang="pl-PL" dirty="0"/>
              <a:t>Odpowiedzialność za szkodę wyrządzoną osobie trzeciej</a:t>
            </a:r>
          </a:p>
        </p:txBody>
      </p:sp>
      <p:sp>
        <p:nvSpPr>
          <p:cNvPr id="3" name="Symbol zastępczy zawartości 2">
            <a:extLst>
              <a:ext uri="{FF2B5EF4-FFF2-40B4-BE49-F238E27FC236}">
                <a16:creationId xmlns:a16="http://schemas.microsoft.com/office/drawing/2014/main" id="{4249C7B5-B222-47AE-A76D-FE939F128C9A}"/>
              </a:ext>
            </a:extLst>
          </p:cNvPr>
          <p:cNvSpPr>
            <a:spLocks noGrp="1"/>
          </p:cNvSpPr>
          <p:nvPr>
            <p:ph idx="1"/>
          </p:nvPr>
        </p:nvSpPr>
        <p:spPr/>
        <p:txBody>
          <a:bodyPr/>
          <a:lstStyle/>
          <a:p>
            <a:pPr algn="just"/>
            <a:r>
              <a:rPr lang="pl-PL" dirty="0"/>
              <a:t>Ten typ odpowiedzialności dotyczy sytuacji wyrządzenia szkody przez pracownika osobie trzeciej przy wykonywaniu przez niego obowiązków pracowniczych.  Do naprawienia takiej szkody zobowiązany jest wyłącznie pracodawca, wobec którego pracownik ponosi odpowiedzialność na zasadach zawartych w art. 114-121(1) </a:t>
            </a:r>
            <a:r>
              <a:rPr lang="pl-PL" dirty="0" err="1"/>
              <a:t>k.p</a:t>
            </a:r>
            <a:r>
              <a:rPr lang="pl-PL" dirty="0"/>
              <a:t>.</a:t>
            </a:r>
          </a:p>
          <a:p>
            <a:pPr algn="just"/>
            <a:r>
              <a:rPr lang="pl-PL" dirty="0"/>
              <a:t>Odpowiedzialność ta nie dotyczy szkody dokonanej jedynie ,,przy sposobności”, (np. kradzieży dokonanej przez pracownika w domu klienta przy okazji naprawy urządzenia). W takiej sytuacji odpowiedzialność ponosi wyłącznie pracownik, a jej podstawę stanowią przepisy kodeksu cywilnego.</a:t>
            </a:r>
          </a:p>
        </p:txBody>
      </p:sp>
    </p:spTree>
    <p:extLst>
      <p:ext uri="{BB962C8B-B14F-4D97-AF65-F5344CB8AC3E}">
        <p14:creationId xmlns:p14="http://schemas.microsoft.com/office/powerpoint/2010/main" val="1146812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E581E3-525C-473E-9720-FDD426B16522}"/>
              </a:ext>
            </a:extLst>
          </p:cNvPr>
          <p:cNvSpPr>
            <a:spLocks noGrp="1"/>
          </p:cNvSpPr>
          <p:nvPr>
            <p:ph type="title"/>
          </p:nvPr>
        </p:nvSpPr>
        <p:spPr/>
        <p:txBody>
          <a:bodyPr/>
          <a:lstStyle/>
          <a:p>
            <a:r>
              <a:rPr lang="pl-PL" dirty="0"/>
              <a:t>Odpowiedzialność za szkodę wyrządzoną osobie trzeciej</a:t>
            </a:r>
          </a:p>
        </p:txBody>
      </p:sp>
      <p:sp>
        <p:nvSpPr>
          <p:cNvPr id="3" name="Symbol zastępczy zawartości 2">
            <a:extLst>
              <a:ext uri="{FF2B5EF4-FFF2-40B4-BE49-F238E27FC236}">
                <a16:creationId xmlns:a16="http://schemas.microsoft.com/office/drawing/2014/main" id="{DA01924D-2EF0-4332-853C-BEC8593E2251}"/>
              </a:ext>
            </a:extLst>
          </p:cNvPr>
          <p:cNvSpPr>
            <a:spLocks noGrp="1"/>
          </p:cNvSpPr>
          <p:nvPr>
            <p:ph idx="1"/>
          </p:nvPr>
        </p:nvSpPr>
        <p:spPr/>
        <p:txBody>
          <a:bodyPr/>
          <a:lstStyle/>
          <a:p>
            <a:pPr algn="just"/>
            <a:r>
              <a:rPr lang="pl-PL" dirty="0"/>
              <a:t>Przesłankami odpowiedzialności są: bezprawność, wina nieumyślna, szkoda i związek przyczynowy między zawinioną bezprawnością a szkodą,</a:t>
            </a:r>
          </a:p>
          <a:p>
            <a:pPr algn="just"/>
            <a:r>
              <a:rPr lang="pl-PL" dirty="0"/>
              <a:t>Pracodawca odpowiada za szkodę w </a:t>
            </a:r>
            <a:r>
              <a:rPr lang="pl-PL" b="1" dirty="0"/>
              <a:t>pełnej wysokości</a:t>
            </a:r>
            <a:r>
              <a:rPr lang="pl-PL" dirty="0"/>
              <a:t>, natomiast regresowa odpowiedzialność pracownika obejmuje </a:t>
            </a:r>
            <a:r>
              <a:rPr lang="pl-PL" b="1" dirty="0"/>
              <a:t>rzeczywistą stratę </a:t>
            </a:r>
            <a:r>
              <a:rPr lang="pl-PL" dirty="0"/>
              <a:t>poniesioną przez poszkodowanego pod warunkiem, że nie przekracza ona kwoty trzymiesięcznego wynagrodzenia pracownika,</a:t>
            </a:r>
          </a:p>
          <a:p>
            <a:pPr algn="just"/>
            <a:r>
              <a:rPr lang="pl-PL" dirty="0"/>
              <a:t>Pracodawca może żądać od pracownika odszkodowania dopiero </a:t>
            </a:r>
            <a:r>
              <a:rPr lang="pl-PL" b="1" dirty="0"/>
              <a:t>po naprawieniu szkody osobie trzeciej.</a:t>
            </a:r>
          </a:p>
        </p:txBody>
      </p:sp>
    </p:spTree>
    <p:extLst>
      <p:ext uri="{BB962C8B-B14F-4D97-AF65-F5344CB8AC3E}">
        <p14:creationId xmlns:p14="http://schemas.microsoft.com/office/powerpoint/2010/main" val="2182609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69363C-27CD-4010-A844-2FCE491D4683}"/>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4D2C7FA9-7118-42D5-B6EA-FD9374394F24}"/>
              </a:ext>
            </a:extLst>
          </p:cNvPr>
          <p:cNvSpPr>
            <a:spLocks noGrp="1"/>
          </p:cNvSpPr>
          <p:nvPr>
            <p:ph idx="1"/>
          </p:nvPr>
        </p:nvSpPr>
        <p:spPr/>
        <p:txBody>
          <a:bodyPr>
            <a:normAutofit fontScale="40000" lnSpcReduction="20000"/>
          </a:bodyPr>
          <a:lstStyle/>
          <a:p>
            <a:pPr marL="0" indent="0" algn="just">
              <a:buNone/>
            </a:pPr>
            <a:r>
              <a:rPr lang="pl-PL" sz="3400" dirty="0"/>
              <a:t>Marta S. była zatrudniona w firmie P.H.U. ,,C” Barbara W. , świadczącej usługi sprzątania biur i mieszkań, w charakterze sprzątaczki, na podstawie umowy o pracę na czas określony. W dniu 8 lutego 2010 roku z polecenia pracodawcy  Marta S. wykonywała obowiązki pracownicze w siedzibie ,,R’’ Spółka z o.o. Podczas sprzątania jednego z pomieszczeń dopuściła się kradzieży aparatu fotograficznego o wartości 1.200 zł. ,,R” Spółka z o.o. zażądała od jej pracodawcy naprawienia szkody przez zapłatę powyższej kwoty pieniężnej. Pracodawca Marty S. odmówił, twierdząc, że nie ponosi w takim przypadku odpowiedzialności za zawinione działania swojego pracownika.</a:t>
            </a:r>
          </a:p>
          <a:p>
            <a:pPr marL="0" indent="0" algn="just">
              <a:buNone/>
            </a:pPr>
            <a:r>
              <a:rPr lang="pl-PL" sz="3400" dirty="0"/>
              <a:t>1. Kto ponosi odpowiedzialność materialną za szkody wyrządzone osobie trzeciej przy wykonywaniu obowiązków pracowniczych przez pracownika?</a:t>
            </a:r>
          </a:p>
          <a:p>
            <a:pPr marL="0" indent="0" algn="just">
              <a:buNone/>
            </a:pPr>
            <a:r>
              <a:rPr lang="pl-PL" sz="3400" dirty="0"/>
              <a:t>2. Czy w powyższym wypadku szkoda powstała przy wykonywaniu przez Martę S. obowiązków pracowniczych?</a:t>
            </a:r>
          </a:p>
          <a:p>
            <a:pPr marL="0" indent="0" algn="just">
              <a:buNone/>
            </a:pPr>
            <a:r>
              <a:rPr lang="pl-PL" sz="3400" dirty="0"/>
              <a:t>S. Samol, </a:t>
            </a:r>
            <a:r>
              <a:rPr lang="pl-PL" sz="3400" i="1" dirty="0"/>
              <a:t>Prawo pracy. Kazusy.</a:t>
            </a:r>
            <a:endParaRPr lang="pl-PL" sz="3400" dirty="0"/>
          </a:p>
          <a:p>
            <a:pPr marL="0" indent="0">
              <a:buNone/>
            </a:pPr>
            <a:r>
              <a:rPr lang="pl-PL" dirty="0"/>
              <a:t>  </a:t>
            </a:r>
          </a:p>
        </p:txBody>
      </p:sp>
    </p:spTree>
    <p:extLst>
      <p:ext uri="{BB962C8B-B14F-4D97-AF65-F5344CB8AC3E}">
        <p14:creationId xmlns:p14="http://schemas.microsoft.com/office/powerpoint/2010/main" val="3460588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7E5582-9F96-428F-B2B3-5511E4980CDD}"/>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0E176D41-6CB4-4241-A14C-DC670FF78935}"/>
              </a:ext>
            </a:extLst>
          </p:cNvPr>
          <p:cNvSpPr>
            <a:spLocks noGrp="1"/>
          </p:cNvSpPr>
          <p:nvPr>
            <p:ph idx="1"/>
          </p:nvPr>
        </p:nvSpPr>
        <p:spPr/>
        <p:txBody>
          <a:bodyPr/>
          <a:lstStyle/>
          <a:p>
            <a:pPr marL="0" indent="0" algn="just">
              <a:buNone/>
            </a:pPr>
            <a:r>
              <a:rPr lang="pl-PL" dirty="0"/>
              <a:t>Ksawery P.  był zatrudniony w Spółce Y prowadzącej działalność w zakresie napraw elektrycznego sprzętu gospodarstwa domowego.  W dniu 20 listopada 2017 roku przełożony Ksawerego P.  wysłał mężczyznę do domu klienta w celu naprawy zamrażarki oraz młynka do kawy. Niestety naprawa nie powiodła się – zamrażarka przestałą pracować, a młynek do kawy po włączeniu powodował spięcie w instalacji elektrycznej.</a:t>
            </a:r>
          </a:p>
          <a:p>
            <a:pPr marL="0" indent="0" algn="just">
              <a:buNone/>
            </a:pPr>
            <a:r>
              <a:rPr lang="pl-PL" dirty="0"/>
              <a:t>Proszę ocenić kto i w jakiej wysokości ponosi odpowiedzialność za wyrządzoną szkodę. </a:t>
            </a:r>
          </a:p>
        </p:txBody>
      </p:sp>
    </p:spTree>
    <p:extLst>
      <p:ext uri="{BB962C8B-B14F-4D97-AF65-F5344CB8AC3E}">
        <p14:creationId xmlns:p14="http://schemas.microsoft.com/office/powerpoint/2010/main" val="1409176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A2691F-B1FD-4BD5-9059-17C26FEAB043}"/>
              </a:ext>
            </a:extLst>
          </p:cNvPr>
          <p:cNvSpPr>
            <a:spLocks noGrp="1"/>
          </p:cNvSpPr>
          <p:nvPr>
            <p:ph type="title"/>
          </p:nvPr>
        </p:nvSpPr>
        <p:spPr/>
        <p:txBody>
          <a:bodyPr/>
          <a:lstStyle/>
          <a:p>
            <a:r>
              <a:rPr lang="pl-PL" dirty="0"/>
              <a:t>Odpowiedzialność za mienie powierzone </a:t>
            </a:r>
          </a:p>
        </p:txBody>
      </p:sp>
      <p:sp>
        <p:nvSpPr>
          <p:cNvPr id="3" name="Symbol zastępczy zawartości 2">
            <a:extLst>
              <a:ext uri="{FF2B5EF4-FFF2-40B4-BE49-F238E27FC236}">
                <a16:creationId xmlns:a16="http://schemas.microsoft.com/office/drawing/2014/main" id="{C5BAC1B6-06F8-4761-B639-161A36AD0371}"/>
              </a:ext>
            </a:extLst>
          </p:cNvPr>
          <p:cNvSpPr>
            <a:spLocks noGrp="1"/>
          </p:cNvSpPr>
          <p:nvPr>
            <p:ph idx="1"/>
          </p:nvPr>
        </p:nvSpPr>
        <p:spPr/>
        <p:txBody>
          <a:bodyPr>
            <a:normAutofit fontScale="77500" lnSpcReduction="20000"/>
          </a:bodyPr>
          <a:lstStyle/>
          <a:p>
            <a:r>
              <a:rPr lang="pl-PL" dirty="0"/>
              <a:t>Przesłankami tej odpowiedzialności są:</a:t>
            </a:r>
          </a:p>
          <a:p>
            <a:pPr marL="228600" lvl="1" indent="0">
              <a:buNone/>
            </a:pPr>
            <a:r>
              <a:rPr lang="pl-PL" dirty="0"/>
              <a:t>- prawidłowe powierzenie mienia,</a:t>
            </a:r>
          </a:p>
          <a:p>
            <a:pPr marL="228600" lvl="1" indent="0">
              <a:buNone/>
            </a:pPr>
            <a:r>
              <a:rPr lang="pl-PL" dirty="0"/>
              <a:t>- naruszenie obowiązku zwrotu lub wyliczenia się z powierzonego  mienia (szkoda),</a:t>
            </a:r>
          </a:p>
          <a:p>
            <a:pPr marL="228600" lvl="1" indent="0">
              <a:buNone/>
            </a:pPr>
            <a:r>
              <a:rPr lang="pl-PL" dirty="0"/>
              <a:t>- zawiniona bezprawność,</a:t>
            </a:r>
          </a:p>
          <a:p>
            <a:pPr marL="228600" lvl="1" indent="0">
              <a:buNone/>
            </a:pPr>
            <a:r>
              <a:rPr lang="pl-PL" dirty="0"/>
              <a:t>- związek przyczynowy.</a:t>
            </a:r>
          </a:p>
          <a:p>
            <a:pPr lvl="1"/>
            <a:endParaRPr lang="pl-PL" dirty="0"/>
          </a:p>
          <a:p>
            <a:r>
              <a:rPr lang="pl-PL" dirty="0"/>
              <a:t>Pracownicy naruszający obowiązek zwrotu lub wyliczenia się z  powierzonego mienia odpowiadają za szkodę w tym mieniu w  pełnej wysokości.</a:t>
            </a:r>
          </a:p>
          <a:p>
            <a:pPr lvl="1"/>
            <a:endParaRPr lang="pl-PL" dirty="0"/>
          </a:p>
          <a:p>
            <a:r>
              <a:rPr lang="pl-PL" dirty="0"/>
              <a:t>Ciężar dowodu: pracodawca jest obowiązany wykazać fakt  prawidłowego powierzenia mienia oraz powstania szkody i jej  wysokości, a pracownik , że szkoda powstała z przyczyn od niego  niezależnych.</a:t>
            </a:r>
          </a:p>
          <a:p>
            <a:pPr marL="0" indent="0">
              <a:buNone/>
            </a:pPr>
            <a:endParaRPr lang="pl-PL" dirty="0"/>
          </a:p>
        </p:txBody>
      </p:sp>
    </p:spTree>
    <p:extLst>
      <p:ext uri="{BB962C8B-B14F-4D97-AF65-F5344CB8AC3E}">
        <p14:creationId xmlns:p14="http://schemas.microsoft.com/office/powerpoint/2010/main" val="2575087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DA7BA9-AE17-4327-8552-DA2FBB7B5A05}"/>
              </a:ext>
            </a:extLst>
          </p:cNvPr>
          <p:cNvSpPr>
            <a:spLocks noGrp="1"/>
          </p:cNvSpPr>
          <p:nvPr>
            <p:ph type="title"/>
          </p:nvPr>
        </p:nvSpPr>
        <p:spPr/>
        <p:txBody>
          <a:bodyPr/>
          <a:lstStyle/>
          <a:p>
            <a:r>
              <a:rPr lang="pl-PL" dirty="0"/>
              <a:t>Odpowiedzialność z winy umyślnej</a:t>
            </a:r>
          </a:p>
        </p:txBody>
      </p:sp>
      <p:sp>
        <p:nvSpPr>
          <p:cNvPr id="3" name="Symbol zastępczy zawartości 2">
            <a:extLst>
              <a:ext uri="{FF2B5EF4-FFF2-40B4-BE49-F238E27FC236}">
                <a16:creationId xmlns:a16="http://schemas.microsoft.com/office/drawing/2014/main" id="{D35850E6-3D61-478D-B85D-C38BAF558A51}"/>
              </a:ext>
            </a:extLst>
          </p:cNvPr>
          <p:cNvSpPr>
            <a:spLocks noGrp="1"/>
          </p:cNvSpPr>
          <p:nvPr>
            <p:ph idx="1"/>
          </p:nvPr>
        </p:nvSpPr>
        <p:spPr/>
        <p:txBody>
          <a:bodyPr/>
          <a:lstStyle/>
          <a:p>
            <a:pPr algn="just"/>
            <a:r>
              <a:rPr lang="pl-PL" dirty="0"/>
              <a:t>W przypadku gdy pracownik wyrządził szkodę umyślnie, jest  obowiązany do jej naprawienia w </a:t>
            </a:r>
            <a:r>
              <a:rPr lang="pl-PL" b="1" dirty="0"/>
              <a:t>pełnej wysokości</a:t>
            </a:r>
            <a:r>
              <a:rPr lang="pl-PL" dirty="0"/>
              <a:t>, tzn. w  granicach straty i utraconych korzyści. Wykluczona jest możliwość ograniczenia odpowiedzialności takich pracowników.</a:t>
            </a:r>
          </a:p>
          <a:p>
            <a:pPr algn="just"/>
            <a:r>
              <a:rPr lang="pl-PL" dirty="0"/>
              <a:t>W orzecznictwie jako przykłady umyślnego wyrządzenia szkody  wskazuje się: zagarnięcie mienia pracodawcy, wyrządzenie szkody  wskutek prowadzenia przez pracownika w stanie nietrzeźwości  samochodu z nadmierną prędkością, dysponowanie odzieżą roboczą  jak własną i in. </a:t>
            </a:r>
          </a:p>
          <a:p>
            <a:pPr marL="0" indent="0">
              <a:buNone/>
            </a:pPr>
            <a:endParaRPr lang="pl-PL" dirty="0"/>
          </a:p>
        </p:txBody>
      </p:sp>
    </p:spTree>
    <p:extLst>
      <p:ext uri="{BB962C8B-B14F-4D97-AF65-F5344CB8AC3E}">
        <p14:creationId xmlns:p14="http://schemas.microsoft.com/office/powerpoint/2010/main" val="992779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C31367-516B-4A7E-9E87-3C5EE57CF7D6}"/>
              </a:ext>
            </a:extLst>
          </p:cNvPr>
          <p:cNvSpPr>
            <a:spLocks noGrp="1"/>
          </p:cNvSpPr>
          <p:nvPr>
            <p:ph type="title"/>
          </p:nvPr>
        </p:nvSpPr>
        <p:spPr/>
        <p:txBody>
          <a:bodyPr/>
          <a:lstStyle/>
          <a:p>
            <a:r>
              <a:rPr lang="pl-PL" dirty="0"/>
              <a:t>Odpowiedzialność odszkodowawcza</a:t>
            </a:r>
          </a:p>
        </p:txBody>
      </p:sp>
      <p:sp>
        <p:nvSpPr>
          <p:cNvPr id="3" name="Symbol zastępczy zawartości 2">
            <a:extLst>
              <a:ext uri="{FF2B5EF4-FFF2-40B4-BE49-F238E27FC236}">
                <a16:creationId xmlns:a16="http://schemas.microsoft.com/office/drawing/2014/main" id="{4C807E1A-C4DB-4F70-BA62-116ABE6E11D4}"/>
              </a:ext>
            </a:extLst>
          </p:cNvPr>
          <p:cNvSpPr>
            <a:spLocks noGrp="1"/>
          </p:cNvSpPr>
          <p:nvPr>
            <p:ph idx="1"/>
          </p:nvPr>
        </p:nvSpPr>
        <p:spPr/>
        <p:txBody>
          <a:bodyPr>
            <a:normAutofit fontScale="92500" lnSpcReduction="10000"/>
          </a:bodyPr>
          <a:lstStyle/>
          <a:p>
            <a:r>
              <a:rPr lang="pl-PL" dirty="0"/>
              <a:t>Regulowana przepisami kodeksu pracy:</a:t>
            </a:r>
          </a:p>
          <a:p>
            <a:pPr marL="228600" lvl="1" indent="0">
              <a:buNone/>
            </a:pPr>
            <a:r>
              <a:rPr lang="pl-PL" dirty="0"/>
              <a:t>- w przypadku wadliwego rozwiązania przez pracownika stosunku  pracy bez wypowiedzenia, z powodu zarzutu dopuszczenia się  przez pracodawcę ciężkiego naruszenia podstawowych  obowiązków wobec pracownika,</a:t>
            </a:r>
          </a:p>
          <a:p>
            <a:pPr marL="228600" lvl="1" indent="0">
              <a:buNone/>
            </a:pPr>
            <a:r>
              <a:rPr lang="pl-PL" dirty="0"/>
              <a:t>-naruszania przez pracownika zakazu konkurencji przewidzianego w  umowie.</a:t>
            </a:r>
          </a:p>
          <a:p>
            <a:pPr lvl="1"/>
            <a:endParaRPr lang="pl-PL" dirty="0"/>
          </a:p>
          <a:p>
            <a:pPr lvl="1"/>
            <a:r>
              <a:rPr lang="pl-PL" sz="1700" dirty="0"/>
              <a:t>Regulowana przepisami kodeksu cywilnego:</a:t>
            </a:r>
          </a:p>
          <a:p>
            <a:pPr marL="228600" lvl="1" indent="0">
              <a:buNone/>
            </a:pPr>
            <a:r>
              <a:rPr lang="pl-PL" dirty="0"/>
              <a:t>- kontraktowa (np. naruszenie przez pracownika zakazu konkurencji po  ustaniu stosunku pracy),</a:t>
            </a:r>
          </a:p>
          <a:p>
            <a:pPr marL="228600" lvl="1" indent="0">
              <a:buNone/>
            </a:pPr>
            <a:r>
              <a:rPr lang="pl-PL" dirty="0"/>
              <a:t>- deliktowa (np. samowolne użycie przez pracownika mienia pracodawcy  do własnych celów) </a:t>
            </a:r>
          </a:p>
          <a:p>
            <a:pPr marL="0" indent="0">
              <a:buNone/>
            </a:pPr>
            <a:endParaRPr lang="pl-PL" dirty="0"/>
          </a:p>
        </p:txBody>
      </p:sp>
    </p:spTree>
    <p:extLst>
      <p:ext uri="{BB962C8B-B14F-4D97-AF65-F5344CB8AC3E}">
        <p14:creationId xmlns:p14="http://schemas.microsoft.com/office/powerpoint/2010/main" val="207575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C77320-E593-4163-96C8-D975DB472E6D}"/>
              </a:ext>
            </a:extLst>
          </p:cNvPr>
          <p:cNvSpPr>
            <a:spLocks noGrp="1"/>
          </p:cNvSpPr>
          <p:nvPr>
            <p:ph type="title"/>
          </p:nvPr>
        </p:nvSpPr>
        <p:spPr/>
        <p:txBody>
          <a:bodyPr/>
          <a:lstStyle/>
          <a:p>
            <a:r>
              <a:rPr lang="pl-PL" dirty="0"/>
              <a:t>Podział obowiązków pracowniczych</a:t>
            </a:r>
          </a:p>
        </p:txBody>
      </p:sp>
      <p:sp>
        <p:nvSpPr>
          <p:cNvPr id="3" name="Symbol zastępczy zawartości 2">
            <a:extLst>
              <a:ext uri="{FF2B5EF4-FFF2-40B4-BE49-F238E27FC236}">
                <a16:creationId xmlns:a16="http://schemas.microsoft.com/office/drawing/2014/main" id="{FC370461-83A7-4A17-832B-AA82CD9BDE5F}"/>
              </a:ext>
            </a:extLst>
          </p:cNvPr>
          <p:cNvSpPr>
            <a:spLocks noGrp="1"/>
          </p:cNvSpPr>
          <p:nvPr>
            <p:ph idx="1"/>
          </p:nvPr>
        </p:nvSpPr>
        <p:spPr/>
        <p:txBody>
          <a:bodyPr>
            <a:normAutofit fontScale="92500" lnSpcReduction="10000"/>
          </a:bodyPr>
          <a:lstStyle/>
          <a:p>
            <a:pPr algn="just"/>
            <a:r>
              <a:rPr lang="pl-PL" dirty="0"/>
              <a:t>Obowiązki określające jakościową stronę wykonywania pracy,</a:t>
            </a:r>
          </a:p>
          <a:p>
            <a:pPr lvl="1" algn="just"/>
            <a:endParaRPr lang="pl-PL" dirty="0"/>
          </a:p>
          <a:p>
            <a:pPr algn="just"/>
            <a:r>
              <a:rPr lang="pl-PL" dirty="0"/>
              <a:t>Obowiązki określające ilościową stronę świadczenia,</a:t>
            </a:r>
          </a:p>
          <a:p>
            <a:pPr lvl="1" algn="just"/>
            <a:endParaRPr lang="pl-PL" dirty="0"/>
          </a:p>
          <a:p>
            <a:pPr algn="just"/>
            <a:r>
              <a:rPr lang="pl-PL" dirty="0"/>
              <a:t>Obowiązki określające porządkową stronę świadczenia,</a:t>
            </a:r>
          </a:p>
          <a:p>
            <a:pPr lvl="1" algn="just"/>
            <a:endParaRPr lang="pl-PL" dirty="0"/>
          </a:p>
          <a:p>
            <a:pPr algn="just"/>
            <a:r>
              <a:rPr lang="pl-PL" dirty="0"/>
              <a:t>Obowiązki określające stosunek pracownika do zakładu pracy i  pracodawcy,</a:t>
            </a:r>
          </a:p>
          <a:p>
            <a:pPr lvl="1" algn="just"/>
            <a:endParaRPr lang="pl-PL" dirty="0"/>
          </a:p>
          <a:p>
            <a:pPr algn="just"/>
            <a:r>
              <a:rPr lang="pl-PL" dirty="0"/>
              <a:t>Obowiązki określające stosunek pracownika do innych  pracowników.</a:t>
            </a:r>
          </a:p>
          <a:p>
            <a:endParaRPr lang="pl-PL" dirty="0"/>
          </a:p>
        </p:txBody>
      </p:sp>
    </p:spTree>
    <p:extLst>
      <p:ext uri="{BB962C8B-B14F-4D97-AF65-F5344CB8AC3E}">
        <p14:creationId xmlns:p14="http://schemas.microsoft.com/office/powerpoint/2010/main" val="2518804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5DF804-91BC-4958-9442-8BF83F960241}"/>
              </a:ext>
            </a:extLst>
          </p:cNvPr>
          <p:cNvSpPr>
            <a:spLocks noGrp="1"/>
          </p:cNvSpPr>
          <p:nvPr>
            <p:ph type="title"/>
          </p:nvPr>
        </p:nvSpPr>
        <p:spPr/>
        <p:txBody>
          <a:bodyPr>
            <a:normAutofit fontScale="90000"/>
          </a:bodyPr>
          <a:lstStyle/>
          <a:p>
            <a:r>
              <a:rPr lang="pl-PL" dirty="0"/>
              <a:t>Odpowiedzialność za przestępstwa i wykroczenia przeciwko prawom pracownika</a:t>
            </a:r>
          </a:p>
        </p:txBody>
      </p:sp>
      <p:sp>
        <p:nvSpPr>
          <p:cNvPr id="3" name="Symbol zastępczy zawartości 2">
            <a:extLst>
              <a:ext uri="{FF2B5EF4-FFF2-40B4-BE49-F238E27FC236}">
                <a16:creationId xmlns:a16="http://schemas.microsoft.com/office/drawing/2014/main" id="{8B1877AC-C577-46A6-A3EB-7323CDB34D7E}"/>
              </a:ext>
            </a:extLst>
          </p:cNvPr>
          <p:cNvSpPr>
            <a:spLocks noGrp="1"/>
          </p:cNvSpPr>
          <p:nvPr>
            <p:ph idx="1"/>
          </p:nvPr>
        </p:nvSpPr>
        <p:spPr/>
        <p:txBody>
          <a:bodyPr>
            <a:normAutofit fontScale="92500" lnSpcReduction="10000"/>
          </a:bodyPr>
          <a:lstStyle/>
          <a:p>
            <a:pPr marL="228600" lvl="1" indent="0">
              <a:buNone/>
            </a:pPr>
            <a:r>
              <a:rPr lang="pl-PL" b="1" u="sng" dirty="0"/>
              <a:t>Odpowiedzialność za wykroczenia</a:t>
            </a:r>
            <a:endParaRPr lang="pl-PL" sz="1400" dirty="0"/>
          </a:p>
          <a:p>
            <a:pPr lvl="1"/>
            <a:endParaRPr lang="pl-PL" dirty="0"/>
          </a:p>
          <a:p>
            <a:pPr algn="just"/>
            <a:r>
              <a:rPr lang="pl-PL" dirty="0"/>
              <a:t>Zakres podmiotowy: osoby upoważnione do działania w określonym zakresie w imieniu pracodawcy, które podejmując decyzje w zakresie stosowania prawa pracy lub takiej decyzji nie podejmując, dopuszczają się jego naruszenia.</a:t>
            </a:r>
          </a:p>
          <a:p>
            <a:pPr lvl="1" algn="just"/>
            <a:endParaRPr lang="pl-PL" dirty="0"/>
          </a:p>
          <a:p>
            <a:pPr algn="just"/>
            <a:r>
              <a:rPr lang="pl-PL" dirty="0"/>
              <a:t>Zakres przedmiotowy: zawieranie umowy cywilnoprawnej w warunkach, w których powinna być zawarta umowa o pracę, niepotwierdzanie na piśmie zawartej z pracownikiem umowy o pracę , wypowiadanie lub rozwiązywanie pracownikowi stosunku pracy z rażącym naruszeniem prawa, naruszanie przepisów o czasie pracy, niewypłacanie w terminie wynagrodzenia za pracę lub innego świadczenia i in.</a:t>
            </a:r>
          </a:p>
          <a:p>
            <a:endParaRPr lang="pl-PL" dirty="0"/>
          </a:p>
        </p:txBody>
      </p:sp>
    </p:spTree>
    <p:extLst>
      <p:ext uri="{BB962C8B-B14F-4D97-AF65-F5344CB8AC3E}">
        <p14:creationId xmlns:p14="http://schemas.microsoft.com/office/powerpoint/2010/main" val="3330498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E40B0C-0A11-468C-9D5A-E356613B99A2}"/>
              </a:ext>
            </a:extLst>
          </p:cNvPr>
          <p:cNvSpPr>
            <a:spLocks noGrp="1"/>
          </p:cNvSpPr>
          <p:nvPr>
            <p:ph type="title"/>
          </p:nvPr>
        </p:nvSpPr>
        <p:spPr/>
        <p:txBody>
          <a:bodyPr>
            <a:noAutofit/>
          </a:bodyPr>
          <a:lstStyle/>
          <a:p>
            <a:r>
              <a:rPr lang="pl-PL" sz="1600" b="1" dirty="0"/>
              <a:t>Odpowiedzialność za przestępstwo przeciwko prawom osób wykonującym pracę zarobkową </a:t>
            </a:r>
            <a:br>
              <a:rPr lang="pl-PL" sz="1600" b="1" dirty="0"/>
            </a:br>
            <a:r>
              <a:rPr lang="pl-PL" sz="1600" b="1" dirty="0"/>
              <a:t>( art. 218- 221 </a:t>
            </a:r>
            <a:r>
              <a:rPr lang="pl-PL" sz="1600" b="1" dirty="0" err="1"/>
              <a:t>k.k</a:t>
            </a:r>
            <a:r>
              <a:rPr lang="pl-PL" sz="1600" b="1" dirty="0"/>
              <a:t>)</a:t>
            </a:r>
            <a:br>
              <a:rPr lang="pl-PL" sz="1600" b="1" i="1" dirty="0"/>
            </a:br>
            <a:endParaRPr lang="pl-PL" sz="1600" dirty="0"/>
          </a:p>
        </p:txBody>
      </p:sp>
      <p:sp>
        <p:nvSpPr>
          <p:cNvPr id="3" name="Symbol zastępczy zawartości 2">
            <a:extLst>
              <a:ext uri="{FF2B5EF4-FFF2-40B4-BE49-F238E27FC236}">
                <a16:creationId xmlns:a16="http://schemas.microsoft.com/office/drawing/2014/main" id="{5CDAF464-2025-4D43-9258-49603BA11540}"/>
              </a:ext>
            </a:extLst>
          </p:cNvPr>
          <p:cNvSpPr>
            <a:spLocks noGrp="1"/>
          </p:cNvSpPr>
          <p:nvPr>
            <p:ph idx="1"/>
          </p:nvPr>
        </p:nvSpPr>
        <p:spPr/>
        <p:txBody>
          <a:bodyPr>
            <a:normAutofit fontScale="92500" lnSpcReduction="20000"/>
          </a:bodyPr>
          <a:lstStyle/>
          <a:p>
            <a:pPr algn="just"/>
            <a:r>
              <a:rPr lang="pl-PL" dirty="0"/>
              <a:t>Złośliwe lub uporczywe naruszanie praw pracowniczych lub praw z  ubezpieczenia społecznego zatrudnionych,</a:t>
            </a:r>
          </a:p>
          <a:p>
            <a:pPr algn="just"/>
            <a:r>
              <a:rPr lang="pl-PL" dirty="0"/>
              <a:t>Odmowa ponownego przyjęcia osoby przywróconej do pracy przez  właściwy organ,</a:t>
            </a:r>
          </a:p>
          <a:p>
            <a:pPr algn="just"/>
            <a:r>
              <a:rPr lang="pl-PL" dirty="0"/>
              <a:t>Naruszanie przepisów o ubezpieczeniach społecznych przez  niezgłoszenie lub zgłoszenie nieprawdziwych danych mających  wpływ na prawo do świadczeń lub ich wysokość,</a:t>
            </a:r>
          </a:p>
          <a:p>
            <a:pPr algn="just"/>
            <a:r>
              <a:rPr lang="pl-PL" dirty="0"/>
              <a:t>Narażenie pracownika na bezpośrednie niebezpieczeństwo utraty   życia lub zdrowia wskutek niedopełnienia obowiązku przez osobę  odpowiedzialną za bhp,</a:t>
            </a:r>
          </a:p>
          <a:p>
            <a:pPr algn="just"/>
            <a:r>
              <a:rPr lang="pl-PL" dirty="0"/>
              <a:t>Niezawiadomienie właściwego organu o wypadku przy pracy lub  chorobie zawodowej przez zobowiązaną do tego osobę. </a:t>
            </a:r>
          </a:p>
          <a:p>
            <a:endParaRPr lang="pl-PL" dirty="0"/>
          </a:p>
        </p:txBody>
      </p:sp>
    </p:spTree>
    <p:extLst>
      <p:ext uri="{BB962C8B-B14F-4D97-AF65-F5344CB8AC3E}">
        <p14:creationId xmlns:p14="http://schemas.microsoft.com/office/powerpoint/2010/main" val="258763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3B19A3-546D-496F-A858-AC5E96DF318A}"/>
              </a:ext>
            </a:extLst>
          </p:cNvPr>
          <p:cNvSpPr>
            <a:spLocks noGrp="1"/>
          </p:cNvSpPr>
          <p:nvPr>
            <p:ph type="title"/>
          </p:nvPr>
        </p:nvSpPr>
        <p:spPr>
          <a:xfrm>
            <a:off x="2231136" y="964692"/>
            <a:ext cx="7729728" cy="1139316"/>
          </a:xfrm>
        </p:spPr>
        <p:txBody>
          <a:bodyPr>
            <a:normAutofit fontScale="90000"/>
          </a:bodyPr>
          <a:lstStyle/>
          <a:p>
            <a:r>
              <a:rPr lang="pl-PL" sz="2000" b="1" dirty="0"/>
              <a:t>Pozbawienie lub ograniczenie świadczenia, przekształcenie lub rozwiązanie stosunku pracy</a:t>
            </a:r>
            <a:br>
              <a:rPr lang="pl-PL" dirty="0"/>
            </a:br>
            <a:endParaRPr lang="pl-PL" dirty="0"/>
          </a:p>
        </p:txBody>
      </p:sp>
    </p:spTree>
    <p:extLst>
      <p:ext uri="{BB962C8B-B14F-4D97-AF65-F5344CB8AC3E}">
        <p14:creationId xmlns:p14="http://schemas.microsoft.com/office/powerpoint/2010/main" val="572130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A4B861-2123-4267-A03F-831210766644}"/>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AD9FDD8F-BEA7-4DEE-9626-8F13BD66BB7A}"/>
              </a:ext>
            </a:extLst>
          </p:cNvPr>
          <p:cNvSpPr>
            <a:spLocks noGrp="1"/>
          </p:cNvSpPr>
          <p:nvPr>
            <p:ph idx="1"/>
          </p:nvPr>
        </p:nvSpPr>
        <p:spPr/>
        <p:txBody>
          <a:bodyPr/>
          <a:lstStyle/>
          <a:p>
            <a:r>
              <a:rPr lang="pl-PL" dirty="0"/>
              <a:t>H. </a:t>
            </a:r>
            <a:r>
              <a:rPr lang="pl-PL" dirty="0" err="1"/>
              <a:t>Szurgacz</a:t>
            </a:r>
            <a:r>
              <a:rPr lang="pl-PL" dirty="0"/>
              <a:t>, Z. Kubot, T. Kuczyński, A. Tomanek, </a:t>
            </a:r>
            <a:r>
              <a:rPr lang="pl-PL" i="1" dirty="0"/>
              <a:t>Prawo pracy. Zarys wykładu, </a:t>
            </a:r>
            <a:r>
              <a:rPr lang="pl-PL" dirty="0"/>
              <a:t>Warszawa 2016,</a:t>
            </a:r>
          </a:p>
          <a:p>
            <a:r>
              <a:rPr lang="pl-PL" dirty="0"/>
              <a:t>S. Samol, </a:t>
            </a:r>
            <a:r>
              <a:rPr lang="pl-PL" i="1" dirty="0"/>
              <a:t>Prawo pracy. Kazusy, </a:t>
            </a:r>
            <a:r>
              <a:rPr lang="pl-PL" dirty="0"/>
              <a:t>Warszawa 2010,</a:t>
            </a:r>
          </a:p>
          <a:p>
            <a:r>
              <a:rPr lang="pl-PL" dirty="0"/>
              <a:t>Ustawy z dnia 26 czerwca 1974 roku Kodeks pracy( Dz. U. z 2014 r. </a:t>
            </a:r>
            <a:r>
              <a:rPr lang="pl-PL" dirty="0" err="1"/>
              <a:t>poz</a:t>
            </a:r>
            <a:r>
              <a:rPr lang="pl-PL" dirty="0"/>
              <a:t> 1502 z </a:t>
            </a:r>
            <a:r>
              <a:rPr lang="pl-PL" dirty="0" err="1"/>
              <a:t>późn</a:t>
            </a:r>
            <a:r>
              <a:rPr lang="pl-PL" dirty="0"/>
              <a:t> zm.).</a:t>
            </a:r>
          </a:p>
          <a:p>
            <a:endParaRPr lang="pl-PL" dirty="0"/>
          </a:p>
          <a:p>
            <a:endParaRPr lang="pl-PL" dirty="0"/>
          </a:p>
        </p:txBody>
      </p:sp>
    </p:spTree>
    <p:extLst>
      <p:ext uri="{BB962C8B-B14F-4D97-AF65-F5344CB8AC3E}">
        <p14:creationId xmlns:p14="http://schemas.microsoft.com/office/powerpoint/2010/main" val="229873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311A08-234A-4B20-90E9-EBE445406313}"/>
              </a:ext>
            </a:extLst>
          </p:cNvPr>
          <p:cNvSpPr>
            <a:spLocks noGrp="1"/>
          </p:cNvSpPr>
          <p:nvPr>
            <p:ph type="title"/>
          </p:nvPr>
        </p:nvSpPr>
        <p:spPr/>
        <p:txBody>
          <a:bodyPr>
            <a:normAutofit fontScale="90000"/>
          </a:bodyPr>
          <a:lstStyle/>
          <a:p>
            <a:r>
              <a:rPr lang="pl-PL" dirty="0"/>
              <a:t>Obowiązki dotyczące jakości wykonywanej pracy - staranność i Sumienność</a:t>
            </a:r>
          </a:p>
        </p:txBody>
      </p:sp>
      <p:sp>
        <p:nvSpPr>
          <p:cNvPr id="3" name="Symbol zastępczy zawartości 2">
            <a:extLst>
              <a:ext uri="{FF2B5EF4-FFF2-40B4-BE49-F238E27FC236}">
                <a16:creationId xmlns:a16="http://schemas.microsoft.com/office/drawing/2014/main" id="{AD1E944B-0E09-4250-B6EB-A1C125D83153}"/>
              </a:ext>
            </a:extLst>
          </p:cNvPr>
          <p:cNvSpPr>
            <a:spLocks noGrp="1"/>
          </p:cNvSpPr>
          <p:nvPr>
            <p:ph idx="1"/>
          </p:nvPr>
        </p:nvSpPr>
        <p:spPr/>
        <p:txBody>
          <a:bodyPr>
            <a:normAutofit/>
          </a:bodyPr>
          <a:lstStyle/>
          <a:p>
            <a:pPr algn="just"/>
            <a:r>
              <a:rPr lang="pl-PL" b="1" u="sng" dirty="0"/>
              <a:t>Staranność</a:t>
            </a:r>
            <a:r>
              <a:rPr lang="pl-PL" dirty="0"/>
              <a:t>- odnosi się do zespołu wskazówek, rad, zaleceń i  dyrektyw tworzących to, co się zwykło nazywać ,,techniką  działania”, której celem jest osiągnięcie maksymalnej efektywności  pracy. Kategoria staranności odsyła do reguł instrumentalnych,  prakseologicznych odgrywających znaczną rolę przy pracach  rutynowych. </a:t>
            </a:r>
          </a:p>
          <a:p>
            <a:pPr lvl="1" algn="just"/>
            <a:endParaRPr lang="pl-PL" dirty="0"/>
          </a:p>
          <a:p>
            <a:pPr algn="just"/>
            <a:r>
              <a:rPr lang="pl-PL" b="1" u="sng" dirty="0"/>
              <a:t>Sumienność-</a:t>
            </a:r>
            <a:r>
              <a:rPr lang="pl-PL" dirty="0"/>
              <a:t> dotyczy strony podmiotowej działania pracownika,  poprzez odesłania do reguł aksjologicznych, odwołujących się do  określonego systemu wartości. Ocenie podlega indywidualne zaangażowanie pracownika.</a:t>
            </a:r>
          </a:p>
          <a:p>
            <a:endParaRPr lang="pl-PL" dirty="0"/>
          </a:p>
        </p:txBody>
      </p:sp>
    </p:spTree>
    <p:extLst>
      <p:ext uri="{BB962C8B-B14F-4D97-AF65-F5344CB8AC3E}">
        <p14:creationId xmlns:p14="http://schemas.microsoft.com/office/powerpoint/2010/main" val="147633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544680-F639-43BA-A164-B2F93CEF044B}"/>
              </a:ext>
            </a:extLst>
          </p:cNvPr>
          <p:cNvSpPr>
            <a:spLocks noGrp="1"/>
          </p:cNvSpPr>
          <p:nvPr>
            <p:ph type="title"/>
          </p:nvPr>
        </p:nvSpPr>
        <p:spPr/>
        <p:txBody>
          <a:bodyPr>
            <a:normAutofit fontScale="90000"/>
          </a:bodyPr>
          <a:lstStyle/>
          <a:p>
            <a:r>
              <a:rPr lang="pl-PL" dirty="0"/>
              <a:t>Obowiązki dotyczące jakości wykonywanej pracy – stosowanie się do poleceń przełożonych</a:t>
            </a:r>
          </a:p>
        </p:txBody>
      </p:sp>
      <p:sp>
        <p:nvSpPr>
          <p:cNvPr id="3" name="Symbol zastępczy zawartości 2">
            <a:extLst>
              <a:ext uri="{FF2B5EF4-FFF2-40B4-BE49-F238E27FC236}">
                <a16:creationId xmlns:a16="http://schemas.microsoft.com/office/drawing/2014/main" id="{DCE5C882-9BEB-4B5D-AAF8-789BBE72F244}"/>
              </a:ext>
            </a:extLst>
          </p:cNvPr>
          <p:cNvSpPr>
            <a:spLocks noGrp="1"/>
          </p:cNvSpPr>
          <p:nvPr>
            <p:ph idx="1"/>
          </p:nvPr>
        </p:nvSpPr>
        <p:spPr/>
        <p:txBody>
          <a:bodyPr>
            <a:normAutofit fontScale="92500" lnSpcReduction="20000"/>
          </a:bodyPr>
          <a:lstStyle/>
          <a:p>
            <a:pPr algn="just"/>
            <a:r>
              <a:rPr lang="pl-PL" dirty="0"/>
              <a:t>Zgodnie z art. 100§ 1 </a:t>
            </a:r>
            <a:r>
              <a:rPr lang="pl-PL" dirty="0" err="1"/>
              <a:t>k.p</a:t>
            </a:r>
            <a:r>
              <a:rPr lang="pl-PL" dirty="0"/>
              <a:t>. pracownik jest obowiązany stosować się do poleceń przełożonych, które dotyczą pracy, jeżeli nie są one sprzeczne z </a:t>
            </a:r>
            <a:r>
              <a:rPr lang="pl-PL" b="1" dirty="0"/>
              <a:t>przepisami prawa </a:t>
            </a:r>
            <a:r>
              <a:rPr lang="pl-PL" dirty="0"/>
              <a:t>lub </a:t>
            </a:r>
            <a:r>
              <a:rPr lang="pl-PL" b="1" dirty="0"/>
              <a:t>umową o pracę</a:t>
            </a:r>
            <a:r>
              <a:rPr lang="pl-PL" dirty="0"/>
              <a:t>. Pracownik może ponadto odmówić wykonania polecenia sprzecznego z </a:t>
            </a:r>
            <a:r>
              <a:rPr lang="pl-PL" b="1" dirty="0"/>
              <a:t>zasadami współżycia społecznego </a:t>
            </a:r>
            <a:r>
              <a:rPr lang="pl-PL" dirty="0"/>
              <a:t>(art. 58§ 2 k.c. w zw. z art. 300 </a:t>
            </a:r>
            <a:r>
              <a:rPr lang="pl-PL" dirty="0" err="1"/>
              <a:t>k.p</a:t>
            </a:r>
            <a:r>
              <a:rPr lang="pl-PL" dirty="0"/>
              <a:t>.)</a:t>
            </a:r>
          </a:p>
          <a:p>
            <a:pPr lvl="1" algn="just"/>
            <a:endParaRPr lang="pl-PL" dirty="0"/>
          </a:p>
          <a:p>
            <a:pPr algn="just"/>
            <a:r>
              <a:rPr lang="pl-PL" dirty="0"/>
              <a:t>Polecenie może dotyczyć: sposobu wykonywania pracy, nakazu jej wykonywania w określonym miejscu lub czasie a także obowiązków dotyczących porządku i organizacji pracy.</a:t>
            </a:r>
          </a:p>
          <a:p>
            <a:pPr lvl="1" algn="just"/>
            <a:endParaRPr lang="pl-PL" dirty="0"/>
          </a:p>
          <a:p>
            <a:pPr algn="just"/>
            <a:r>
              <a:rPr lang="pl-PL" dirty="0"/>
              <a:t>Polecenie służy aktualizacji lub konkretyzacji obowiązków składających się na treść stosunku pracy.</a:t>
            </a:r>
          </a:p>
          <a:p>
            <a:endParaRPr lang="pl-PL" dirty="0"/>
          </a:p>
        </p:txBody>
      </p:sp>
    </p:spTree>
    <p:extLst>
      <p:ext uri="{BB962C8B-B14F-4D97-AF65-F5344CB8AC3E}">
        <p14:creationId xmlns:p14="http://schemas.microsoft.com/office/powerpoint/2010/main" val="179093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F2A3C6-DBDB-4210-8564-9923177C11F6}"/>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EC349BC4-EE3D-4B5D-9FC0-B07CA502674A}"/>
              </a:ext>
            </a:extLst>
          </p:cNvPr>
          <p:cNvSpPr>
            <a:spLocks noGrp="1"/>
          </p:cNvSpPr>
          <p:nvPr>
            <p:ph idx="1"/>
          </p:nvPr>
        </p:nvSpPr>
        <p:spPr/>
        <p:txBody>
          <a:bodyPr/>
          <a:lstStyle/>
          <a:p>
            <a:pPr marL="0" indent="0" algn="just">
              <a:buNone/>
            </a:pPr>
            <a:r>
              <a:rPr lang="pl-PL" dirty="0"/>
              <a:t>Anna M.  była zatrudniona w spółce Y na podstawie umowy o pracę  na czas nieokreślony na stanowisku księgowej.  Pewnego popołudnia prezes spółki Y wydał jej ustne polecenie, zgodnie z którym miała ona odebrać jego dzieci ze szkoły, a następnie odprowadzić na korepetycje z matematyki. Kobieta odmówiła wykonania polecenia. </a:t>
            </a:r>
          </a:p>
          <a:p>
            <a:pPr marL="0" indent="0" algn="just">
              <a:buNone/>
            </a:pPr>
            <a:endParaRPr lang="pl-PL" dirty="0"/>
          </a:p>
          <a:p>
            <a:pPr marL="0" indent="0" algn="just">
              <a:buNone/>
            </a:pPr>
            <a:r>
              <a:rPr lang="pl-PL" dirty="0"/>
              <a:t>Proszę ocenić słuszność odmowy wykonania polecenia w powyższym stanie faktycznym.</a:t>
            </a:r>
          </a:p>
        </p:txBody>
      </p:sp>
    </p:spTree>
    <p:extLst>
      <p:ext uri="{BB962C8B-B14F-4D97-AF65-F5344CB8AC3E}">
        <p14:creationId xmlns:p14="http://schemas.microsoft.com/office/powerpoint/2010/main" val="133020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C8ECA6-55A6-4BBD-B10D-88D564A86FE9}"/>
              </a:ext>
            </a:extLst>
          </p:cNvPr>
          <p:cNvSpPr>
            <a:spLocks noGrp="1"/>
          </p:cNvSpPr>
          <p:nvPr>
            <p:ph type="title"/>
          </p:nvPr>
        </p:nvSpPr>
        <p:spPr/>
        <p:txBody>
          <a:bodyPr/>
          <a:lstStyle/>
          <a:p>
            <a:r>
              <a:rPr lang="pl-PL" dirty="0"/>
              <a:t>kazus</a:t>
            </a:r>
          </a:p>
        </p:txBody>
      </p:sp>
      <p:sp>
        <p:nvSpPr>
          <p:cNvPr id="3" name="Symbol zastępczy zawartości 2">
            <a:extLst>
              <a:ext uri="{FF2B5EF4-FFF2-40B4-BE49-F238E27FC236}">
                <a16:creationId xmlns:a16="http://schemas.microsoft.com/office/drawing/2014/main" id="{A8D7BD7B-D065-47C7-85C9-833419120100}"/>
              </a:ext>
            </a:extLst>
          </p:cNvPr>
          <p:cNvSpPr>
            <a:spLocks noGrp="1"/>
          </p:cNvSpPr>
          <p:nvPr>
            <p:ph idx="1"/>
          </p:nvPr>
        </p:nvSpPr>
        <p:spPr/>
        <p:txBody>
          <a:bodyPr/>
          <a:lstStyle/>
          <a:p>
            <a:pPr marL="0" indent="0" algn="just">
              <a:buNone/>
            </a:pPr>
            <a:r>
              <a:rPr lang="pl-PL" dirty="0"/>
              <a:t>Dorota K., opiekująca się obłożnie chorą matką  była zatrudniona w Spółce X w dziale kadr. W związku z dużą rotacją pracowników w Spółce X, w dziale kadr pracy nie brakowało.  W związku z powyższym Prezes Spółki wielokrotnie wydawał Dorocie K. ustne polecenie pracy po godzinach. Pomimo faktu, że w dziale tym oprócz Doroty K. pracowały także cztery jej koleżanki adresatem polecenia pracy po godzinach zawsze była wyłącznie ona. Kiedy po raz kolejny Prezes zwrócił się do niej z poleceniem takiej treści kobieta odmówiła jego wykonania.</a:t>
            </a:r>
          </a:p>
          <a:p>
            <a:pPr marL="0" indent="0" algn="just">
              <a:buNone/>
            </a:pPr>
            <a:r>
              <a:rPr lang="pl-PL" dirty="0"/>
              <a:t>Proszę ocenić słuszność odmowy wykonania polecenia.</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20202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966F08-92FD-4EDE-965A-234EAB678DA0}"/>
              </a:ext>
            </a:extLst>
          </p:cNvPr>
          <p:cNvSpPr>
            <a:spLocks noGrp="1"/>
          </p:cNvSpPr>
          <p:nvPr>
            <p:ph type="title"/>
          </p:nvPr>
        </p:nvSpPr>
        <p:spPr/>
        <p:txBody>
          <a:bodyPr/>
          <a:lstStyle/>
          <a:p>
            <a:r>
              <a:rPr lang="pl-PL" dirty="0"/>
              <a:t>Obowiązek przestrzegania czasu i porządku w procesie pracy</a:t>
            </a:r>
          </a:p>
        </p:txBody>
      </p:sp>
      <p:sp>
        <p:nvSpPr>
          <p:cNvPr id="3" name="Symbol zastępczy zawartości 2">
            <a:extLst>
              <a:ext uri="{FF2B5EF4-FFF2-40B4-BE49-F238E27FC236}">
                <a16:creationId xmlns:a16="http://schemas.microsoft.com/office/drawing/2014/main" id="{AB618120-2800-4798-B28B-47B169DB5D75}"/>
              </a:ext>
            </a:extLst>
          </p:cNvPr>
          <p:cNvSpPr>
            <a:spLocks noGrp="1"/>
          </p:cNvSpPr>
          <p:nvPr>
            <p:ph idx="1"/>
          </p:nvPr>
        </p:nvSpPr>
        <p:spPr/>
        <p:txBody>
          <a:bodyPr>
            <a:normAutofit lnSpcReduction="10000"/>
          </a:bodyPr>
          <a:lstStyle/>
          <a:p>
            <a:pPr algn="just"/>
            <a:r>
              <a:rPr lang="pl-PL" dirty="0"/>
              <a:t>Obowiązek przestrzegania czasu pracy obejmuje powinność  punktualnego rozpoczynania i kończenia pracy, zakaz samowolnego  opuszczania pracy, stosowanie się do ustalonych przerw w pracy,  pozostawanie w ustalonym czasie pracy do dyspozycji pracodawcy  oraz nakaz efektywnego jego wykorzystywania.</a:t>
            </a:r>
          </a:p>
          <a:p>
            <a:pPr lvl="1" algn="just"/>
            <a:endParaRPr lang="pl-PL" dirty="0"/>
          </a:p>
          <a:p>
            <a:pPr algn="just"/>
            <a:r>
              <a:rPr lang="pl-PL" dirty="0"/>
              <a:t>Nakaz przestrzegania obowiązków porządkowych obejmuje:</a:t>
            </a:r>
          </a:p>
          <a:p>
            <a:pPr marL="228600" lvl="1" indent="0" algn="just">
              <a:buNone/>
            </a:pPr>
            <a:r>
              <a:rPr lang="pl-PL" dirty="0"/>
              <a:t>- stosowanie się do regulaminu pracy i ustalonego w zakładzie pracy  porządku,</a:t>
            </a:r>
          </a:p>
          <a:p>
            <a:pPr marL="228600" lvl="1" indent="0" algn="just">
              <a:buNone/>
            </a:pPr>
            <a:r>
              <a:rPr lang="pl-PL" dirty="0"/>
              <a:t>- przestrzeganie przepisów oraz zasad bhp,</a:t>
            </a:r>
          </a:p>
          <a:p>
            <a:pPr marL="228600" lvl="1" indent="0" algn="just">
              <a:buNone/>
            </a:pPr>
            <a:r>
              <a:rPr lang="pl-PL" dirty="0"/>
              <a:t>- przestrzeganie przepisów przeciwpożarowych</a:t>
            </a:r>
          </a:p>
          <a:p>
            <a:endParaRPr lang="pl-PL" dirty="0"/>
          </a:p>
        </p:txBody>
      </p:sp>
    </p:spTree>
    <p:extLst>
      <p:ext uri="{BB962C8B-B14F-4D97-AF65-F5344CB8AC3E}">
        <p14:creationId xmlns:p14="http://schemas.microsoft.com/office/powerpoint/2010/main" val="792863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765EF-B0A8-401B-BD5C-439DF388B42A}"/>
              </a:ext>
            </a:extLst>
          </p:cNvPr>
          <p:cNvSpPr>
            <a:spLocks noGrp="1"/>
          </p:cNvSpPr>
          <p:nvPr>
            <p:ph type="title"/>
          </p:nvPr>
        </p:nvSpPr>
        <p:spPr/>
        <p:txBody>
          <a:bodyPr>
            <a:normAutofit fontScale="90000"/>
          </a:bodyPr>
          <a:lstStyle/>
          <a:p>
            <a:r>
              <a:rPr lang="pl-PL" dirty="0"/>
              <a:t>Obowiązki określające stosunek pracownika do zakładu pracy – dbałość o dobro zakładu pracy</a:t>
            </a:r>
          </a:p>
        </p:txBody>
      </p:sp>
      <p:sp>
        <p:nvSpPr>
          <p:cNvPr id="3" name="Symbol zastępczy zawartości 2">
            <a:extLst>
              <a:ext uri="{FF2B5EF4-FFF2-40B4-BE49-F238E27FC236}">
                <a16:creationId xmlns:a16="http://schemas.microsoft.com/office/drawing/2014/main" id="{E79FFA0C-12E2-4C98-8CF5-932B2F45BCB5}"/>
              </a:ext>
            </a:extLst>
          </p:cNvPr>
          <p:cNvSpPr>
            <a:spLocks noGrp="1"/>
          </p:cNvSpPr>
          <p:nvPr>
            <p:ph idx="1"/>
          </p:nvPr>
        </p:nvSpPr>
        <p:spPr/>
        <p:txBody>
          <a:bodyPr>
            <a:normAutofit fontScale="85000" lnSpcReduction="10000"/>
          </a:bodyPr>
          <a:lstStyle/>
          <a:p>
            <a:pPr algn="just"/>
            <a:r>
              <a:rPr lang="pl-PL" dirty="0"/>
              <a:t>Obowiązek dbałości o dobro zakładu pracy obejmuje powinność:</a:t>
            </a:r>
          </a:p>
          <a:p>
            <a:pPr lvl="1" algn="just"/>
            <a:endParaRPr lang="pl-PL" dirty="0"/>
          </a:p>
          <a:p>
            <a:pPr marL="228600" lvl="1" indent="0" algn="just">
              <a:buNone/>
            </a:pPr>
            <a:r>
              <a:rPr lang="pl-PL" dirty="0"/>
              <a:t>-powstrzymywania się od czynności, które mogłyby spowodować  uszczerbek w mieniu pracodawcy lub wyrządzić mu szkodę  niemajątkową,</a:t>
            </a:r>
          </a:p>
          <a:p>
            <a:pPr lvl="1" algn="just"/>
            <a:endParaRPr lang="pl-PL" dirty="0"/>
          </a:p>
          <a:p>
            <a:pPr marL="228600" lvl="1" indent="0" algn="just">
              <a:buNone/>
            </a:pPr>
            <a:r>
              <a:rPr lang="pl-PL" dirty="0"/>
              <a:t>- powinność pozytywnego działania na rzecz i w interesie pracodawcy.</a:t>
            </a:r>
          </a:p>
          <a:p>
            <a:pPr lvl="1" algn="just"/>
            <a:endParaRPr lang="pl-PL" dirty="0"/>
          </a:p>
          <a:p>
            <a:pPr algn="just"/>
            <a:r>
              <a:rPr lang="pl-PL" dirty="0"/>
              <a:t>W orzecznictwie sądowym jako naruszające wskazany obowiązek  wskazuje się następujące zachowania: podjęcie przez pracownika  działalności gospodarczej kolidującej z jego rolą jako strony  stosunku pracy, przekroczenie granic rzeczowej krytyki  pracodawcy, namawianie innych pracowników do działań lub  </a:t>
            </a:r>
            <a:r>
              <a:rPr lang="pl-PL" dirty="0" err="1"/>
              <a:t>zachowań</a:t>
            </a:r>
            <a:r>
              <a:rPr lang="pl-PL" dirty="0"/>
              <a:t> niezgodnych z treścią stosunku pracy i in.</a:t>
            </a:r>
          </a:p>
          <a:p>
            <a:endParaRPr lang="pl-PL" dirty="0"/>
          </a:p>
        </p:txBody>
      </p:sp>
    </p:spTree>
    <p:extLst>
      <p:ext uri="{BB962C8B-B14F-4D97-AF65-F5344CB8AC3E}">
        <p14:creationId xmlns:p14="http://schemas.microsoft.com/office/powerpoint/2010/main" val="2976433081"/>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215</TotalTime>
  <Words>2574</Words>
  <Application>Microsoft Office PowerPoint</Application>
  <PresentationFormat>Panoramiczny</PresentationFormat>
  <Paragraphs>174</Paragraphs>
  <Slides>33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33</vt:i4>
      </vt:variant>
    </vt:vector>
  </HeadingPairs>
  <TitlesOfParts>
    <vt:vector size="36" baseType="lpstr">
      <vt:lpstr>Arial</vt:lpstr>
      <vt:lpstr>Gill Sans MT</vt:lpstr>
      <vt:lpstr>Paczka</vt:lpstr>
      <vt:lpstr>Obowiązki pracownika oraz skutki prawne ich niewykonania</vt:lpstr>
      <vt:lpstr>Obowiązki pracownika</vt:lpstr>
      <vt:lpstr>Podział obowiązków pracowniczych</vt:lpstr>
      <vt:lpstr>Obowiązki dotyczące jakości wykonywanej pracy - staranność i Sumienność</vt:lpstr>
      <vt:lpstr>Obowiązki dotyczące jakości wykonywanej pracy – stosowanie się do poleceń przełożonych</vt:lpstr>
      <vt:lpstr>Kazus</vt:lpstr>
      <vt:lpstr>kazus</vt:lpstr>
      <vt:lpstr>Obowiązek przestrzegania czasu i porządku w procesie pracy</vt:lpstr>
      <vt:lpstr>Obowiązki określające stosunek pracownika do zakładu pracy – dbałość o dobro zakładu pracy</vt:lpstr>
      <vt:lpstr>Obowiązki określające stosunek pracownika do zakładu pracy – obowiązek zachowania tajemnicy</vt:lpstr>
      <vt:lpstr>Obowiązki określające stosunek pracownika do zakładu pracy – zakaz konkurencji</vt:lpstr>
      <vt:lpstr>kazus</vt:lpstr>
      <vt:lpstr>Obowiązki określające stosunek pracownika do innych pracowników- obowiązek przestrzegania w zakładzie pracy zasad współżycia społecznego</vt:lpstr>
      <vt:lpstr>Odpowiedzialność pracownicza</vt:lpstr>
      <vt:lpstr>Odpowiedzialność porządkowa</vt:lpstr>
      <vt:lpstr>Odpowiedzialność porządkowa</vt:lpstr>
      <vt:lpstr>Tryb nakładania kar porządkowych</vt:lpstr>
      <vt:lpstr>Tryb weryfikacji kar porządkowych</vt:lpstr>
      <vt:lpstr>kazus</vt:lpstr>
      <vt:lpstr>Kazus</vt:lpstr>
      <vt:lpstr>Odpowiedzialność materialna na zasadach ogólnych </vt:lpstr>
      <vt:lpstr>kazus</vt:lpstr>
      <vt:lpstr>Odpowiedzialność za szkodę wyrządzoną osobie trzeciej</vt:lpstr>
      <vt:lpstr>Odpowiedzialność za szkodę wyrządzoną osobie trzeciej</vt:lpstr>
      <vt:lpstr>kazus</vt:lpstr>
      <vt:lpstr>Kazus</vt:lpstr>
      <vt:lpstr>Odpowiedzialność za mienie powierzone </vt:lpstr>
      <vt:lpstr>Odpowiedzialność z winy umyślnej</vt:lpstr>
      <vt:lpstr>Odpowiedzialność odszkodowawcza</vt:lpstr>
      <vt:lpstr>Odpowiedzialność za przestępstwa i wykroczenia przeciwko prawom pracownika</vt:lpstr>
      <vt:lpstr>Odpowiedzialność za przestępstwo przeciwko prawom osób wykonującym pracę zarobkową  ( art. 218- 221 k.k) </vt:lpstr>
      <vt:lpstr>Pozbawienie lub ograniczenie świadczenia, przekształcenie lub rozwiązanie stosunku pracy </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Obowiązki pracownika oraz skutki prawne ich niewykonania</dc:title>
  <dc:creator>Wieslaw Pochopien</dc:creator>
  <cp:lastModifiedBy>Wieslaw Pochopien</cp:lastModifiedBy>
  <cp:revision>23</cp:revision>
  <dcterms:created xsi:type="dcterms:W3CDTF">2017-11-18T17:59:52Z</dcterms:created>
  <dcterms:modified xsi:type="dcterms:W3CDTF">2017-11-26T10:43:58Z</dcterms:modified>
</cp:coreProperties>
</file>