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FCDF4-7C97-4025-B64D-C92B8AFF2BC8}" v="425" dt="2023-01-14T20:06:23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Ocena zeznań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2E87EE-2A60-0AD2-C114-7286F062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Mowa niewerbalna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326AA8-47CD-1A5A-336F-C5104374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462"/>
            <a:ext cx="4619621" cy="50782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Niezwykle ciekawym aspektem oceny wiarygodności jest obserwacja </a:t>
            </a:r>
            <a:r>
              <a:rPr lang="pl-PL" sz="1800" dirty="0" err="1">
                <a:ea typeface="+mn-lt"/>
                <a:cs typeface="+mn-lt"/>
              </a:rPr>
              <a:t>zachowań</a:t>
            </a:r>
            <a:r>
              <a:rPr lang="pl-PL" sz="1800" dirty="0">
                <a:ea typeface="+mn-lt"/>
                <a:cs typeface="+mn-lt"/>
              </a:rPr>
              <a:t> niewerbalnych, czyli języka ciała. Już na wstępie należy bardzo wyraźnie zastrzec, że mowa ciała nie może być traktowana jako główny i najważniejszy element oceny wiarygodności zeznań, a do dokonywanych ustaleń trzeba podchodzić z dystansem i ostrożnością. Nie ma bowiem żadnych jednoznacznych niewerbalnych wskazówek kłamstwa, a występujące określone gesty, mimika twarzy czy przyjmowane pozy zawsze muszą być interpretowane w określonym kontekście. Komunikaty pozawerbalne niewątpliwie mają związek z wypowiedziami słownymi, mogą bowiem potwierdzać treść słów, uzupełniać lub precyzować wypowiedź, zastępować ją, akcentować pewne fragmenty przekazów mówionych, ale także zaprzeczać temu, co powiedziano.</a:t>
            </a:r>
            <a:endParaRPr lang="pl-PL" sz="1800">
              <a:cs typeface="Calibri" panose="020F0502020204030204"/>
            </a:endParaRPr>
          </a:p>
        </p:txBody>
      </p:sp>
      <p:pic>
        <p:nvPicPr>
          <p:cNvPr id="4" name="Obraz 4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224AF80C-97F0-A561-C6F9-287E377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0" r="2555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090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AFE900-93AC-337A-890D-6C9BBA2A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/>
              <a:t>SVA</a:t>
            </a:r>
          </a:p>
          <a:p>
            <a:endParaRPr lang="pl-PL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673481-1E2A-7973-70E7-2CC6C480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700" dirty="0">
                <a:ea typeface="+mn-lt"/>
                <a:cs typeface="+mn-lt"/>
              </a:rPr>
              <a:t>Poszukując narzędzia wspomagającego przesłuchujących w ocenie wiarygodności zeznań świadków, </a:t>
            </a:r>
            <a:r>
              <a:rPr lang="pl-PL" sz="1700" i="1" dirty="0">
                <a:ea typeface="+mn-lt"/>
                <a:cs typeface="+mn-lt"/>
              </a:rPr>
              <a:t>M. Steller</a:t>
            </a:r>
            <a:r>
              <a:rPr lang="pl-PL" sz="1700" dirty="0">
                <a:ea typeface="+mn-lt"/>
                <a:cs typeface="+mn-lt"/>
              </a:rPr>
              <a:t> i </a:t>
            </a:r>
            <a:r>
              <a:rPr lang="pl-PL" sz="1700" i="1" dirty="0">
                <a:ea typeface="+mn-lt"/>
                <a:cs typeface="+mn-lt"/>
              </a:rPr>
              <a:t>G. </a:t>
            </a:r>
            <a:r>
              <a:rPr lang="pl-PL" sz="1700" i="1" dirty="0" err="1">
                <a:ea typeface="+mn-lt"/>
                <a:cs typeface="+mn-lt"/>
              </a:rPr>
              <a:t>Kőhnken</a:t>
            </a:r>
            <a:r>
              <a:rPr lang="pl-PL" sz="1700" dirty="0">
                <a:ea typeface="+mn-lt"/>
                <a:cs typeface="+mn-lt"/>
              </a:rPr>
              <a:t> sporządzili listę kryteriów oceny wiarygodności zeznań świadków oraz opisali procedurę służącą do oceniania prawdziwości relacji świadków naocznych. Procedura ta znana jest jako SVA (</a:t>
            </a:r>
            <a:r>
              <a:rPr lang="pl-PL" sz="1700" i="1" dirty="0">
                <a:ea typeface="+mn-lt"/>
                <a:cs typeface="+mn-lt"/>
              </a:rPr>
              <a:t>Statement </a:t>
            </a:r>
            <a:r>
              <a:rPr lang="pl-PL" sz="1700" i="1" dirty="0" err="1">
                <a:ea typeface="+mn-lt"/>
                <a:cs typeface="+mn-lt"/>
              </a:rPr>
              <a:t>Validity</a:t>
            </a:r>
            <a:r>
              <a:rPr lang="pl-PL" sz="1700" i="1" dirty="0">
                <a:ea typeface="+mn-lt"/>
                <a:cs typeface="+mn-lt"/>
              </a:rPr>
              <a:t> </a:t>
            </a:r>
            <a:r>
              <a:rPr lang="pl-PL" sz="1700" i="1" dirty="0" err="1">
                <a:ea typeface="+mn-lt"/>
                <a:cs typeface="+mn-lt"/>
              </a:rPr>
              <a:t>Assessment</a:t>
            </a:r>
            <a:r>
              <a:rPr lang="pl-PL" sz="1700" dirty="0">
                <a:ea typeface="+mn-lt"/>
                <a:cs typeface="+mn-lt"/>
              </a:rPr>
              <a:t>):</a:t>
            </a:r>
          </a:p>
          <a:p>
            <a:r>
              <a:rPr lang="pl-PL" sz="1700" dirty="0">
                <a:ea typeface="+mn-lt"/>
                <a:cs typeface="+mn-lt"/>
              </a:rPr>
              <a:t> strukturalizowanego wywiadu, opartej na kryteriach analizy treści, w której ocenia się treść i jakość uzyskanego zeznania,</a:t>
            </a:r>
          </a:p>
          <a:p>
            <a:r>
              <a:rPr lang="pl-PL" sz="1700" dirty="0">
                <a:ea typeface="+mn-lt"/>
                <a:cs typeface="+mn-lt"/>
              </a:rPr>
              <a:t>oceny treści analizy z informacjami zawartymi w zbiorze pytań stanowiących tzw. listę kontrolną wypowiedzi</a:t>
            </a:r>
            <a:endParaRPr lang="pl-PL" sz="1700" dirty="0">
              <a:cs typeface="Calibri"/>
            </a:endParaRPr>
          </a:p>
        </p:txBody>
      </p:sp>
      <p:pic>
        <p:nvPicPr>
          <p:cNvPr id="4" name="Obraz 4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id="{B809856F-7B3A-4BEF-A1C5-1B7573B6C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8" r="2200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78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A8EDB8-FE26-9D94-5307-EFB57492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4CD98F-3186-7CFB-EC6E-3FFAE55AE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ea typeface="+mn-lt"/>
                <a:cs typeface="+mn-lt"/>
              </a:rPr>
              <a:t>Obecnie procedura SVA ma mocną pozycję w sądach niemieckich, dla których została stworzona, i w zasadzie jej rzetelność oraz wiarygodność nie jest kwestionowana przez oskarżycieli i adwokatów. Akceptowana jest także w Holandii, ale już sądy brytyjskie nie zezwalają na jej stosowanie. Wątpliwości związane ze stosowaniem tej metody zgłaszają niektórzy psychologowie specjalizujący się w psychologii zeznań. Wskazują na dwa istotne mankamenty tej metody – brak standaryzacji tego instrumentu, przez co oceny SVA mają charakter subiektywny, oraz brak teoretycznych podstaw do takiej oceny. W Polsce metoda ta nie jest stosowana.</a:t>
            </a:r>
            <a:endParaRPr lang="pl-P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2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, mężczyzna, okno&#10;&#10;Opis wygenerowany automatycznie">
            <a:extLst>
              <a:ext uri="{FF2B5EF4-FFF2-40B4-BE49-F238E27FC236}">
                <a16:creationId xmlns:a16="http://schemas.microsoft.com/office/drawing/2014/main" id="{219B1243-FC68-1930-B079-0133273A7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A3ED2B-158A-2E26-A70D-E1557A82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2963C-5317-A6E0-C7F9-94440E47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1652910"/>
            <a:ext cx="4410569" cy="47941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Poszukiwanie odpowiedzi na pytanie, jak zdemaskować kłamcę, od dawna fascynuje ludzi. Nie lubimy żyć w poczuciu, że ktoś nas oszukał, i dlatego poszukujemy łatwych do zastosowania w praktyce metod oceny wiarygodności wypowiedzi. Problem ten nabiera wyjątkowego znaczenia, gdy oceniać należy szczególny rodzaj wypowiedzi, jakimi są zeznania świadków składane w procesie karnym. Musimy bowiem pamiętać, że zeznania są jednym z najważniejszych środków dowodowych w procesach karnych. </a:t>
            </a:r>
            <a:endParaRPr lang="pl-PL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76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BB89D673-F345-F68D-660A-58BDEEF14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06" b="1414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13447D5-C5F2-2658-5208-C63493C0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 b="1" dirty="0"/>
              <a:t>Kategorie świadków</a:t>
            </a:r>
            <a:endParaRPr lang="pl-PL" sz="5000" b="1" dirty="0">
              <a:cs typeface="Calibri Light"/>
            </a:endParaRPr>
          </a:p>
          <a:p>
            <a:endParaRPr lang="pl-PL" sz="5000"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F20DF-093A-D9DE-A688-F79B9572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47823"/>
            <a:ext cx="10506456" cy="28243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W praktyce mamy do czynienia z osobami, które: </a:t>
            </a:r>
          </a:p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-zeznają szczerze i zgodnie ze stanem faktycznym  oczywiście jest to idealna i bardzo pożądana sytuacja,</a:t>
            </a:r>
          </a:p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-zeznają szczerze, ale nieprawdziwie-  opowiadają tak, jak było, jednak się mylą</a:t>
            </a:r>
          </a:p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-świadomie zeznają nieprawdę, zafałszowując rzeczywistość</a:t>
            </a:r>
          </a:p>
          <a:p>
            <a:pPr marL="0" indent="0">
              <a:buNone/>
            </a:pPr>
            <a:r>
              <a:rPr lang="pl-PL" sz="2400" dirty="0">
                <a:ea typeface="+mn-lt"/>
                <a:cs typeface="+mn-lt"/>
              </a:rPr>
              <a:t>-możliwe są również  zeznania kłamliwych, które jednak przez przypadek zgodne są z rzeczywistością.</a:t>
            </a:r>
            <a:endParaRPr lang="pl-PL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4779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55D4D2-7E16-D8A1-48D3-29D8598B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pl-PL" sz="5400" b="1" dirty="0">
                <a:cs typeface="Calibri Light"/>
              </a:rPr>
              <a:t>Ocena szczerości wypowiedzi</a:t>
            </a:r>
            <a:endParaRPr lang="pl-PL" sz="5400" b="1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8772C6-560A-99E0-1523-7B5841EB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7" y="2284520"/>
            <a:ext cx="5227437" cy="43816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W literaturze kryminalistycznej i z zakresu psychologii sądowej opisuje się różne metody pomocne w badaniu nieszczerości wypowiedzi, które przede wszystkim oparte są na technice zadawania pytań i na nietypowym odpowiadaniu na pytania testów. Dzielimy je na: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-pierwszy odnosi się do przebiegu zeznania, 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-drugi do jego treści, 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-trzeci do sposobu zeznawania, 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-czwarty do możliwych motywacji. 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Jednocześnie wyraźnie zaznacza, że wskazane cechy zeznania stają się właściwym kryterium wiarygodności dopiero wtedy, gdy zostaną powiązane z określonymi cechami osobowości świadka.</a:t>
            </a:r>
            <a:endParaRPr lang="pl-PL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8E5B3-0FA4-608F-1530-2EF66D153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9" r="28397" b="62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78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0457F060-38F9-7A2F-8720-8CB3680F5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" r="9091" b="20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90B4C3-7152-B043-BB6F-8E708797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 b="1" dirty="0">
                <a:cs typeface="Calibri Light"/>
              </a:rPr>
              <a:t>Pierwsza grupa</a:t>
            </a:r>
            <a:endParaRPr lang="pl-PL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D5A919-F1BE-598A-8B0E-18D6BC42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552675"/>
            <a:ext cx="6620505" cy="43420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W pierwszej grupie znajdują się kryteria wiarygodności wynikające z przebiegu zeznania. Bierze się tu pod uwagę stałość zeznania w wielu czasowo odległych badaniach oraz rodzaj i sposób powstawania późniejszych uzupełnień. Przyjmuje się, że w 2–3-letnim odstępie czasowym stałość wiarygodnego zeznania powinna się przejawiać w -następujących elementach: 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-zgodności opisu działań będących istotą zdarzenia; 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-określeniu partnerów działania, którzy bezpośrednio brali w nim udział;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 -danych dotyczących miejsca zdarzenia i przemieszczania się z miejsca na miejsce, gdy wydarzenie rozgrywało się w kilku miejscach; 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-określaniu przedmiotów bezpośrednio związanych z ważnymi działaniami, w odróżnieniu od obiektów będących w spoczynku, na które świadek nie zwracał uwagi i które nie były związane ze zdarzeniem; 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-danych dotyczących oświetlenia czy ciemności;</a:t>
            </a:r>
          </a:p>
          <a:p>
            <a:pPr marL="0" indent="0">
              <a:buNone/>
            </a:pPr>
            <a:r>
              <a:rPr lang="pl-PL" sz="1700" dirty="0">
                <a:ea typeface="+mn-lt"/>
                <a:cs typeface="+mn-lt"/>
              </a:rPr>
              <a:t>-opisach pozycji ciała specyficznej dla danego typu przestępstwa.</a:t>
            </a:r>
            <a:endParaRPr lang="pl-PL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169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223F4-672D-18D7-5ECB-DBD81EBC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b="1" dirty="0">
                <a:cs typeface="Calibri Light"/>
              </a:rPr>
              <a:t>Druga grupa</a:t>
            </a:r>
            <a:endParaRPr lang="pl-PL" b="1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23716-2971-2134-C2CA-6CEC2770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Druga grupa kryteriów odnosi się do treści zeznań. Tu zasadniczymi elementami przemawiającymi za wiarygodnością zeznań są: 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-stopień szczegółowości i osobliwości treści podawanych przez świadka,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- występowanie treści typowych dla określonego rodzaju przestępstwa. </a:t>
            </a:r>
            <a:endParaRPr lang="pl-PL" dirty="0">
              <a:cs typeface="Calibri" panose="020F0502020204030204"/>
            </a:endParaRPr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274D7F26-FBFB-8FC8-DA51-70185324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1" r="38059" b="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A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8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 descr="Ręce z nadgarstkami i wzajemnie połączone w celu utworzenia okręgu">
            <a:extLst>
              <a:ext uri="{FF2B5EF4-FFF2-40B4-BE49-F238E27FC236}">
                <a16:creationId xmlns:a16="http://schemas.microsoft.com/office/drawing/2014/main" id="{49C7BD5C-32DA-1D22-7FBF-69CB01A4B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2" b="1560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A08272-9526-3988-B7D2-33848DA2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  <a:cs typeface="Calibri Light"/>
              </a:rPr>
              <a:t>Trzecia grupa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26DD6-99FF-CDD1-5A9C-73BE91B31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/>
              </a:rPr>
              <a:t>W trzeciej grupie znajdują się kryteria odnosząc się do sposobu zeznawania. Zwraca się uwagę na uczuciowe zaangażowanie świadka, nieudolność i niesterowany sposób zeznawania. Cechami wiarygodności są np.:</a:t>
            </a:r>
            <a:endParaRPr lang="pl-PL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/>
              </a:rPr>
              <a:t>-zaangażowanie uczuciowe w przeżywane jeszcze raz fakty,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/>
              </a:rPr>
              <a:t>-naturalne zachowanie i emocje, 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/>
              </a:rPr>
              <a:t>-składanie zeznań w szybkim tempie bez dłuższych pauz na zastanowienie.</a:t>
            </a:r>
            <a:endParaRPr lang="pl-P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9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wewnątrz, gra&#10;&#10;Opis wygenerowany automatycznie">
            <a:extLst>
              <a:ext uri="{FF2B5EF4-FFF2-40B4-BE49-F238E27FC236}">
                <a16:creationId xmlns:a16="http://schemas.microsoft.com/office/drawing/2014/main" id="{80CCA377-672D-23DD-F6E7-CC7221617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80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ACC1EA-E6BC-D63A-0F23-BC991077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l-PL" sz="4000" b="1" dirty="0">
                <a:cs typeface="Calibri Light"/>
              </a:rPr>
              <a:t>Czwarta grupa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BA67A-A2BC-76F3-5F11-6DD08DF4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dirty="0">
                <a:ea typeface="+mn-lt"/>
                <a:cs typeface="+mn-lt"/>
              </a:rPr>
              <a:t>Ostatnia grupa kryteriów to analiza motywacji prowadzących do złożenia zeznań wiarygodnych</a:t>
            </a:r>
            <a:endParaRPr lang="pl-PL" sz="3200" dirty="0">
              <a:cs typeface="Calibri" panose="020F0502020204030204"/>
            </a:endParaRPr>
          </a:p>
          <a:p>
            <a:endParaRPr lang="pl-PL" sz="3200" dirty="0">
              <a:ea typeface="+mn-lt"/>
              <a:cs typeface="+mn-lt"/>
            </a:endParaRPr>
          </a:p>
          <a:p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71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kno, wewnątrz, siedzenie, krzesło&#10;&#10;Opis wygenerowany automatycznie">
            <a:extLst>
              <a:ext uri="{FF2B5EF4-FFF2-40B4-BE49-F238E27FC236}">
                <a16:creationId xmlns:a16="http://schemas.microsoft.com/office/drawing/2014/main" id="{90FE0BAA-E998-ADB8-20E2-CCDAA37D3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8" r="9091" b="86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3EB386-7AF7-A48F-CBF2-42E78AC6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>
                <a:cs typeface="Calibri Light"/>
              </a:rPr>
              <a:t>Głos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845EB-5A7C-419D-C1AC-B2A41AD2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900" dirty="0">
                <a:ea typeface="+mn-lt"/>
                <a:cs typeface="+mn-lt"/>
              </a:rPr>
              <a:t>Przyjmuje się, że stosunkowo często wskazówką nieszczerości są zbyt długie i zbyt częste pauzy, niezdecydowanie przy rozpoczynaniu odpowiedzi na pytanie, błędy językowe oraz nagminne stosowanie różnych dźwięków typu </a:t>
            </a:r>
            <a:r>
              <a:rPr lang="pl-PL" sz="1900" dirty="0" err="1">
                <a:ea typeface="+mn-lt"/>
                <a:cs typeface="+mn-lt"/>
              </a:rPr>
              <a:t>hm</a:t>
            </a:r>
            <a:r>
              <a:rPr lang="pl-PL" sz="1900" dirty="0">
                <a:ea typeface="+mn-lt"/>
                <a:cs typeface="+mn-lt"/>
              </a:rPr>
              <a:t>, </a:t>
            </a:r>
            <a:r>
              <a:rPr lang="pl-PL" sz="1900" dirty="0" err="1">
                <a:ea typeface="+mn-lt"/>
                <a:cs typeface="+mn-lt"/>
              </a:rPr>
              <a:t>eee</a:t>
            </a:r>
            <a:r>
              <a:rPr lang="pl-PL" sz="1900" dirty="0">
                <a:ea typeface="+mn-lt"/>
                <a:cs typeface="+mn-lt"/>
              </a:rPr>
              <a:t>. </a:t>
            </a:r>
            <a:endParaRPr lang="en-US" sz="19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err="1">
                <a:ea typeface="+mn-lt"/>
                <a:cs typeface="+mn-lt"/>
              </a:rPr>
              <a:t>Obserwując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zachowanie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podczas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przesłuchania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należy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zwracać</a:t>
            </a:r>
            <a:r>
              <a:rPr lang="en-US" sz="1900" dirty="0">
                <a:ea typeface="+mn-lt"/>
                <a:cs typeface="+mn-lt"/>
              </a:rPr>
              <a:t>  </a:t>
            </a:r>
            <a:r>
              <a:rPr lang="en-US" sz="1900" dirty="0" err="1">
                <a:ea typeface="+mn-lt"/>
                <a:cs typeface="+mn-lt"/>
              </a:rPr>
              <a:t>wagę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na</a:t>
            </a:r>
            <a:r>
              <a:rPr lang="en-US" sz="1900" dirty="0">
                <a:ea typeface="+mn-lt"/>
                <a:cs typeface="+mn-lt"/>
              </a:rPr>
              <a:t> ton </a:t>
            </a:r>
            <a:r>
              <a:rPr lang="en-US" sz="1900" dirty="0" err="1">
                <a:ea typeface="+mn-lt"/>
                <a:cs typeface="+mn-lt"/>
              </a:rPr>
              <a:t>głosu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siłę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jego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nężenia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płynność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wypowiedzi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oraz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dirty="0" err="1">
                <a:ea typeface="+mn-lt"/>
                <a:cs typeface="+mn-lt"/>
              </a:rPr>
              <a:t>naturalność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używanych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zwrotów</a:t>
            </a:r>
            <a:r>
              <a:rPr lang="en-US" sz="1900" dirty="0">
                <a:ea typeface="+mn-lt"/>
                <a:cs typeface="+mn-lt"/>
              </a:rPr>
              <a:t>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a typeface="+mn-lt"/>
                <a:cs typeface="+mn-lt"/>
              </a:rPr>
              <a:t> W </a:t>
            </a:r>
            <a:r>
              <a:rPr lang="en-US" sz="1900" dirty="0" err="1">
                <a:ea typeface="+mn-lt"/>
                <a:cs typeface="+mn-lt"/>
              </a:rPr>
              <a:t>prowadzonych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przez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psychologów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badaniach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ustalono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że</a:t>
            </a:r>
            <a:r>
              <a:rPr lang="en-US" sz="1900" dirty="0">
                <a:ea typeface="+mn-lt"/>
                <a:cs typeface="+mn-lt"/>
              </a:rPr>
              <a:t> ok. 70% </a:t>
            </a:r>
            <a:r>
              <a:rPr lang="en-US" sz="1900" dirty="0" err="1">
                <a:ea typeface="+mn-lt"/>
                <a:cs typeface="+mn-lt"/>
              </a:rPr>
              <a:t>osób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podnosi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głos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gdy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są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zdenerwowane,a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najprawdopodobniej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zjawisko</a:t>
            </a:r>
            <a:r>
              <a:rPr lang="en-US" sz="1900" dirty="0">
                <a:ea typeface="+mn-lt"/>
                <a:cs typeface="+mn-lt"/>
              </a:rPr>
              <a:t> to </a:t>
            </a:r>
            <a:r>
              <a:rPr lang="en-US" sz="1900" dirty="0" err="1">
                <a:ea typeface="+mn-lt"/>
                <a:cs typeface="+mn-lt"/>
              </a:rPr>
              <a:t>występuje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najsilniej</a:t>
            </a:r>
            <a:r>
              <a:rPr lang="en-US" sz="1900" dirty="0">
                <a:ea typeface="+mn-lt"/>
                <a:cs typeface="+mn-lt"/>
              </a:rPr>
              <a:t>, </a:t>
            </a:r>
            <a:r>
              <a:rPr lang="en-US" sz="1900" dirty="0" err="1">
                <a:ea typeface="+mn-lt"/>
                <a:cs typeface="+mn-lt"/>
              </a:rPr>
              <a:t>gdy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zdenerwowanie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wyraża</a:t>
            </a:r>
            <a:r>
              <a:rPr lang="en-US" sz="1900" dirty="0">
                <a:ea typeface="+mn-lt"/>
                <a:cs typeface="+mn-lt"/>
              </a:rPr>
              <a:t>  </a:t>
            </a:r>
            <a:r>
              <a:rPr lang="en-US" sz="1900" dirty="0" err="1">
                <a:ea typeface="+mn-lt"/>
                <a:cs typeface="+mn-lt"/>
              </a:rPr>
              <a:t>się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takimi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emocjami,jak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strach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lub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złość</a:t>
            </a:r>
            <a:r>
              <a:rPr lang="en-US" sz="1900" dirty="0">
                <a:ea typeface="+mn-lt"/>
                <a:cs typeface="+mn-lt"/>
              </a:rPr>
              <a:t>. </a:t>
            </a:r>
            <a:r>
              <a:rPr lang="en-US" sz="1900" dirty="0" err="1">
                <a:ea typeface="+mn-lt"/>
                <a:cs typeface="+mn-lt"/>
              </a:rPr>
              <a:t>Podniesienie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tonu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głosu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i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zmiana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jego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brzmienia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jako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objawy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strachu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mogą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więc</a:t>
            </a:r>
            <a:r>
              <a:rPr lang="en-US" sz="1900" dirty="0">
                <a:ea typeface="+mn-lt"/>
                <a:cs typeface="+mn-lt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err="1">
                <a:ea typeface="+mn-lt"/>
                <a:cs typeface="+mn-lt"/>
              </a:rPr>
              <a:t>towarzyszyć</a:t>
            </a:r>
            <a:r>
              <a:rPr lang="en-US" sz="1900" dirty="0">
                <a:ea typeface="+mn-lt"/>
                <a:cs typeface="+mn-lt"/>
              </a:rPr>
              <a:t> </a:t>
            </a:r>
            <a:r>
              <a:rPr lang="en-US" sz="1900" dirty="0" err="1">
                <a:ea typeface="+mn-lt"/>
                <a:cs typeface="+mn-lt"/>
              </a:rPr>
              <a:t>kłamstwu</a:t>
            </a:r>
            <a:r>
              <a:rPr lang="en-US" sz="1900" dirty="0">
                <a:ea typeface="+mn-lt"/>
                <a:cs typeface="+mn-lt"/>
              </a:rPr>
              <a:t>.</a:t>
            </a:r>
          </a:p>
          <a:p>
            <a:endParaRPr lang="pl-PL" sz="1900" b="1">
              <a:ea typeface="+mn-lt"/>
              <a:cs typeface="+mn-lt"/>
            </a:endParaRPr>
          </a:p>
          <a:p>
            <a:endParaRPr lang="pl-PL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308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Ocena zeznań</vt:lpstr>
      <vt:lpstr>Prezentacja programu PowerPoint</vt:lpstr>
      <vt:lpstr>Kategorie świadków </vt:lpstr>
      <vt:lpstr>Ocena szczerości wypowiedzi</vt:lpstr>
      <vt:lpstr>Pierwsza grupa</vt:lpstr>
      <vt:lpstr>Druga grupa</vt:lpstr>
      <vt:lpstr>Trzecia grupa</vt:lpstr>
      <vt:lpstr>Czwarta grupa</vt:lpstr>
      <vt:lpstr>Głos</vt:lpstr>
      <vt:lpstr>Mowa niewerbalna</vt:lpstr>
      <vt:lpstr>SVA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203</cp:revision>
  <dcterms:created xsi:type="dcterms:W3CDTF">2023-01-14T19:27:20Z</dcterms:created>
  <dcterms:modified xsi:type="dcterms:W3CDTF">2023-01-26T07:49:36Z</dcterms:modified>
</cp:coreProperties>
</file>