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56"/>
  </p:notesMasterIdLst>
  <p:handoutMasterIdLst>
    <p:handoutMasterId r:id="rId57"/>
  </p:handoutMasterIdLst>
  <p:sldIdLst>
    <p:sldId id="257" r:id="rId2"/>
    <p:sldId id="333" r:id="rId3"/>
    <p:sldId id="334" r:id="rId4"/>
    <p:sldId id="335" r:id="rId5"/>
    <p:sldId id="336" r:id="rId6"/>
    <p:sldId id="337" r:id="rId7"/>
    <p:sldId id="299" r:id="rId8"/>
    <p:sldId id="358" r:id="rId9"/>
    <p:sldId id="319" r:id="rId10"/>
    <p:sldId id="352" r:id="rId11"/>
    <p:sldId id="320" r:id="rId12"/>
    <p:sldId id="309" r:id="rId13"/>
    <p:sldId id="395" r:id="rId14"/>
    <p:sldId id="313" r:id="rId15"/>
    <p:sldId id="373" r:id="rId16"/>
    <p:sldId id="402" r:id="rId17"/>
    <p:sldId id="327" r:id="rId18"/>
    <p:sldId id="310" r:id="rId19"/>
    <p:sldId id="311" r:id="rId20"/>
    <p:sldId id="259" r:id="rId21"/>
    <p:sldId id="322" r:id="rId22"/>
    <p:sldId id="312" r:id="rId23"/>
    <p:sldId id="323" r:id="rId24"/>
    <p:sldId id="324" r:id="rId25"/>
    <p:sldId id="261" r:id="rId26"/>
    <p:sldId id="301" r:id="rId27"/>
    <p:sldId id="316" r:id="rId28"/>
    <p:sldId id="374" r:id="rId29"/>
    <p:sldId id="375" r:id="rId30"/>
    <p:sldId id="376" r:id="rId31"/>
    <p:sldId id="377" r:id="rId32"/>
    <p:sldId id="378" r:id="rId33"/>
    <p:sldId id="400" r:id="rId34"/>
    <p:sldId id="379" r:id="rId35"/>
    <p:sldId id="385" r:id="rId36"/>
    <p:sldId id="386" r:id="rId37"/>
    <p:sldId id="387" r:id="rId38"/>
    <p:sldId id="388" r:id="rId39"/>
    <p:sldId id="389" r:id="rId40"/>
    <p:sldId id="390" r:id="rId41"/>
    <p:sldId id="391" r:id="rId42"/>
    <p:sldId id="392" r:id="rId43"/>
    <p:sldId id="393" r:id="rId44"/>
    <p:sldId id="394" r:id="rId45"/>
    <p:sldId id="380" r:id="rId46"/>
    <p:sldId id="381" r:id="rId47"/>
    <p:sldId id="382" r:id="rId48"/>
    <p:sldId id="383" r:id="rId49"/>
    <p:sldId id="384" r:id="rId50"/>
    <p:sldId id="396" r:id="rId51"/>
    <p:sldId id="397" r:id="rId52"/>
    <p:sldId id="398" r:id="rId53"/>
    <p:sldId id="399" r:id="rId54"/>
    <p:sldId id="401" r:id="rId55"/>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111" d="100"/>
          <a:sy n="111" d="100"/>
        </p:scale>
        <p:origin x="165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657F3B0-EB89-4A71-BE49-0F23B9026ECB}" type="datetimeFigureOut">
              <a:rPr lang="pl-PL" smtClean="0"/>
              <a:pPr/>
              <a:t>09.12.2024</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A9EA962-F504-4CD7-B0F0-4973D311FD42}" type="slidenum">
              <a:rPr lang="pl-PL" smtClean="0"/>
              <a:pPr/>
              <a:t>‹#›</a:t>
            </a:fld>
            <a:endParaRPr lang="pl-PL"/>
          </a:p>
        </p:txBody>
      </p:sp>
    </p:spTree>
    <p:extLst>
      <p:ext uri="{BB962C8B-B14F-4D97-AF65-F5344CB8AC3E}">
        <p14:creationId xmlns:p14="http://schemas.microsoft.com/office/powerpoint/2010/main" val="28690362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09.12.2024</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20</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872D85D8-BD79-4B6A-AF38-51CD001DEDC7}" type="datetime1">
              <a:rPr lang="pl-PL" smtClean="0"/>
              <a:pPr/>
              <a:t>09.12.2024</a:t>
            </a:fld>
            <a:endParaRPr lang="pl-PL"/>
          </a:p>
        </p:txBody>
      </p:sp>
      <p:sp>
        <p:nvSpPr>
          <p:cNvPr id="17" name="Footer Placeholder 16"/>
          <p:cNvSpPr>
            <a:spLocks noGrp="1"/>
          </p:cNvSpPr>
          <p:nvPr>
            <p:ph type="ftr" sz="quarter" idx="11"/>
          </p:nvPr>
        </p:nvSpPr>
        <p:spPr/>
        <p:txBody>
          <a:bodyPr/>
          <a:lstStyle/>
          <a:p>
            <a:r>
              <a:rPr lang="pl-PL"/>
              <a:t>SPODO</a:t>
            </a:r>
          </a:p>
        </p:txBody>
      </p:sp>
      <p:sp>
        <p:nvSpPr>
          <p:cNvPr id="29" name="Slide Number Placeholder 28"/>
          <p:cNvSpPr>
            <a:spLocks noGrp="1"/>
          </p:cNvSpPr>
          <p:nvPr>
            <p:ph type="sldNum" sz="quarter" idx="12"/>
          </p:nvPr>
        </p:nvSpPr>
        <p:spPr/>
        <p:txBody>
          <a:bodyPr/>
          <a:lstStyle/>
          <a:p>
            <a:fld id="{7D993C6C-2A8B-4279-B5C7-48DE9729C286}" type="slidenum">
              <a:rPr lang="pl-PL" smtClean="0"/>
              <a:pPr/>
              <a:t>‹#›</a:t>
            </a:fld>
            <a:endParaRPr lang="pl-PL"/>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09.12.2024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09.12.2024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09.12.2024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72D85D8-BD79-4B6A-AF38-51CD001DEDC7}" type="datetime1">
              <a:rPr lang="pl-PL" smtClean="0"/>
              <a:pPr/>
              <a:t>09.12.2024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a:xfrm>
            <a:off x="7924800" y="6416675"/>
            <a:ext cx="762000" cy="365125"/>
          </a:xfrm>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09.12.2024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09.12.2024</a:t>
            </a:fld>
            <a:endParaRPr lang="pl-PL"/>
          </a:p>
        </p:txBody>
      </p:sp>
      <p:sp>
        <p:nvSpPr>
          <p:cNvPr id="8" name="Footer Placeholder 7"/>
          <p:cNvSpPr>
            <a:spLocks noGrp="1"/>
          </p:cNvSpPr>
          <p:nvPr>
            <p:ph type="ftr" sz="quarter" idx="11"/>
          </p:nvPr>
        </p:nvSpPr>
        <p:spPr/>
        <p:txBody>
          <a:bodyPr/>
          <a:lstStyle/>
          <a:p>
            <a:r>
              <a:rPr lang="pl-PL"/>
              <a:t>SPODO</a:t>
            </a:r>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72D85D8-BD79-4B6A-AF38-51CD001DEDC7}" type="datetime1">
              <a:rPr lang="pl-PL" smtClean="0"/>
              <a:pPr/>
              <a:t>09.12.2024</a:t>
            </a:fld>
            <a:endParaRPr lang="pl-PL"/>
          </a:p>
        </p:txBody>
      </p:sp>
      <p:sp>
        <p:nvSpPr>
          <p:cNvPr id="4" name="Footer Placeholder 3"/>
          <p:cNvSpPr>
            <a:spLocks noGrp="1"/>
          </p:cNvSpPr>
          <p:nvPr>
            <p:ph type="ftr" sz="quarter" idx="11"/>
          </p:nvPr>
        </p:nvSpPr>
        <p:spPr/>
        <p:txBody>
          <a:bodyPr/>
          <a:lstStyle/>
          <a:p>
            <a:r>
              <a:rPr lang="pl-PL"/>
              <a:t>SPODO</a:t>
            </a:r>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D85D8-BD79-4B6A-AF38-51CD001DEDC7}" type="datetime1">
              <a:rPr lang="pl-PL" smtClean="0"/>
              <a:pPr/>
              <a:t>09.12.2024</a:t>
            </a:fld>
            <a:endParaRPr lang="pl-PL"/>
          </a:p>
        </p:txBody>
      </p:sp>
      <p:sp>
        <p:nvSpPr>
          <p:cNvPr id="3" name="Footer Placeholder 2"/>
          <p:cNvSpPr>
            <a:spLocks noGrp="1"/>
          </p:cNvSpPr>
          <p:nvPr>
            <p:ph type="ftr" sz="quarter" idx="11"/>
          </p:nvPr>
        </p:nvSpPr>
        <p:spPr/>
        <p:txBody>
          <a:bodyPr/>
          <a:lstStyle/>
          <a:p>
            <a:r>
              <a:rPr lang="pl-PL"/>
              <a:t>SPODO</a:t>
            </a:r>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09.12.2024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09.12.2024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72D85D8-BD79-4B6A-AF38-51CD001DEDC7}" type="datetime1">
              <a:rPr lang="pl-PL" smtClean="0"/>
              <a:pPr/>
              <a:t>09.12.2024</a:t>
            </a:fld>
            <a:endParaRPr lang="pl-PL"/>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pl-PL"/>
              <a:t>SPODO</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D993C6C-2A8B-4279-B5C7-48DE9729C286}"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476672"/>
            <a:ext cx="8352928" cy="3123779"/>
          </a:xfrm>
        </p:spPr>
        <p:txBody>
          <a:bodyPr>
            <a:normAutofit fontScale="90000"/>
          </a:bodyPr>
          <a:lstStyle/>
          <a:p>
            <a:r>
              <a:rPr lang="pl-PL" sz="4000" b="1" dirty="0"/>
              <a:t>Ochrona danych osobowych - geneza, rys historyczny regulacji, podstawowe pojęcia związane z ochroną danych osobowych</a:t>
            </a:r>
            <a:endParaRPr lang="pl-PL" sz="4000" i="1" dirty="0"/>
          </a:p>
        </p:txBody>
      </p:sp>
      <p:sp>
        <p:nvSpPr>
          <p:cNvPr id="3" name="Podtytuł 2"/>
          <p:cNvSpPr>
            <a:spLocks noGrp="1"/>
          </p:cNvSpPr>
          <p:nvPr>
            <p:ph type="subTitle" idx="1"/>
          </p:nvPr>
        </p:nvSpPr>
        <p:spPr>
          <a:xfrm>
            <a:off x="539552" y="4437112"/>
            <a:ext cx="8136904" cy="2207096"/>
          </a:xfrm>
        </p:spPr>
        <p:txBody>
          <a:bodyPr anchor="b">
            <a:normAutofit fontScale="70000" lnSpcReduction="20000"/>
          </a:bodyPr>
          <a:lstStyle/>
          <a:p>
            <a:pPr algn="just"/>
            <a:r>
              <a:rPr lang="pl-PL" dirty="0"/>
              <a:t>Podstawa prawna: Rozporządzenie Parlamentu Europejskiego i Rady (UE) 2016/679 z dnia 27 kwietnia 2016 r. w sprawie ochrony osób fizycznych w związku z przetwarzaniem danych osobowych i w sprawie swobodnego przepływu takich danych oraz uchylenia dyrektywy 95/46/WE (ogólne rozporządzenie o ochronie danych) </a:t>
            </a:r>
            <a:r>
              <a:rPr lang="pl-PL" dirty="0" err="1"/>
              <a:t>Dz.U</a:t>
            </a:r>
            <a:r>
              <a:rPr lang="pl-PL" dirty="0"/>
              <a:t>. UE L 119 z 4.5.2016, str. 1—88, Ustawa z dnia 10 maja 2018 r. o ochronie danych osobowych (Dz. U. z 2019 r., poz. 1781).</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Przetwarzanie w sposób zautomatyzowany </a:t>
            </a:r>
          </a:p>
        </p:txBody>
      </p:sp>
      <p:sp>
        <p:nvSpPr>
          <p:cNvPr id="3" name="Symbol zastępczy zawartości 2"/>
          <p:cNvSpPr>
            <a:spLocks noGrp="1"/>
          </p:cNvSpPr>
          <p:nvPr>
            <p:ph idx="1"/>
          </p:nvPr>
        </p:nvSpPr>
        <p:spPr/>
        <p:txBody>
          <a:bodyPr>
            <a:normAutofit fontScale="77500" lnSpcReduction="20000"/>
          </a:bodyPr>
          <a:lstStyle/>
          <a:p>
            <a:pPr marL="0" indent="0" algn="just">
              <a:buNone/>
            </a:pPr>
            <a:endParaRPr lang="pl-PL" dirty="0"/>
          </a:p>
          <a:p>
            <a:pPr marL="0" indent="0" algn="just">
              <a:buNone/>
            </a:pPr>
            <a:r>
              <a:rPr lang="pl-PL" dirty="0"/>
              <a:t>Zgodnie z zasadą neutralności technologicznej, </a:t>
            </a:r>
            <a:r>
              <a:rPr lang="pl-PL"/>
              <a:t>zachodzi  konieczność </a:t>
            </a:r>
            <a:r>
              <a:rPr lang="pl-PL" dirty="0"/>
              <a:t>szerokiej wykładni tego pojęcia;</a:t>
            </a:r>
          </a:p>
          <a:p>
            <a:pPr marL="0" indent="0" algn="just">
              <a:buNone/>
            </a:pPr>
            <a:r>
              <a:rPr lang="pl-PL" dirty="0"/>
              <a:t>Ma ono miejsce wówczas, gdy operacje są dokonywane za pomocą urządzeń pozwalających  na automatyczne działanie (a więc wykonujących samoczynnie określone czynności bez udziału człowieka). </a:t>
            </a:r>
          </a:p>
          <a:p>
            <a:pPr marL="0" indent="0" algn="just">
              <a:buNone/>
            </a:pPr>
            <a:r>
              <a:rPr lang="pl-PL" b="1" dirty="0"/>
              <a:t>Procesy przetwarzania realizowane są najczęściej za pomocą systemów informatycznych pozwalających zautomatyzować czynności, poprawić efektywność przetwarzania przy jednoczesnym zwiększaniu szybkości i obniżeniu kosztów wykonywania tego rodzaju działań</a:t>
            </a:r>
            <a:r>
              <a:rPr lang="pl-PL" dirty="0"/>
              <a:t>. Przykładowo chodzi o przetwarzanie danych w bazie danych.</a:t>
            </a:r>
          </a:p>
          <a:p>
            <a:pPr marL="0" indent="0" algn="just">
              <a:buNone/>
            </a:pPr>
            <a:r>
              <a:rPr lang="pl-PL" b="1" dirty="0"/>
              <a:t>Wystarczy, że tylko niektóre operacje będą dokonywane automatycznie, aby przesłanka była spełniona</a:t>
            </a:r>
            <a:r>
              <a:rPr lang="pl-PL" dirty="0"/>
              <a:t>.</a:t>
            </a:r>
          </a:p>
        </p:txBody>
      </p:sp>
    </p:spTree>
    <p:extLst>
      <p:ext uri="{BB962C8B-B14F-4D97-AF65-F5344CB8AC3E}">
        <p14:creationId xmlns:p14="http://schemas.microsoft.com/office/powerpoint/2010/main" val="632918007"/>
      </p:ext>
    </p:extLst>
  </p:cSld>
  <p:clrMapOvr>
    <a:masterClrMapping/>
  </p:clrMapOvr>
  <p:transition>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Przetwarzanie niezautomatyzowane </a:t>
            </a:r>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a:t>Jest dokonywane bez wykorzystywania urządzeń służących automatyzacji,  a procesy są realizowane metodami tradycyjnymi  (poszczególne czynności są wykonywane ręcznie). Dane są </a:t>
            </a:r>
            <a:r>
              <a:rPr lang="en-US" dirty="0" err="1"/>
              <a:t>zapisywane</a:t>
            </a:r>
            <a:r>
              <a:rPr lang="en-US" dirty="0"/>
              <a:t> </a:t>
            </a:r>
            <a:r>
              <a:rPr lang="pl-PL" dirty="0"/>
              <a:t>na papierze (ale</a:t>
            </a:r>
            <a:r>
              <a:rPr lang="en-US" dirty="0"/>
              <a:t> </a:t>
            </a:r>
            <a:r>
              <a:rPr lang="pl-PL" dirty="0"/>
              <a:t>muszą wchodzić w skład </a:t>
            </a:r>
            <a:r>
              <a:rPr lang="en-US" dirty="0" err="1"/>
              <a:t>zbioru</a:t>
            </a:r>
            <a:r>
              <a:rPr lang="pl-PL" dirty="0"/>
              <a:t>). Chodzi o przetwarzanie w ewidencjach, kartotekach, skorowidzach, rejestrach. </a:t>
            </a:r>
          </a:p>
          <a:p>
            <a:pPr marL="0" indent="0" algn="just">
              <a:buNone/>
            </a:pPr>
            <a:r>
              <a:rPr lang="en-US" b="1" dirty="0" err="1"/>
              <a:t>Zbiór</a:t>
            </a:r>
            <a:r>
              <a:rPr lang="en-US" b="1" dirty="0"/>
              <a:t> </a:t>
            </a:r>
            <a:r>
              <a:rPr lang="pl-PL" b="1" dirty="0"/>
              <a:t>czyli </a:t>
            </a:r>
            <a:r>
              <a:rPr lang="pl-PL" b="1" dirty="0" err="1"/>
              <a:t>uporządkowan</a:t>
            </a:r>
            <a:r>
              <a:rPr lang="en-US" b="1" dirty="0"/>
              <a:t>y</a:t>
            </a:r>
            <a:r>
              <a:rPr lang="pl-PL" b="1" dirty="0"/>
              <a:t> zestaw dan</a:t>
            </a:r>
            <a:r>
              <a:rPr lang="en-US" b="1" dirty="0"/>
              <a:t>y</a:t>
            </a:r>
            <a:r>
              <a:rPr lang="pl-PL" b="1" dirty="0" err="1"/>
              <a:t>ch</a:t>
            </a:r>
            <a:r>
              <a:rPr lang="pl-PL" b="1" dirty="0"/>
              <a:t> dostępnych</a:t>
            </a:r>
            <a:r>
              <a:rPr lang="en-US" b="1" dirty="0"/>
              <a:t> </a:t>
            </a:r>
            <a:r>
              <a:rPr lang="en-US" b="1" dirty="0" err="1"/>
              <a:t>wg</a:t>
            </a:r>
            <a:r>
              <a:rPr lang="en-US" b="1" dirty="0"/>
              <a:t>.</a:t>
            </a:r>
            <a:r>
              <a:rPr lang="pl-PL" b="1" dirty="0"/>
              <a:t> </a:t>
            </a:r>
            <a:r>
              <a:rPr lang="en-US" b="1" dirty="0" err="1"/>
              <a:t>okre</a:t>
            </a:r>
            <a:r>
              <a:rPr lang="pl-PL" b="1" dirty="0"/>
              <a:t>ś</a:t>
            </a:r>
            <a:r>
              <a:rPr lang="en-US" b="1" dirty="0" err="1"/>
              <a:t>lonego</a:t>
            </a:r>
            <a:r>
              <a:rPr lang="pl-PL" b="1" dirty="0"/>
              <a:t> kr</a:t>
            </a:r>
            <a:r>
              <a:rPr lang="en-US" b="1" dirty="0"/>
              <a:t>y</a:t>
            </a:r>
            <a:r>
              <a:rPr lang="pl-PL" b="1" dirty="0" err="1"/>
              <a:t>terium</a:t>
            </a:r>
            <a:r>
              <a:rPr lang="pl-PL" b="1" dirty="0"/>
              <a:t>, niezależnie od tego c</a:t>
            </a:r>
            <a:r>
              <a:rPr lang="en-US" b="1" dirty="0" err="1"/>
              <a:t>zy</a:t>
            </a:r>
            <a:r>
              <a:rPr lang="pl-PL" b="1" dirty="0"/>
              <a:t> </a:t>
            </a:r>
            <a:r>
              <a:rPr lang="en-US" b="1" dirty="0" err="1"/>
              <a:t>zestaw</a:t>
            </a:r>
            <a:r>
              <a:rPr lang="en-US" b="1" dirty="0"/>
              <a:t> </a:t>
            </a:r>
            <a:r>
              <a:rPr lang="pl-PL" b="1" dirty="0"/>
              <a:t>ten jest </a:t>
            </a:r>
            <a:r>
              <a:rPr lang="en-US" b="1" dirty="0"/>
              <a:t>s</a:t>
            </a:r>
            <a:r>
              <a:rPr lang="pl-PL" b="1" dirty="0"/>
              <a:t>c</a:t>
            </a:r>
            <a:r>
              <a:rPr lang="en-US" b="1" dirty="0" err="1"/>
              <a:t>entalizowany</a:t>
            </a:r>
            <a:r>
              <a:rPr lang="pl-PL" b="1" dirty="0"/>
              <a:t>,</a:t>
            </a:r>
            <a:r>
              <a:rPr lang="en-US" b="1" dirty="0"/>
              <a:t> </a:t>
            </a:r>
            <a:r>
              <a:rPr lang="pl-PL" b="1" dirty="0" err="1"/>
              <a:t>zdecentral</a:t>
            </a:r>
            <a:r>
              <a:rPr lang="en-US" b="1" dirty="0" err="1"/>
              <a:t>izowany</a:t>
            </a:r>
            <a:r>
              <a:rPr lang="pl-PL" b="1" dirty="0"/>
              <a:t> </a:t>
            </a:r>
            <a:r>
              <a:rPr lang="en-US" b="1" dirty="0" err="1"/>
              <a:t>rozproszony</a:t>
            </a:r>
            <a:r>
              <a:rPr lang="en-US" b="1" dirty="0"/>
              <a:t> </a:t>
            </a:r>
            <a:r>
              <a:rPr lang="pl-PL" b="1" dirty="0" err="1"/>
              <a:t>fu</a:t>
            </a:r>
            <a:r>
              <a:rPr lang="en-US" b="1" dirty="0" err="1"/>
              <a:t>nkcjonalnie</a:t>
            </a:r>
            <a:r>
              <a:rPr lang="en-US" b="1" dirty="0"/>
              <a:t> </a:t>
            </a:r>
            <a:r>
              <a:rPr lang="pl-PL" b="1" dirty="0"/>
              <a:t>lub geograficznie.</a:t>
            </a:r>
          </a:p>
        </p:txBody>
      </p:sp>
    </p:spTree>
    <p:extLst>
      <p:ext uri="{BB962C8B-B14F-4D97-AF65-F5344CB8AC3E}">
        <p14:creationId xmlns:p14="http://schemas.microsoft.com/office/powerpoint/2010/main" val="2914507622"/>
      </p:ext>
    </p:extLst>
  </p:cSld>
  <p:clrMapOvr>
    <a:masterClrMapping/>
  </p:clrMapOvr>
  <p:transition>
    <p:pull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b="1" dirty="0" err="1"/>
              <a:t>Przedmi</a:t>
            </a:r>
            <a:r>
              <a:rPr lang="pl-PL" b="1" dirty="0"/>
              <a:t>o</a:t>
            </a:r>
            <a:r>
              <a:rPr lang="en-US" b="1" dirty="0" err="1"/>
              <a:t>towe</a:t>
            </a:r>
            <a:r>
              <a:rPr lang="en-US" b="1" dirty="0"/>
              <a:t> </a:t>
            </a:r>
            <a:r>
              <a:rPr lang="en-US" b="1" dirty="0" err="1"/>
              <a:t>wy</a:t>
            </a:r>
            <a:r>
              <a:rPr lang="pl-PL" b="1" dirty="0" err="1"/>
              <a:t>łą</a:t>
            </a:r>
            <a:r>
              <a:rPr lang="en-US" b="1" dirty="0" err="1"/>
              <a:t>czenia</a:t>
            </a:r>
            <a:r>
              <a:rPr lang="en-US" b="1" dirty="0"/>
              <a:t> </a:t>
            </a:r>
            <a:r>
              <a:rPr lang="en-US" b="1" dirty="0" err="1"/>
              <a:t>zastosowania</a:t>
            </a:r>
            <a:r>
              <a:rPr lang="en-US" b="1" dirty="0"/>
              <a:t> RODO</a:t>
            </a:r>
            <a:endParaRPr lang="pl-PL" b="1" dirty="0"/>
          </a:p>
        </p:txBody>
      </p:sp>
      <p:sp>
        <p:nvSpPr>
          <p:cNvPr id="3" name="Symbol zastępczy zawartości 2"/>
          <p:cNvSpPr>
            <a:spLocks noGrp="1"/>
          </p:cNvSpPr>
          <p:nvPr>
            <p:ph idx="1"/>
          </p:nvPr>
        </p:nvSpPr>
        <p:spPr>
          <a:xfrm>
            <a:off x="457200" y="1556792"/>
            <a:ext cx="8229600" cy="4525963"/>
          </a:xfrm>
        </p:spPr>
        <p:txBody>
          <a:bodyPr>
            <a:noAutofit/>
          </a:bodyPr>
          <a:lstStyle/>
          <a:p>
            <a:pPr marL="514350" indent="-514350" algn="just">
              <a:buAutoNum type="arabicPeriod"/>
            </a:pPr>
            <a:r>
              <a:rPr lang="pl-PL" sz="1600" dirty="0"/>
              <a:t>Przetwarzanie danych osobowych w ramach działalności nieobjętej zakresem prawa UE. Chodzi w tym wypadku o szeroko rozumiane działania odnoszące się do bezpieczeństwa narodowego.</a:t>
            </a:r>
          </a:p>
          <a:p>
            <a:pPr marL="514350" indent="-514350" algn="just">
              <a:buAutoNum type="arabicPeriod"/>
            </a:pPr>
            <a:r>
              <a:rPr lang="pl-PL" sz="1600" dirty="0"/>
              <a:t>Przetwarzanie danych osobowych przez państwa członkowskie w ramach wykonywania działań dotyczących wspólnej polityki zagranicznej i bezpieczeństwa UE;</a:t>
            </a:r>
          </a:p>
          <a:p>
            <a:pPr marL="514350" indent="-514350" algn="just">
              <a:buAutoNum type="arabicPeriod"/>
            </a:pPr>
            <a:r>
              <a:rPr lang="pl-PL" sz="1600" dirty="0"/>
              <a:t>Przetwarzanie danych osobowych przez osobę fizyczną w ramach czynności o czysto osobistym lub domowym charakterze. Chodzi o aktywność, która nie ma żadnego związku z działalnością zawodową lub handlową. </a:t>
            </a:r>
          </a:p>
          <a:p>
            <a:pPr marL="0" indent="0" algn="just">
              <a:buNone/>
            </a:pPr>
            <a:r>
              <a:rPr lang="pl-PL" sz="1600" dirty="0"/>
              <a:t>Działalność osobista lub domowa może polegać na korespondencji i przechowywaniu adresów, podtrzymywaniu więzi społecznych oraz działalności internetowej podejmowanej w ramach takiej aktywności. Przykładowo aktywność osób fizycznych na portalach </a:t>
            </a:r>
            <a:r>
              <a:rPr lang="pl-PL" sz="1600" dirty="0" err="1"/>
              <a:t>społecznościowych</a:t>
            </a:r>
            <a:r>
              <a:rPr lang="pl-PL" sz="1600" dirty="0"/>
              <a:t> zasadniczo będzie mieścić się w ramach wyłączenia stosowania RODO.</a:t>
            </a:r>
          </a:p>
          <a:p>
            <a:pPr marL="0" indent="0" algn="just">
              <a:buNone/>
            </a:pPr>
            <a:r>
              <a:rPr lang="pl-PL" sz="1600" b="1" dirty="0"/>
              <a:t>Dostawcy usług internetowych podani zostali obowiązkowi stosowania przepisów o ochronie danych osobowych.</a:t>
            </a:r>
          </a:p>
        </p:txBody>
      </p:sp>
    </p:spTree>
    <p:extLst>
      <p:ext uri="{BB962C8B-B14F-4D97-AF65-F5344CB8AC3E}">
        <p14:creationId xmlns:p14="http://schemas.microsoft.com/office/powerpoint/2010/main" val="4082239430"/>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Działalność osobista lub domowa</a:t>
            </a:r>
          </a:p>
        </p:txBody>
      </p:sp>
      <p:sp>
        <p:nvSpPr>
          <p:cNvPr id="3" name="Symbol zastępczy zawartości 2"/>
          <p:cNvSpPr>
            <a:spLocks noGrp="1"/>
          </p:cNvSpPr>
          <p:nvPr>
            <p:ph idx="1"/>
          </p:nvPr>
        </p:nvSpPr>
        <p:spPr/>
        <p:txBody>
          <a:bodyPr>
            <a:normAutofit fontScale="62500" lnSpcReduction="20000"/>
          </a:bodyPr>
          <a:lstStyle/>
          <a:p>
            <a:pPr algn="just"/>
            <a:r>
              <a:rPr lang="pl-PL" dirty="0"/>
              <a:t>Czynności te są przeciwieństwem czynności o charakterze zawodowym lub aktywności gospodarczej. Jednak osobistego lub domowego charakteru nie wykazują również te formy aktywności, które nie mają wymiaru zawodowego, a przybierają wymiar społeczny, nie mają charakteru działalności  gospodarczej a działalności non profit (np. aktywność osoby fizycznej w stowarzyszeniu, w fundacji). </a:t>
            </a:r>
          </a:p>
          <a:p>
            <a:pPr algn="just"/>
            <a:r>
              <a:rPr lang="pl-PL" dirty="0"/>
              <a:t>Jednak osiąganie dochodów nie stoi w sprzeczności z czysto osobistym lub domowym charakterem wykonywanych czynności,  o ile  czynności te nie są wykonywane zawodowo lub w ramach działalności gospodarczej albo innej zorganizowanej działalności np. społecznej. Przykładem  tego rodzaju działań może być sprzedaż przedmiotów z kolekcji, które osoba fizyczna zgromadziła w ramach pasji kolekcjonerskiej;</a:t>
            </a:r>
          </a:p>
          <a:p>
            <a:pPr algn="just"/>
            <a:r>
              <a:rPr lang="pl-PL" dirty="0"/>
              <a:t>Odmienne stanowisko prezentuje D. Lubasz, który uważa, że tego rodzaju charakter przetwarzania co do zasady wyklucza możliwość objęcia omawianym wyłączeniem takiego przetwarzania, które choćby pośrednio przynosi korzyści majątkowe. </a:t>
            </a:r>
          </a:p>
          <a:p>
            <a:pPr algn="just"/>
            <a:endParaRPr lang="pl-PL" dirty="0"/>
          </a:p>
        </p:txBody>
      </p:sp>
    </p:spTree>
    <p:extLst>
      <p:ext uri="{BB962C8B-B14F-4D97-AF65-F5344CB8AC3E}">
        <p14:creationId xmlns:p14="http://schemas.microsoft.com/office/powerpoint/2010/main" val="1552332931"/>
      </p:ext>
    </p:extLst>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Przedmiotowe wyłączenia…</a:t>
            </a:r>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Czwarte wyłączenie dotyczy przetwarzania danych osobowych przez właściwe organy  do celów zapobiegania  przestępczości, prowadzenia postępowań przygotowawczych, wykrywania i ścigania  czynów zabronionych lub wykonywania kar, w tym ochrony przed zagrożeniami dla bezpieczeństwa publicznego i zapobiegania takim zagrożeniom. </a:t>
            </a:r>
          </a:p>
          <a:p>
            <a:pPr marL="0" indent="0" algn="just">
              <a:buNone/>
            </a:pPr>
            <a:r>
              <a:rPr lang="pl-PL" dirty="0"/>
              <a:t>Wyłączenie to jest związane z odrębnymi uregulowaniami z tzw. dyrektywą policyjną - Dyrektywa Parlamentu Europejskiego i Rady (UE) 2016/680 z dnia 27 kwietnia 2016 r. w sprawie ochrony osób fizycznych w związku z przetwarzaniem danych osobowych przez właściwe organy do celów zapobiegania przestępczości, prowadzenia postępowań przygotowawczych, wykrywania i ścigania czynów zabronionych i wykonywania kar, w sprawie swobodnego przepływu takich danych oraz uchylająca decyzję ramową Rady 2008/977/</a:t>
            </a:r>
            <a:r>
              <a:rPr lang="pl-PL" dirty="0" err="1"/>
              <a:t>WSiSW</a:t>
            </a:r>
            <a:r>
              <a:rPr lang="pl-PL" dirty="0"/>
              <a:t> (</a:t>
            </a:r>
            <a:r>
              <a:rPr lang="pl-PL" dirty="0" err="1"/>
              <a:t>Dz.U</a:t>
            </a:r>
            <a:r>
              <a:rPr lang="pl-PL" dirty="0"/>
              <a:t>. U.E. L 119 z 4.5.2016, str. 89—131.</a:t>
            </a:r>
          </a:p>
          <a:p>
            <a:pPr marL="0" indent="0" algn="just">
              <a:buNone/>
            </a:pPr>
            <a:r>
              <a:rPr lang="pl-PL" dirty="0"/>
              <a:t>W polskim porządku prawnym aktem prawnym wdrażającym dyrektywę jest ustawa policyjna: ustawa z dnia 14 grudnia 2018 r. o ochronie danych osobowych przetwarzanych w związku z zapobieganiem i zwalczaniem przestępczości (Dz. U. z 2019 r. poz. 125).</a:t>
            </a:r>
          </a:p>
        </p:txBody>
      </p:sp>
    </p:spTree>
    <p:extLst>
      <p:ext uri="{BB962C8B-B14F-4D97-AF65-F5344CB8AC3E}">
        <p14:creationId xmlns:p14="http://schemas.microsoft.com/office/powerpoint/2010/main" val="70415623"/>
      </p:ext>
    </p:extLst>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Przedmiotowe wyłączenia</a:t>
            </a: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a:t>RODO nie ma zastosowania w zakresie przetwarzania danych osobowych przez instytucje, organy i jednostki organizacyjne UE. W tym zakresie zastosowanie odnajduje odrębne rozporządzenie: Rozporządzenie Parlamentu Europejskiego i Rady (UE) 2018/1725 z dnia 23 października 2018 r. w sprawie ochrony osób fizycznych w związku z przetwarzaniem danych osobowych przez instytucje, organy i jednostki organizacyjne Unii i swobodnego przepływu takich danych oraz uchylenia rozporządzenia (WE) nr 45/2001 i decyzji nr 1247/2002/WE (Tekst mający znaczenie dla EOG.) (</a:t>
            </a:r>
            <a:r>
              <a:rPr lang="pl-PL" dirty="0" err="1"/>
              <a:t>Dz.U</a:t>
            </a:r>
            <a:r>
              <a:rPr lang="pl-PL" dirty="0"/>
              <a:t>. UE L 295 z 21.11.2018, str. 39—98).</a:t>
            </a:r>
          </a:p>
        </p:txBody>
      </p:sp>
    </p:spTree>
    <p:extLst>
      <p:ext uri="{BB962C8B-B14F-4D97-AF65-F5344CB8AC3E}">
        <p14:creationId xmlns:p14="http://schemas.microsoft.com/office/powerpoint/2010/main" val="98469983"/>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0648"/>
            <a:ext cx="8229600" cy="1143000"/>
          </a:xfrm>
        </p:spPr>
        <p:txBody>
          <a:bodyPr>
            <a:noAutofit/>
          </a:bodyPr>
          <a:lstStyle/>
          <a:p>
            <a:r>
              <a:rPr lang="pl-PL" sz="3200" dirty="0"/>
              <a:t>Art. 9 Rozporządzenia Parlamentu Europejskiego i Rady (UE) 2018/1725  </a:t>
            </a:r>
          </a:p>
        </p:txBody>
      </p:sp>
      <p:sp>
        <p:nvSpPr>
          <p:cNvPr id="3" name="Symbol zastępczy zawartości 2"/>
          <p:cNvSpPr>
            <a:spLocks noGrp="1"/>
          </p:cNvSpPr>
          <p:nvPr>
            <p:ph idx="1"/>
          </p:nvPr>
        </p:nvSpPr>
        <p:spPr/>
        <p:txBody>
          <a:bodyPr>
            <a:normAutofit fontScale="55000" lnSpcReduction="20000"/>
          </a:bodyPr>
          <a:lstStyle/>
          <a:p>
            <a:pPr marL="137160" indent="0" algn="just">
              <a:buNone/>
            </a:pPr>
            <a:r>
              <a:rPr lang="pl-PL" dirty="0"/>
              <a:t>Dane osobowe przekazuje się odbiorcom mającym siedzibę w Unii innym niż instytucje i organy Unii, wyłącznie jeżeli odbiorca stwierdzi, że:</a:t>
            </a:r>
          </a:p>
          <a:p>
            <a:pPr algn="just"/>
            <a:endParaRPr lang="pl-PL" dirty="0"/>
          </a:p>
          <a:p>
            <a:pPr marL="137160" indent="0" algn="just">
              <a:buNone/>
            </a:pPr>
            <a:r>
              <a:rPr lang="pl-PL" dirty="0"/>
              <a:t>a) dane są niezbędne do wykonania zadania realizowanego w interesie publicznym lub w ramach sprawowania władzy publicznej powierzonej odbiorcy; lub</a:t>
            </a:r>
          </a:p>
          <a:p>
            <a:pPr algn="just"/>
            <a:endParaRPr lang="pl-PL" dirty="0"/>
          </a:p>
          <a:p>
            <a:pPr marL="137160" indent="0" algn="just">
              <a:buNone/>
            </a:pPr>
            <a:r>
              <a:rPr lang="pl-PL" dirty="0"/>
              <a:t>b)  przekazanie danych jest niezbędne w określonym celu w interesie publicznym, zaś administrator, w przypadku gdy istnieje jakikolwiek powód, by uznać, że uzasadniony interes osoby, której dane dotyczą, może zostać zagrożony, ustali po wyraźnym dokonaniu oceny różnych przeciwstawnych interesów, że przekazanie danych osobowych w tym określonym celu jest proporcjonalne.</a:t>
            </a:r>
          </a:p>
          <a:p>
            <a:pPr algn="just"/>
            <a:endParaRPr lang="pl-PL" dirty="0"/>
          </a:p>
          <a:p>
            <a:pPr algn="just"/>
            <a:r>
              <a:rPr lang="pl-PL" dirty="0"/>
              <a:t>2.   Jeżeli administrator zainicjuje przekazanie danych zgodnie z niniejszym artykułem, wykazuje on, że przekazanie danych osobowych jest niezbędne i proporcjonalne do celów przekazania, stosując kryteria ustanowione w ust. 1 lit. a) lub b).</a:t>
            </a:r>
          </a:p>
          <a:p>
            <a:pPr algn="just"/>
            <a:endParaRPr lang="pl-PL" dirty="0"/>
          </a:p>
          <a:p>
            <a:pPr algn="just"/>
            <a:r>
              <a:rPr lang="pl-PL" dirty="0"/>
              <a:t>3.   Instytucje i organy Unii muszą godzić prawo do ochrony danych osobowych z prawem dostępu do dokumentów, zgodnie z prawem Unii. (Rozporządzenie (WE) nr 1049/2001 Parlamentu Europejskiego i Rady z dnia 30 maja 2001 r. w sprawie publicznego dostępu do dokumentów Parlamentu Europejskiego, Rady i Komisji </a:t>
            </a:r>
            <a:r>
              <a:rPr lang="pl-PL" dirty="0" err="1"/>
              <a:t>Dz.U</a:t>
            </a:r>
            <a:r>
              <a:rPr lang="pl-PL" dirty="0"/>
              <a:t>. L 145 z 31.5.2001, str. 331-336).</a:t>
            </a:r>
          </a:p>
          <a:p>
            <a:endParaRPr lang="pl-PL" dirty="0"/>
          </a:p>
        </p:txBody>
      </p:sp>
    </p:spTree>
    <p:extLst>
      <p:ext uri="{BB962C8B-B14F-4D97-AF65-F5344CB8AC3E}">
        <p14:creationId xmlns:p14="http://schemas.microsoft.com/office/powerpoint/2010/main" val="282341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Przedmiotowe wyłączenia</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Ostatnie wyłączenie  wskazuje, iż RODO pozostaje bez uszczerbku dla stosowania dyrektywy o handlu elektronicznym: Dyrektywa 2000/31/WE Parlamentu Europejskiego i Rady z dnia 8 czerwca 2000 r. w sprawie niektórych aspektów prawnych usług społeczeństwa informacyjnego, w szczególności handlu elektronicznego w ramach rynku wewnętrznego (dyrektywa o handlu elektronicznym) Dz. U. UE L 178 z 17.7.2000, str. 339-414. </a:t>
            </a:r>
            <a:r>
              <a:rPr lang="pl-PL" u="sng" dirty="0"/>
              <a:t>w szczególności zaś dla określonych tym aktem zasad odpowiedzialności usługodawców będących pośrednikami (art. 12-15).</a:t>
            </a:r>
          </a:p>
          <a:p>
            <a:pPr marL="0" indent="0" algn="just">
              <a:buNone/>
            </a:pPr>
            <a:r>
              <a:rPr lang="pl-PL" dirty="0"/>
              <a:t>Przepisy te przewidują wyłączenie odpowiedzialności dostawców usług będących pośrednikami w przypadku </a:t>
            </a:r>
            <a:r>
              <a:rPr lang="pl-PL" u="sng" dirty="0"/>
              <a:t>usług prostego przekazu danych, krótkotrwałego przechowywania danych w celu przyśpieszenia transmisji oraz udostępniania zasobów systemu teleinformatycznego w celu przechowywania i udostępniania danych. </a:t>
            </a:r>
          </a:p>
          <a:p>
            <a:pPr marL="0" indent="0" algn="just">
              <a:buNone/>
            </a:pPr>
            <a:r>
              <a:rPr lang="pl-PL" dirty="0"/>
              <a:t>Przepisy dyrektywy powinny zostać dostosowane do wymogów określonych RODO.</a:t>
            </a:r>
          </a:p>
        </p:txBody>
      </p:sp>
    </p:spTree>
    <p:extLst>
      <p:ext uri="{BB962C8B-B14F-4D97-AF65-F5344CB8AC3E}">
        <p14:creationId xmlns:p14="http://schemas.microsoft.com/office/powerpoint/2010/main" val="2129729316"/>
      </p:ext>
    </p:extLst>
  </p:cSld>
  <p:clrMapOvr>
    <a:masterClrMapping/>
  </p:clrMapOvr>
  <p:transition>
    <p:wipe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Terytorialny zakres obowiązywania</a:t>
            </a:r>
          </a:p>
        </p:txBody>
      </p:sp>
      <p:sp>
        <p:nvSpPr>
          <p:cNvPr id="3" name="Symbol zastępczy zawartości 2"/>
          <p:cNvSpPr>
            <a:spLocks noGrp="1"/>
          </p:cNvSpPr>
          <p:nvPr>
            <p:ph idx="1"/>
          </p:nvPr>
        </p:nvSpPr>
        <p:spPr>
          <a:xfrm>
            <a:off x="457200" y="1497220"/>
            <a:ext cx="8229600" cy="3849291"/>
          </a:xfrm>
        </p:spPr>
        <p:txBody>
          <a:bodyPr>
            <a:noAutofit/>
          </a:bodyPr>
          <a:lstStyle/>
          <a:p>
            <a:pPr marL="0" indent="0" algn="just">
              <a:buNone/>
            </a:pPr>
            <a:endParaRPr lang="pl-PL" sz="2000" dirty="0"/>
          </a:p>
          <a:p>
            <a:pPr marL="0" indent="0" algn="just">
              <a:buNone/>
            </a:pPr>
            <a:r>
              <a:rPr lang="pl-PL" sz="2000" b="1" dirty="0"/>
              <a:t>Art. 3 RODO</a:t>
            </a:r>
          </a:p>
          <a:p>
            <a:pPr marL="0" indent="0" algn="just">
              <a:buNone/>
            </a:pPr>
            <a:r>
              <a:rPr lang="pl-PL" sz="2000" b="1" dirty="0"/>
              <a:t>Ust. 1 zawiera w swej treści regułę ogólną, zaś ust. 2 i 3 wskazują na wyjątki od tej reguły.</a:t>
            </a:r>
            <a:endParaRPr lang="pl-PL" sz="2000" dirty="0"/>
          </a:p>
          <a:p>
            <a:pPr marL="0" indent="0" algn="just">
              <a:buNone/>
            </a:pPr>
            <a:r>
              <a:rPr lang="pl-PL" sz="2000" dirty="0"/>
              <a:t>Reguła ogólna: Przepisy RODO mają zastosowanie do przetwarzania danych osobowych, które ma związek z działalnością prowadzoną przez jednostkę organizacyjną administratora lub podmiotu przetwarzającego w UE, przy czym nie ma znaczenia okoliczność, że przetwarzanie danych odbywa się na obszarze UE, czy też poza nim. </a:t>
            </a:r>
            <a:r>
              <a:rPr lang="pl-PL" sz="2000" b="1" dirty="0"/>
              <a:t>Istotne jest gdzie ma miejsce prowadzenie działalności,  a nie to gdzie faktycznie powadzone są procesy przetwarzania i zlokalizowane są środki przetwarzania danych.</a:t>
            </a:r>
          </a:p>
          <a:p>
            <a:pPr marL="0" indent="0" algn="just">
              <a:buNone/>
            </a:pPr>
            <a:endParaRPr lang="pl-PL" sz="2000" dirty="0"/>
          </a:p>
        </p:txBody>
      </p:sp>
    </p:spTree>
    <p:extLst>
      <p:ext uri="{BB962C8B-B14F-4D97-AF65-F5344CB8AC3E}">
        <p14:creationId xmlns:p14="http://schemas.microsoft.com/office/powerpoint/2010/main" val="2515714183"/>
      </p:ext>
    </p:extLst>
  </p:cSld>
  <p:clrMapOvr>
    <a:masterClrMapping/>
  </p:clrMapOvr>
  <p:transition>
    <p:wedg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Terytorialny zakres obowiązywania</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Prawodawca unijny nakazuje stosowanie przepisów zarówno administratorom jak i podmiotom, które przetwarzają dane osobowe w imieniu administratora w przypadku gdy przetwarzanie przez nich danych osobowych następuje w związku z działalnością ich jednostek organizacyjnych prowadzoną w UE.</a:t>
            </a:r>
          </a:p>
          <a:p>
            <a:pPr marL="0" indent="0" algn="just">
              <a:buNone/>
            </a:pPr>
            <a:r>
              <a:rPr lang="pl-PL" dirty="0"/>
              <a:t>Jednostka organizacyjna, o której stanowi prawodawca </a:t>
            </a:r>
            <a:r>
              <a:rPr lang="pl-PL" b="1" dirty="0"/>
              <a:t>ma skutecznie i faktycznie prowadzić działalność poprzez stabilne struktury</a:t>
            </a:r>
            <a:r>
              <a:rPr lang="pl-PL" dirty="0"/>
              <a:t>, przy czym forma prawna tych struktur nie ma znaczenia. Nie ma znaczenia to czy chodzi o oddział, czy spółkę zależną posiadającą osobowość prawną.</a:t>
            </a:r>
          </a:p>
          <a:p>
            <a:pPr marL="0" indent="0" algn="just">
              <a:buNone/>
            </a:pPr>
            <a:r>
              <a:rPr lang="pl-PL" dirty="0"/>
              <a:t>Dotyczy to zarówno podmiotów publicznych (m.in. administracji publicznej), jak też podmiotów prywatnych (np. spółek, przy czym podział na te dwie kategorie podmiotów nie został wyraźnie wskazany w przepisie).</a:t>
            </a:r>
          </a:p>
        </p:txBody>
      </p:sp>
    </p:spTree>
    <p:extLst>
      <p:ext uri="{BB962C8B-B14F-4D97-AF65-F5344CB8AC3E}">
        <p14:creationId xmlns:p14="http://schemas.microsoft.com/office/powerpoint/2010/main" val="1915902454"/>
      </p:ext>
    </p:extLst>
  </p:cSld>
  <p:clrMapOvr>
    <a:masterClrMapping/>
  </p:clrMapOvr>
  <p:transition>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Przedmiot i cele RODO</a:t>
            </a:r>
          </a:p>
        </p:txBody>
      </p:sp>
      <p:sp>
        <p:nvSpPr>
          <p:cNvPr id="3" name="Symbol zastępczy zawartości 2"/>
          <p:cNvSpPr>
            <a:spLocks noGrp="1"/>
          </p:cNvSpPr>
          <p:nvPr>
            <p:ph idx="1"/>
          </p:nvPr>
        </p:nvSpPr>
        <p:spPr/>
        <p:txBody>
          <a:bodyPr>
            <a:normAutofit fontScale="62500" lnSpcReduction="20000"/>
          </a:bodyPr>
          <a:lstStyle/>
          <a:p>
            <a:pPr marL="0" indent="0" algn="just">
              <a:buNone/>
            </a:pPr>
            <a:endParaRPr lang="pl-PL" dirty="0"/>
          </a:p>
          <a:p>
            <a:pPr marL="0" indent="0" algn="just">
              <a:buNone/>
            </a:pPr>
            <a:r>
              <a:rPr lang="pl-PL" dirty="0"/>
              <a:t>Art. 1 RODO określa przedmiot i cele regulacji wskazując, że jest to ochrona danych osobowych osób fizycznych w związku z przetwarzaniem tych danych osobowych - </a:t>
            </a:r>
            <a:r>
              <a:rPr lang="pl-PL" b="1" dirty="0"/>
              <a:t>cel bezpośredni</a:t>
            </a:r>
            <a:r>
              <a:rPr lang="pl-PL" dirty="0"/>
              <a:t>;</a:t>
            </a:r>
          </a:p>
          <a:p>
            <a:pPr marL="0" indent="0" algn="just">
              <a:buNone/>
            </a:pPr>
            <a:r>
              <a:rPr lang="pl-PL" dirty="0"/>
              <a:t>Cel pośredni (długofalowy): umożliwienie swobodnego przepływu danych osobowych osób fizycznych w UE. </a:t>
            </a:r>
          </a:p>
          <a:p>
            <a:pPr marL="0" indent="0" algn="just">
              <a:buNone/>
            </a:pPr>
            <a:r>
              <a:rPr lang="pl-PL" dirty="0"/>
              <a:t>W preambule RODO zwrócono uwagę na znaczne zwiększenie przepływów danych, na postęp techniczny i globalizację, które pociągają za sobą potrzebę zapewnienia  wysokiego stopnia ochrony przy jednoczesnym zapewnieniu swobodnego przepływu danych osobowych.</a:t>
            </a:r>
          </a:p>
          <a:p>
            <a:pPr marL="0" indent="0" algn="just">
              <a:buNone/>
            </a:pPr>
            <a:r>
              <a:rPr lang="pl-PL" b="1" dirty="0"/>
              <a:t>Istotą regulacji nie tyle jest zabezpieczanie samych danych osobowych, ale ochrona osób fizycznych (każdego człowieka) przed negatywnymi konsekwencjami, które mogą być następstwem niezgodnego z prawem przetwarzania danych osobowych.</a:t>
            </a:r>
          </a:p>
          <a:p>
            <a:pPr marL="0" indent="0" algn="just">
              <a:buNone/>
            </a:pPr>
            <a:r>
              <a:rPr lang="pl-PL" dirty="0"/>
              <a:t>RODO chroni nie tylko prawo do ochrony danych osobowych, ale i również inne podstawowe prawa i wartości, które z tym prawem są integralnie powiązane. </a:t>
            </a:r>
          </a:p>
        </p:txBody>
      </p:sp>
    </p:spTree>
    <p:extLst>
      <p:ext uri="{BB962C8B-B14F-4D97-AF65-F5344CB8AC3E}">
        <p14:creationId xmlns:p14="http://schemas.microsoft.com/office/powerpoint/2010/main" val="3419697378"/>
      </p:ext>
    </p:extLst>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br>
              <a:rPr lang="pl-PL" b="1" dirty="0"/>
            </a:br>
            <a:r>
              <a:rPr lang="pl-PL" b="1" dirty="0"/>
              <a:t>Terytorialny zakres obowiązywania </a:t>
            </a:r>
          </a:p>
        </p:txBody>
      </p:sp>
      <p:sp>
        <p:nvSpPr>
          <p:cNvPr id="3" name="Symbol zastępczy zawartości 2"/>
          <p:cNvSpPr>
            <a:spLocks noGrp="1"/>
          </p:cNvSpPr>
          <p:nvPr>
            <p:ph idx="1"/>
          </p:nvPr>
        </p:nvSpPr>
        <p:spPr>
          <a:xfrm>
            <a:off x="251520" y="1772816"/>
            <a:ext cx="8805664" cy="4597971"/>
          </a:xfrm>
        </p:spPr>
        <p:txBody>
          <a:bodyPr>
            <a:normAutofit fontScale="77500" lnSpcReduction="20000"/>
          </a:bodyPr>
          <a:lstStyle/>
          <a:p>
            <a:pPr marL="0" indent="0" algn="just">
              <a:buNone/>
            </a:pPr>
            <a:endParaRPr lang="pl-PL" sz="2800" dirty="0"/>
          </a:p>
          <a:p>
            <a:pPr marL="0" indent="0" algn="just">
              <a:buNone/>
            </a:pPr>
            <a:r>
              <a:rPr lang="pl-PL" sz="2800" b="1" dirty="0"/>
              <a:t>Przepis wiąże obowiązek stosowania przepisów RODO z przetwarzaniem danych mającym związek z działalnością na terenie UE. </a:t>
            </a:r>
            <a:r>
              <a:rPr lang="pl-PL" sz="2800" dirty="0"/>
              <a:t>Oznacza to, że przetwarzanie danych osobowych może, ale nie musi być podstawową formą aktywności administratora – głównym przedmiotem działalności. W praktyce najczęściej to przetwarzanie towarzyszy innym działaniom, których realizację umożliwia (np. prawodawca przetwarza dane swoich pracowników). </a:t>
            </a:r>
          </a:p>
          <a:p>
            <a:pPr marL="0" indent="0" algn="just">
              <a:buNone/>
            </a:pPr>
            <a:r>
              <a:rPr lang="pl-PL" sz="2800" dirty="0"/>
              <a:t>Z odmienną sytuacją mamy do czynienia zazwyczaj w przypadku podmiotu przetwarzającego, którego aktywność koncentruje się na procesach przetwarzania danych na zlecenie administratora, choć i w jego odniesieniu może mieć miejsce sytuacja w ramach których  głównym przedmiotem jego aktywności są inne działania, którym przetwarzanie danych osobowych jedynie towarzyszy (np. z serwisowaniem sprzętu komputerowego zwykle wiąże się dostęp do danych osobowych).</a:t>
            </a: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Terytorialny zasięg obowiązywania</a:t>
            </a:r>
          </a:p>
        </p:txBody>
      </p:sp>
      <p:sp>
        <p:nvSpPr>
          <p:cNvPr id="3" name="Symbol zastępczy zawartości 2"/>
          <p:cNvSpPr>
            <a:spLocks noGrp="1"/>
          </p:cNvSpPr>
          <p:nvPr>
            <p:ph idx="1"/>
          </p:nvPr>
        </p:nvSpPr>
        <p:spPr/>
        <p:txBody>
          <a:bodyPr>
            <a:normAutofit/>
          </a:bodyPr>
          <a:lstStyle/>
          <a:p>
            <a:pPr marL="0" indent="0" algn="just">
              <a:buNone/>
            </a:pPr>
            <a:r>
              <a:rPr lang="pl-PL" dirty="0"/>
              <a:t>Dla obowiązku stosowania RODO istotne znaczenie </a:t>
            </a:r>
            <a:r>
              <a:rPr lang="pl-PL" b="1" dirty="0"/>
              <a:t>ma prowadzenie głównej działalności w UE</a:t>
            </a:r>
            <a:r>
              <a:rPr lang="pl-PL" dirty="0"/>
              <a:t>, co </a:t>
            </a:r>
            <a:r>
              <a:rPr lang="pl-PL" b="1" dirty="0"/>
              <a:t>nie musi oznaczać przetwarzania danych w UE</a:t>
            </a:r>
            <a:r>
              <a:rPr lang="pl-PL" dirty="0"/>
              <a:t>. </a:t>
            </a:r>
          </a:p>
          <a:p>
            <a:pPr marL="0" indent="0" algn="just">
              <a:buNone/>
            </a:pPr>
            <a:r>
              <a:rPr lang="pl-PL" dirty="0"/>
              <a:t>Fakt przetwarzania danych w  innym miejscu niż miejsce prowadzenia działalności  przez jednostkę organizacyjną w UE nie zwalnia z obowiązku stosowania RODO.</a:t>
            </a:r>
          </a:p>
        </p:txBody>
      </p:sp>
    </p:spTree>
    <p:extLst>
      <p:ext uri="{BB962C8B-B14F-4D97-AF65-F5344CB8AC3E}">
        <p14:creationId xmlns:p14="http://schemas.microsoft.com/office/powerpoint/2010/main" val="2157894854"/>
      </p:ext>
    </p:extLst>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Terytorialny zasięg obowiązywania - wyjątki</a:t>
            </a:r>
          </a:p>
        </p:txBody>
      </p:sp>
      <p:sp>
        <p:nvSpPr>
          <p:cNvPr id="3" name="Symbol zastępczy zawartości 2"/>
          <p:cNvSpPr>
            <a:spLocks noGrp="1"/>
          </p:cNvSpPr>
          <p:nvPr>
            <p:ph idx="1"/>
          </p:nvPr>
        </p:nvSpPr>
        <p:spPr>
          <a:xfrm>
            <a:off x="323528" y="1556792"/>
            <a:ext cx="8229600" cy="4525963"/>
          </a:xfrm>
        </p:spPr>
        <p:txBody>
          <a:bodyPr>
            <a:normAutofit fontScale="77500" lnSpcReduction="20000"/>
          </a:bodyPr>
          <a:lstStyle/>
          <a:p>
            <a:pPr marL="0" indent="0" algn="just">
              <a:buNone/>
            </a:pPr>
            <a:r>
              <a:rPr lang="pl-PL" dirty="0"/>
              <a:t>Obowiązek stosowania RODO rozciąga się także na podmioty, które nie mają jednostek organizacyjnych działających w  UE, ale przetwarzają dane osób przebywających w UE pod warunkiem spełnienia jednej z dwóch przesłanek:</a:t>
            </a:r>
          </a:p>
          <a:p>
            <a:pPr marL="514350" indent="-514350" algn="just">
              <a:buAutoNum type="arabicPeriod"/>
            </a:pPr>
            <a:r>
              <a:rPr lang="pl-PL" dirty="0"/>
              <a:t>Czynności przetwarzania wiążą się z oferowaniem towarów lub usług takim osobom, których dane dotyczą w UE niezależnie od tego czy wymaga się od tych osób zapłaty;</a:t>
            </a:r>
          </a:p>
          <a:p>
            <a:pPr marL="514350" indent="-514350" algn="just">
              <a:buAutoNum type="arabicPeriod"/>
            </a:pPr>
            <a:r>
              <a:rPr lang="pl-PL" dirty="0"/>
              <a:t>Czynności przetwarzania wiążą się z monitorowaniem ich zachowania, o ile do zachowania tego dochodzi w UE.</a:t>
            </a:r>
          </a:p>
          <a:p>
            <a:pPr marL="0" indent="0" algn="just">
              <a:buNone/>
            </a:pPr>
            <a:r>
              <a:rPr lang="pl-PL" b="1" dirty="0"/>
              <a:t>Chodzi o to, aby osoby przebywające na terytorium UE nie zostały pozbawione ochrony wskutek zwolnienia z obowiązku podmiotów przetwarzających spoza UE.</a:t>
            </a:r>
          </a:p>
        </p:txBody>
      </p:sp>
    </p:spTree>
    <p:extLst>
      <p:ext uri="{BB962C8B-B14F-4D97-AF65-F5344CB8AC3E}">
        <p14:creationId xmlns:p14="http://schemas.microsoft.com/office/powerpoint/2010/main" val="3814341186"/>
      </p:ext>
    </p:extLst>
  </p:cSld>
  <p:clrMapOvr>
    <a:masterClrMapping/>
  </p:clrMapOvr>
  <p:transition>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 </a:t>
            </a:r>
            <a:r>
              <a:rPr lang="pl-PL" b="1" dirty="0"/>
              <a:t>Terytorialny zasięg obowiązywania - wyjątki</a:t>
            </a: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b="1" dirty="0"/>
              <a:t>Przesłanka 1. </a:t>
            </a:r>
            <a:r>
              <a:rPr lang="pl-PL" dirty="0"/>
              <a:t>Dla obowiązku stosowania RODO nie ma znaczenia to, czy za oferowane towary lub usługi wymagana jest zapłata. </a:t>
            </a:r>
          </a:p>
          <a:p>
            <a:pPr marL="0" indent="0" algn="just">
              <a:buNone/>
            </a:pPr>
            <a:r>
              <a:rPr lang="pl-PL" dirty="0"/>
              <a:t>W praktyce wiele usług tzw. społeczeństwa informacyjnego oferowanych jest bez konieczności ponoszenia finansowego ciężaru związanego z korzystaniem z usługi (usługi te określa się mianem darmowych np. darmowa poczta elektroniczna). Jednakże typowym rozwiązaniem jest finansowanie świadczenia tego rodzaju z zysku osiąganego dzięki działaniom marketingowym realizowanym w  oparciu o dane osobowe usługobiorców, na podstawie wyrażanej przez te osoby zgody na przetwarzanie ich danych.</a:t>
            </a:r>
          </a:p>
        </p:txBody>
      </p:sp>
    </p:spTree>
    <p:extLst>
      <p:ext uri="{BB962C8B-B14F-4D97-AF65-F5344CB8AC3E}">
        <p14:creationId xmlns:p14="http://schemas.microsoft.com/office/powerpoint/2010/main" val="3473894528"/>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Terytorialny zasięg obowiązywania - wyjątki</a:t>
            </a:r>
          </a:p>
        </p:txBody>
      </p:sp>
      <p:sp>
        <p:nvSpPr>
          <p:cNvPr id="3" name="Symbol zastępczy zawartości 2"/>
          <p:cNvSpPr>
            <a:spLocks noGrp="1"/>
          </p:cNvSpPr>
          <p:nvPr>
            <p:ph idx="1"/>
          </p:nvPr>
        </p:nvSpPr>
        <p:spPr/>
        <p:txBody>
          <a:bodyPr>
            <a:normAutofit/>
          </a:bodyPr>
          <a:lstStyle/>
          <a:p>
            <a:pPr marL="0" indent="0" algn="just">
              <a:buNone/>
            </a:pPr>
            <a:r>
              <a:rPr lang="pl-PL" b="1" dirty="0"/>
              <a:t>Przesłanka 2.</a:t>
            </a:r>
            <a:r>
              <a:rPr lang="pl-PL" dirty="0"/>
              <a:t> Czynności przetwarzania można uznać za monitorowanie zachowania osób, których dane dotyczą, gdy osoby są </a:t>
            </a:r>
            <a:r>
              <a:rPr lang="pl-PL" b="1" dirty="0"/>
              <a:t>obserwowane w Internecie</a:t>
            </a:r>
            <a:r>
              <a:rPr lang="pl-PL" dirty="0"/>
              <a:t>, </a:t>
            </a:r>
            <a:r>
              <a:rPr lang="pl-PL" b="1" dirty="0"/>
              <a:t>a zgromadzone dane osobowe są wykorzystywane do profilowania w szczególności w celu podjęcia decyzji, albo przeanalizowania lub prognozowania osobistych preferencji , zachowań i postaw.</a:t>
            </a:r>
          </a:p>
          <a:p>
            <a:pPr marL="0" indent="0" algn="just">
              <a:buNone/>
            </a:pPr>
            <a:endParaRPr lang="pl-PL" dirty="0"/>
          </a:p>
        </p:txBody>
      </p:sp>
    </p:spTree>
    <p:extLst>
      <p:ext uri="{BB962C8B-B14F-4D97-AF65-F5344CB8AC3E}">
        <p14:creationId xmlns:p14="http://schemas.microsoft.com/office/powerpoint/2010/main" val="4121717545"/>
      </p:ext>
    </p:extLst>
  </p:cSld>
  <p:clrMapOvr>
    <a:masterClrMapping/>
  </p:clrMapOvr>
  <p:transition>
    <p:wipe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Terytorialny zasięg obowiązywania - wyjątki</a:t>
            </a:r>
          </a:p>
        </p:txBody>
      </p:sp>
      <p:sp>
        <p:nvSpPr>
          <p:cNvPr id="3" name="Symbol zastępczy zawartości 2"/>
          <p:cNvSpPr>
            <a:spLocks noGrp="1"/>
          </p:cNvSpPr>
          <p:nvPr>
            <p:ph idx="1"/>
          </p:nvPr>
        </p:nvSpPr>
        <p:spPr/>
        <p:txBody>
          <a:bodyPr>
            <a:normAutofit/>
          </a:bodyPr>
          <a:lstStyle/>
          <a:p>
            <a:pPr marL="0" indent="0" algn="just">
              <a:buNone/>
            </a:pPr>
            <a:r>
              <a:rPr lang="pl-PL" dirty="0"/>
              <a:t>Ust. 3 nakazuje stosować RODO w przypadku przetwarzania danych przez administratora, który nie ma jednostki organizacyjnej w UE, ale posiada jednostkę organizacyjną w miejscu w którym na mocy prawa międzynarodowego publicznego ma zastosowanie prawo państwa członkowskiego. </a:t>
            </a:r>
          </a:p>
          <a:p>
            <a:pPr marL="0" indent="0" algn="just">
              <a:buNone/>
            </a:pPr>
            <a:r>
              <a:rPr lang="pl-PL" dirty="0"/>
              <a:t>Chodzi w tym wypadku o misje dyplomatyczne, placówki konsularne państwa członkowskiego, statki morskie i samoloty.</a:t>
            </a:r>
          </a:p>
        </p:txBody>
      </p:sp>
    </p:spTree>
  </p:cSld>
  <p:clrMapOvr>
    <a:masterClrMapping/>
  </p:clrMapOvr>
  <p:transition>
    <p:wedg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Dane osobowe podlegające ochronie wedle RODO</a:t>
            </a:r>
          </a:p>
        </p:txBody>
      </p:sp>
      <p:sp>
        <p:nvSpPr>
          <p:cNvPr id="3" name="Symbol zastępczy zawartości 2"/>
          <p:cNvSpPr>
            <a:spLocks noGrp="1"/>
          </p:cNvSpPr>
          <p:nvPr>
            <p:ph idx="1"/>
          </p:nvPr>
        </p:nvSpPr>
        <p:spPr>
          <a:xfrm>
            <a:off x="683568" y="1700808"/>
            <a:ext cx="8229600" cy="4525963"/>
          </a:xfrm>
        </p:spPr>
        <p:txBody>
          <a:bodyPr>
            <a:noAutofit/>
          </a:bodyPr>
          <a:lstStyle/>
          <a:p>
            <a:pPr marL="0" indent="0" algn="just">
              <a:buNone/>
            </a:pPr>
            <a:r>
              <a:rPr lang="pl-PL" sz="2000" b="1" dirty="0"/>
              <a:t>Dane osobowe </a:t>
            </a:r>
            <a:r>
              <a:rPr lang="pl-PL" sz="2000" dirty="0"/>
              <a:t>- oznaczają informacje o zidentyfikowanej lub możliwej do zidentyfikowania osobie fizycznej ( o „osobie, której dane dotyczą”);</a:t>
            </a:r>
          </a:p>
          <a:p>
            <a:pPr marL="0" indent="0" algn="just">
              <a:buNone/>
            </a:pPr>
            <a:r>
              <a:rPr lang="pl-PL" sz="2000" b="1" dirty="0"/>
              <a:t>Dla uznania danej informacji za dane osobowe </a:t>
            </a:r>
            <a:r>
              <a:rPr lang="pl-PL" sz="2000" dirty="0"/>
              <a:t>nie ma znaczenia w jaki sposób informacja została przedstawiona (wyrażona, zakomunikowana), ani też nośnik na jakim informacja została zapisana. </a:t>
            </a:r>
          </a:p>
          <a:p>
            <a:pPr marL="0" indent="0" algn="just">
              <a:buNone/>
            </a:pPr>
            <a:r>
              <a:rPr lang="pl-PL" sz="2000" b="1" dirty="0"/>
              <a:t>Danymi osobowymi</a:t>
            </a:r>
            <a:r>
              <a:rPr lang="pl-PL" sz="2000" dirty="0"/>
              <a:t> mogą być informacje przedstawione za pośrednictwem słów, liczb, dźwięków, obrazów, mogą też stanowić  połączenia wskazanych wyżej postaci (np. zapis video);</a:t>
            </a:r>
          </a:p>
          <a:p>
            <a:pPr marL="0" indent="0" algn="just">
              <a:buNone/>
            </a:pPr>
            <a:r>
              <a:rPr lang="pl-PL" sz="2000" b="1" dirty="0"/>
              <a:t>Dane osobowe</a:t>
            </a:r>
            <a:r>
              <a:rPr lang="pl-PL" sz="2000" dirty="0"/>
              <a:t> mogą być zapisane na nośnikach tradycyjnych (papierowych) jak i na nośnikach informatycznych (dyski komputerowe, karty pamięci, urządzenia typu </a:t>
            </a:r>
            <a:r>
              <a:rPr lang="pl-PL" sz="2000" dirty="0" err="1"/>
              <a:t>pendrive</a:t>
            </a:r>
            <a:r>
              <a:rPr lang="pl-PL" sz="2000" dirty="0"/>
              <a:t>, przy czym coraz częściej są to nośniki nad którymi podmiot gromadzący nie ma faktycznego władztwa (dane zapisany w tzw. chmurze).</a:t>
            </a:r>
          </a:p>
          <a:p>
            <a:pPr marL="0" indent="0" algn="just">
              <a:buNone/>
            </a:pPr>
            <a:endParaRPr lang="pl-PL" sz="2000" dirty="0"/>
          </a:p>
        </p:txBody>
      </p:sp>
    </p:spTree>
    <p:extLst>
      <p:ext uri="{BB962C8B-B14F-4D97-AF65-F5344CB8AC3E}">
        <p14:creationId xmlns:p14="http://schemas.microsoft.com/office/powerpoint/2010/main" val="2832422650"/>
      </p:ext>
    </p:extLst>
  </p:cSld>
  <p:clrMapOvr>
    <a:masterClrMapping/>
  </p:clrMapOvr>
  <p:transition>
    <p:pull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DANE OSOBOWE</a:t>
            </a:r>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a:t>Przy kwalifikacji informacji za dane osobowe nie ma znaczenia to czy są prawdziwe, czy też zawierają błędy, ale przepisy dotyczące ochrony danych osobowych nakazują dbałość o to, </a:t>
            </a:r>
            <a:r>
              <a:rPr lang="pl-PL" b="1" dirty="0"/>
              <a:t>aby informacje były prawidłowe i w razie potrzeby aktualizowane</a:t>
            </a:r>
            <a:r>
              <a:rPr lang="pl-PL" dirty="0"/>
              <a:t>.</a:t>
            </a:r>
          </a:p>
          <a:p>
            <a:pPr marL="0" indent="0" algn="just">
              <a:buNone/>
            </a:pPr>
            <a:r>
              <a:rPr lang="pl-PL" dirty="0"/>
              <a:t>Jeżeli jednak informacje odnoszą się do osób fikcyjnych (postaci wykreowanych przez twórców w książkach, w filmach, czy w grach) wówczas informacje </a:t>
            </a:r>
            <a:r>
              <a:rPr lang="pl-PL" b="1" dirty="0"/>
              <a:t>nie mogą zostać uznane za dane osobowe</a:t>
            </a:r>
            <a:r>
              <a:rPr lang="pl-PL" dirty="0"/>
              <a:t>, gdyż nie ma możliwości odniesienia ich do </a:t>
            </a:r>
            <a:r>
              <a:rPr lang="pl-PL" b="1" dirty="0"/>
              <a:t>konkretnej, żyjącej osoby</a:t>
            </a:r>
            <a:r>
              <a:rPr lang="pl-PL" dirty="0"/>
              <a:t>, której powinna przysługiwać ochrona. </a:t>
            </a:r>
          </a:p>
        </p:txBody>
      </p:sp>
    </p:spTree>
    <p:extLst>
      <p:ext uri="{BB962C8B-B14F-4D97-AF65-F5344CB8AC3E}">
        <p14:creationId xmlns:p14="http://schemas.microsoft.com/office/powerpoint/2010/main" val="58629094"/>
      </p:ext>
    </p:extLst>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DANE OSOBOWE – zakres przedmiotowy</a:t>
            </a:r>
          </a:p>
        </p:txBody>
      </p:sp>
      <p:sp>
        <p:nvSpPr>
          <p:cNvPr id="3" name="Symbol zastępczy zawartości 2"/>
          <p:cNvSpPr>
            <a:spLocks noGrp="1"/>
          </p:cNvSpPr>
          <p:nvPr>
            <p:ph idx="1"/>
          </p:nvPr>
        </p:nvSpPr>
        <p:spPr/>
        <p:txBody>
          <a:bodyPr>
            <a:normAutofit fontScale="77500" lnSpcReduction="20000"/>
          </a:bodyPr>
          <a:lstStyle/>
          <a:p>
            <a:pPr algn="just"/>
            <a:r>
              <a:rPr lang="pl-PL" dirty="0"/>
              <a:t>Zakres tego pojęcia jest szeroki, obejmuje rozmaite informacje dotyczące </a:t>
            </a:r>
            <a:r>
              <a:rPr lang="pl-PL" b="1" dirty="0"/>
              <a:t>konkretnej i żyjącej </a:t>
            </a:r>
            <a:r>
              <a:rPr lang="pl-PL" dirty="0"/>
              <a:t>osoby. </a:t>
            </a:r>
          </a:p>
          <a:p>
            <a:pPr algn="just"/>
            <a:r>
              <a:rPr lang="pl-PL" dirty="0"/>
              <a:t>Mogą to być informacje, </a:t>
            </a:r>
            <a:r>
              <a:rPr lang="pl-PL" b="1" dirty="0"/>
              <a:t>które identyfikują osobę </a:t>
            </a:r>
            <a:r>
              <a:rPr lang="pl-PL" dirty="0"/>
              <a:t>m.in. imię, nazwisko, adres, nr identyfikacyjny, wizerunek), </a:t>
            </a:r>
            <a:r>
              <a:rPr lang="pl-PL" b="1" dirty="0"/>
              <a:t>jak również informacje  które odnoszą się do jej cech lub statusu osobistego </a:t>
            </a:r>
            <a:r>
              <a:rPr lang="pl-PL" dirty="0"/>
              <a:t>(m.in. stan cywilny, obywatelstwo, stan zdrowia, wykształcenie, karalność, o doświadczeniu) lub </a:t>
            </a:r>
            <a:r>
              <a:rPr lang="pl-PL" b="1" dirty="0"/>
              <a:t>informacje o charakterze rzeczowym </a:t>
            </a:r>
            <a:r>
              <a:rPr lang="pl-PL" dirty="0"/>
              <a:t>(m.in. wysokość wynagrodzenia, stan posiadania, stosunki własnościowe);</a:t>
            </a:r>
          </a:p>
          <a:p>
            <a:pPr algn="just"/>
            <a:r>
              <a:rPr lang="pl-PL" dirty="0"/>
              <a:t>Nie ma możliwości wyróżnienia wszystkich informacji, które należy uznać za dane osobowe, pojęcie danych osobowych ma charakter otwarty, mieszczą się w tym katalogu rozmaite informacje. Mogą też w przyszłości pojawiać się nowe nieznane dotąd kategorie danych. </a:t>
            </a:r>
          </a:p>
        </p:txBody>
      </p:sp>
    </p:spTree>
    <p:extLst>
      <p:ext uri="{BB962C8B-B14F-4D97-AF65-F5344CB8AC3E}">
        <p14:creationId xmlns:p14="http://schemas.microsoft.com/office/powerpoint/2010/main" val="2879095531"/>
      </p:ext>
    </p:extLst>
  </p:cSld>
  <p:clrMapOvr>
    <a:masterClrMapping/>
  </p:clrMapOvr>
  <p:transition>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Dane osobowe</a:t>
            </a:r>
          </a:p>
        </p:txBody>
      </p:sp>
      <p:sp>
        <p:nvSpPr>
          <p:cNvPr id="3" name="Symbol zastępczy zawartości 2"/>
          <p:cNvSpPr>
            <a:spLocks noGrp="1"/>
          </p:cNvSpPr>
          <p:nvPr>
            <p:ph idx="1"/>
          </p:nvPr>
        </p:nvSpPr>
        <p:spPr/>
        <p:txBody>
          <a:bodyPr>
            <a:normAutofit fontScale="77500" lnSpcReduction="20000"/>
          </a:bodyPr>
          <a:lstStyle/>
          <a:p>
            <a:pPr algn="just"/>
            <a:r>
              <a:rPr lang="pl-PL" dirty="0"/>
              <a:t>Dla uznania informacji za dane osobowe konieczne jest aby informacje dotyczyły konkretnej osoby fizycznej (każdego człowieka </a:t>
            </a:r>
            <a:r>
              <a:rPr lang="pl-PL" b="1" dirty="0"/>
              <a:t>od chwili urodzenia, aż do śmierci</a:t>
            </a:r>
            <a:r>
              <a:rPr lang="pl-PL" dirty="0"/>
              <a:t>). </a:t>
            </a:r>
          </a:p>
          <a:p>
            <a:pPr algn="just"/>
            <a:r>
              <a:rPr lang="pl-PL" dirty="0"/>
              <a:t>Prawo łączy fakt bycia osobą fizyczną z posiadaniem zdolności prawnej, a więc możliwości bycia podmiotem praw i obowiązków, ale z pespektywy oceny czy mamy do czynienia z danymi osobowymi nie jest istotne posiadanie zdolności do czynności prawnych. Ma to jednak znaczenie z punktu widzenia wykonywania  uprawnień przez osobę, której dane dotyczą.</a:t>
            </a:r>
          </a:p>
          <a:p>
            <a:pPr algn="just"/>
            <a:r>
              <a:rPr lang="pl-PL" dirty="0"/>
              <a:t>Charakter informacji nie jest zależny od statusu prawnego osoby. Danymi osobowymi będą zarówno informacje o obywatelach polskich, o cudzoziemcach czy apatrydach. Posiadanie czy nieposiadanie obywatelstwa nie ma znaczenia z punktu widzenia charakteru danych jako osobowych.</a:t>
            </a:r>
          </a:p>
        </p:txBody>
      </p:sp>
    </p:spTree>
    <p:extLst>
      <p:ext uri="{BB962C8B-B14F-4D97-AF65-F5344CB8AC3E}">
        <p14:creationId xmlns:p14="http://schemas.microsoft.com/office/powerpoint/2010/main" val="1881598504"/>
      </p:ext>
    </p:extLst>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Ochrona danych osobowych w Polsce</a:t>
            </a:r>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Prawo do ochrony danych osobowych jest zagwarantowane zarówno w krajowym jak i unijnym porządku prawnym;</a:t>
            </a:r>
          </a:p>
          <a:p>
            <a:pPr marL="0" indent="0" algn="just">
              <a:buNone/>
            </a:pPr>
            <a:r>
              <a:rPr lang="pl-PL" dirty="0"/>
              <a:t>Na płaszczyźnie krajowej trzeba zwrócić uwagę na art. 51 Konstytucji RP z 1997 r.  - </a:t>
            </a:r>
            <a:r>
              <a:rPr lang="pl-PL" b="1" dirty="0"/>
              <a:t>prawo do ochrony danych osobowych</a:t>
            </a:r>
          </a:p>
          <a:p>
            <a:pPr marL="0" indent="0" algn="just">
              <a:buNone/>
            </a:pPr>
            <a:r>
              <a:rPr lang="pl-PL" dirty="0"/>
              <a:t>Regulacja ta określa podstawowe uprawnienia, które składają się na prawo do ochrony danych osobowych, odsyłając przy tym w kwestiach szczegółowych do regulacji ustawowych.</a:t>
            </a:r>
          </a:p>
          <a:p>
            <a:pPr marL="0" indent="0" algn="just">
              <a:buNone/>
            </a:pPr>
            <a:r>
              <a:rPr lang="pl-PL" dirty="0"/>
              <a:t>Historycznie takimi regulacjami była ustawa z 29.08.1997 r. o ochronie danych osobowych oraz liczne przepisy szczególne,</a:t>
            </a:r>
          </a:p>
          <a:p>
            <a:pPr marL="0" indent="0" algn="just">
              <a:buNone/>
            </a:pPr>
            <a:r>
              <a:rPr lang="pl-PL" dirty="0"/>
              <a:t>W art. 1 ust. 1 tej ustawy było podkreślane, że każdy ma prawo do ochrony danych osobowych, które jego dotyczą, w tych regulacjach rozważano </a:t>
            </a:r>
            <a:r>
              <a:rPr lang="pl-PL" b="1" dirty="0"/>
              <a:t>istotę, charakter oraz zakres tego prawa.</a:t>
            </a:r>
          </a:p>
          <a:p>
            <a:pPr marL="0" indent="0" algn="just">
              <a:buNone/>
            </a:pPr>
            <a:r>
              <a:rPr lang="pl-PL" dirty="0"/>
              <a:t>Aktualnie mamy ustawę z dnia 10 maja 2018 r. o ochronie danych osobowych (Dz. U. z 2019 r., poz. </a:t>
            </a:r>
            <a:r>
              <a:rPr lang="pl-PL" b="1" dirty="0"/>
              <a:t>1781), ale inny jest jej charakter i celowość. </a:t>
            </a:r>
            <a:r>
              <a:rPr lang="pl-PL" dirty="0"/>
              <a:t>Ona nie jest samodzielnym aktem prawnym. Ma uszczegóławiać to co nie zostało określone w RODO. Zawiera uregulowania dotyczące organów nadzorczych, norm proceduralnych, czy też innych kwestii szczegółowych, które wymagają dookreślenia wedle RODO.</a:t>
            </a:r>
          </a:p>
          <a:p>
            <a:pPr marL="0" indent="0" algn="just">
              <a:buNone/>
            </a:pPr>
            <a:endParaRPr lang="pl-PL" dirty="0"/>
          </a:p>
        </p:txBody>
      </p:sp>
    </p:spTree>
    <p:extLst>
      <p:ext uri="{BB962C8B-B14F-4D97-AF65-F5344CB8AC3E}">
        <p14:creationId xmlns:p14="http://schemas.microsoft.com/office/powerpoint/2010/main" val="1032504971"/>
      </p:ext>
    </p:extLst>
  </p:cSld>
  <p:clrMapOvr>
    <a:masterClrMapping/>
  </p:clrMapOvr>
  <p:transition>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Dane osobowe</a:t>
            </a: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a:t>Dla uznania danych za dane osobowe nie ma znaczenia </a:t>
            </a:r>
            <a:r>
              <a:rPr lang="pl-PL" b="1" dirty="0"/>
              <a:t>w jakiej roli </a:t>
            </a:r>
            <a:r>
              <a:rPr lang="pl-PL" dirty="0"/>
              <a:t>występuje osoba, której dane dotyczą, czy też </a:t>
            </a:r>
            <a:r>
              <a:rPr lang="pl-PL" b="1" dirty="0"/>
              <a:t>w jakiej relacji</a:t>
            </a:r>
            <a:r>
              <a:rPr lang="pl-PL" dirty="0"/>
              <a:t> pozostaje z innymi osobami. </a:t>
            </a:r>
          </a:p>
          <a:p>
            <a:pPr marL="0" indent="0" algn="just">
              <a:buNone/>
            </a:pPr>
            <a:r>
              <a:rPr lang="pl-PL" dirty="0"/>
              <a:t>Danymi osobowymi są zarówno informacje o tym, że dana osoba jest członkiem rodziny, krewnym czy powinowatym, jak też informacje o tym, że podmiot danych jest pracownikiem, osobą pełniącą funkcję publiczną. </a:t>
            </a:r>
          </a:p>
          <a:p>
            <a:pPr marL="0" indent="0" algn="just">
              <a:buNone/>
            </a:pPr>
            <a:r>
              <a:rPr lang="pl-PL" dirty="0"/>
              <a:t>Jednak aktywność osoby (zwłaszcza jej wymiar publiczny) może wpływać na intensywność ochrony prywatności i związanej z nią ochrony danych osobowych (np. w odniesieniu do osób pełniących funkcje publiczne - ta ochrona jest ograniczona).  </a:t>
            </a:r>
          </a:p>
        </p:txBody>
      </p:sp>
    </p:spTree>
    <p:extLst>
      <p:ext uri="{BB962C8B-B14F-4D97-AF65-F5344CB8AC3E}">
        <p14:creationId xmlns:p14="http://schemas.microsoft.com/office/powerpoint/2010/main" val="1212201883"/>
      </p:ext>
    </p:extLst>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Dane osobowe</a:t>
            </a:r>
          </a:p>
        </p:txBody>
      </p:sp>
      <p:sp>
        <p:nvSpPr>
          <p:cNvPr id="3" name="Symbol zastępczy zawartości 2"/>
          <p:cNvSpPr>
            <a:spLocks noGrp="1"/>
          </p:cNvSpPr>
          <p:nvPr>
            <p:ph idx="1"/>
          </p:nvPr>
        </p:nvSpPr>
        <p:spPr/>
        <p:txBody>
          <a:bodyPr>
            <a:normAutofit/>
          </a:bodyPr>
          <a:lstStyle/>
          <a:p>
            <a:pPr marL="0" indent="0" algn="just">
              <a:buNone/>
            </a:pPr>
            <a:r>
              <a:rPr lang="pl-PL" dirty="0"/>
              <a:t>W przypadku informacji o dzieciach poczętych a nie narodzonych mamy do czynienia również z danymi osobowymi, natomiast kwestią sporną w doktrynie i orzecznictwie jest to czy do chwili urodzenia dane te są danymi osobowymi matki, czy danymi osobowymi dziecka. Bezspornie jednak dane te podlegają ochronie. Od urodzenia dziecka żywego, informacje z okresu płodowego  powinny  być uznawane za dane dziecka.</a:t>
            </a:r>
          </a:p>
        </p:txBody>
      </p:sp>
    </p:spTree>
    <p:extLst>
      <p:ext uri="{BB962C8B-B14F-4D97-AF65-F5344CB8AC3E}">
        <p14:creationId xmlns:p14="http://schemas.microsoft.com/office/powerpoint/2010/main" val="2498108664"/>
      </p:ext>
    </p:extLst>
  </p:cSld>
  <p:clrMapOvr>
    <a:masterClrMapping/>
  </p:clrMapOvr>
  <p:transition>
    <p:wipe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rmAutofit fontScale="90000"/>
          </a:bodyPr>
          <a:lstStyle/>
          <a:p>
            <a:r>
              <a:rPr lang="pl-PL" b="1" dirty="0"/>
              <a:t>Dane osobowe a śmierć osoby</a:t>
            </a:r>
          </a:p>
        </p:txBody>
      </p:sp>
      <p:sp>
        <p:nvSpPr>
          <p:cNvPr id="3" name="Symbol zastępczy zawartości 2"/>
          <p:cNvSpPr>
            <a:spLocks noGrp="1"/>
          </p:cNvSpPr>
          <p:nvPr>
            <p:ph idx="1"/>
          </p:nvPr>
        </p:nvSpPr>
        <p:spPr>
          <a:xfrm>
            <a:off x="457200" y="908720"/>
            <a:ext cx="8229600" cy="5400640"/>
          </a:xfrm>
        </p:spPr>
        <p:txBody>
          <a:bodyPr>
            <a:noAutofit/>
          </a:bodyPr>
          <a:lstStyle/>
          <a:p>
            <a:pPr marL="0" indent="0" algn="just">
              <a:buNone/>
            </a:pPr>
            <a:r>
              <a:rPr lang="pl-PL" sz="2400" b="1" dirty="0"/>
              <a:t>Danymi osobowymi są jedynie dane o osobie żyjącej natomiast nie są nimi dane o osobie zmarłej. </a:t>
            </a:r>
          </a:p>
          <a:p>
            <a:pPr marL="0" indent="0" algn="just">
              <a:buNone/>
            </a:pPr>
            <a:r>
              <a:rPr lang="pl-PL" sz="2400" dirty="0"/>
              <a:t>Odbiega to zatem od potocznego rozumienia pojęcia danych osobowych. Po śmierci osoby, której dane dotyczą tracą status danych osobowych, co oznacza kres ochrony opartej na prawnych mechanizmach ochrony danych osobowych. </a:t>
            </a:r>
          </a:p>
          <a:p>
            <a:pPr marL="0" indent="0" algn="just">
              <a:buNone/>
            </a:pPr>
            <a:r>
              <a:rPr lang="pl-PL" sz="2400" dirty="0"/>
              <a:t>Jest to związane z tym, że prawo do ochrony danych osobowych jest prawem osobistym, ściśle powiązanym z osobą, której dane dotyczą. </a:t>
            </a:r>
          </a:p>
          <a:p>
            <a:pPr marL="0" indent="0" algn="just">
              <a:buNone/>
            </a:pPr>
            <a:r>
              <a:rPr lang="pl-PL" sz="2400" dirty="0"/>
              <a:t>Z chwilą śmierci ustaje możliwość bycia podmiotem praw i obowiązków, a co za tym idzie kończy się prawem przewidziana ochrona osoby, której dane dotyczą. Wynika to również z braku możliwości realizacji uprawnienia przez podmiot danych.</a:t>
            </a:r>
          </a:p>
        </p:txBody>
      </p:sp>
    </p:spTree>
    <p:extLst>
      <p:ext uri="{BB962C8B-B14F-4D97-AF65-F5344CB8AC3E}">
        <p14:creationId xmlns:p14="http://schemas.microsoft.com/office/powerpoint/2010/main" val="2352061328"/>
      </p:ext>
    </p:extLst>
  </p:cSld>
  <p:clrMapOvr>
    <a:masterClrMapping/>
  </p:clrMapOvr>
  <p:transition>
    <p:wedg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Dane osobowe a śmierć osoby</a:t>
            </a:r>
          </a:p>
        </p:txBody>
      </p:sp>
      <p:sp>
        <p:nvSpPr>
          <p:cNvPr id="3" name="Symbol zastępczy zawartości 2"/>
          <p:cNvSpPr>
            <a:spLocks noGrp="1"/>
          </p:cNvSpPr>
          <p:nvPr>
            <p:ph idx="1"/>
          </p:nvPr>
        </p:nvSpPr>
        <p:spPr/>
        <p:txBody>
          <a:bodyPr>
            <a:normAutofit fontScale="70000" lnSpcReduction="20000"/>
          </a:bodyPr>
          <a:lstStyle/>
          <a:p>
            <a:pPr algn="just"/>
            <a:r>
              <a:rPr lang="pl-PL" dirty="0"/>
              <a:t>Brak uznania danych o osobach zmarłych za dane osobowe nie oznacza, że osoby te są pozbawione w Polsce ochrony prawnej. Ochrona ta jest realizowana na gruncie prawa cywilnego, jednak podmiotem któremu taka ochrona może służyć nie jest osoba zmarła, a  jej najbliżsi w ramach ochrony dóbr osobistych jako ochrona kultu pamięci osoby zmarłej.</a:t>
            </a:r>
          </a:p>
          <a:p>
            <a:pPr algn="just"/>
            <a:r>
              <a:rPr lang="pl-PL" dirty="0"/>
              <a:t>Niekiedy informację będą miały podwójne odniesienie  - dotyczyć jednocześnie będą osoby żyjącej i zmarłej. W takim przypadku dane będą podlegały ochronie z uwagi na uprawnienia osoby żyjącej co w praktyce oznaczać będzie rozciągnięcie ochrony na dane osoby zmarłej. </a:t>
            </a:r>
          </a:p>
          <a:p>
            <a:pPr algn="just"/>
            <a:r>
              <a:rPr lang="pl-PL" dirty="0"/>
              <a:t>Przepisy szczególne mogą przewidywać daleko idącą ochronę niezależnie od faktu bycia osobą żyjącą, czy zmarłą, np. rozmaite tajemnice zawodów medycznych – informacje dotyczące pacjenta podlegają ochronie nawet po śmierci tej osoby.</a:t>
            </a:r>
          </a:p>
          <a:p>
            <a:endParaRPr lang="pl-PL" dirty="0"/>
          </a:p>
        </p:txBody>
      </p:sp>
    </p:spTree>
    <p:extLst>
      <p:ext uri="{BB962C8B-B14F-4D97-AF65-F5344CB8AC3E}">
        <p14:creationId xmlns:p14="http://schemas.microsoft.com/office/powerpoint/2010/main" val="3876663916"/>
      </p:ext>
    </p:extLst>
  </p:cSld>
  <p:clrMapOvr>
    <a:masterClrMapping/>
  </p:clrMapOvr>
  <p:transition>
    <p:pull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Dane osobowe</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Ochrona danych osobowych przysługuje osobowym fizycznym, a nie osobom prawnym, ani też jednostkom organizacyjnym posiadającym zdolność prawną a nieposiadającym osobowości prawnej.</a:t>
            </a:r>
          </a:p>
          <a:p>
            <a:pPr marL="0" indent="0" algn="just">
              <a:buNone/>
            </a:pPr>
            <a:r>
              <a:rPr lang="pl-PL" dirty="0"/>
              <a:t>Innym podmiotom niż osoby fizyczne nie przysługuje prawo do prywatności, na którym ukształtowane zostało prawo do ochrony danych osobowych. W pewnym zakresie informacje dotyczące osób prawnych i jednostek organizacyjnych mogą być chronione z związku z konstrukcją tajemnicy przedsiębiorstwa, ale przedmiot tych informacji i zakres ochrony jest odmienny niż w związku z ochroną danych osobowych.</a:t>
            </a:r>
          </a:p>
          <a:p>
            <a:pPr marL="0" indent="0" algn="just">
              <a:buNone/>
            </a:pPr>
            <a:r>
              <a:rPr lang="pl-PL" dirty="0"/>
              <a:t>Niekiedy jednak z informacji o osobach prawnych mogą wynikać informacje  na temat osoba fizycznych, które je reprezentują, pełnią funkcję ich organów. Czasami informacje mogą być tożsame np. 1-osobowa spółka zoo. W tym wypadku należy zwrócić uwagę na jawność danych tych osób. Jest to podyktowane potrzebą zapewnienia pewności prawnej i ochrony obrotu prawnego. Nie powinno prowadzić do ingerowania w sferę prywatności osób fizycznych.</a:t>
            </a:r>
          </a:p>
        </p:txBody>
      </p:sp>
    </p:spTree>
    <p:extLst>
      <p:ext uri="{BB962C8B-B14F-4D97-AF65-F5344CB8AC3E}">
        <p14:creationId xmlns:p14="http://schemas.microsoft.com/office/powerpoint/2010/main" val="2623268428"/>
      </p:ext>
    </p:extLst>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Dane osobowe</a:t>
            </a:r>
            <a:br>
              <a:rPr lang="pl-PL" b="1" dirty="0"/>
            </a:b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Danymi osobowymi są również dane osób fizycznych prowadzących działalność gospodarczą. Jednakże ochrona danych jest w tym przypadku ograniczona. Aktualnie regulacja w tym zakresie zawarta została w ustawie z 6 marca 2018 r. o Centralnej Ewidencji i Informacji o Działalności Gospodarczej i Punkcie Informacji dla Przedsiębiorcy. W myśl art. 43 ustawy CEIDG udostępnia zawarte w niej dane i informacje z wyjątkiem </a:t>
            </a:r>
            <a:r>
              <a:rPr lang="pl-PL" b="1" dirty="0"/>
              <a:t>numeru PESEL, daty urodzenia oraz danych kontaktowych,</a:t>
            </a:r>
            <a:r>
              <a:rPr lang="pl-PL" dirty="0"/>
              <a:t> wówczas gdy osoba podając je sprzeciwiła się ich udostępnianiu w CEIDG. </a:t>
            </a:r>
          </a:p>
          <a:p>
            <a:pPr marL="0" indent="0" algn="just">
              <a:buNone/>
            </a:pPr>
            <a:r>
              <a:rPr lang="pl-PL" b="1" dirty="0"/>
              <a:t>RODO nie wyłącza stosowania przepisów o ochronie danych osobowych w stosunku do osób fizycznych, które prowadzą działalność gospodarczą.  </a:t>
            </a:r>
          </a:p>
        </p:txBody>
      </p:sp>
    </p:spTree>
    <p:extLst>
      <p:ext uri="{BB962C8B-B14F-4D97-AF65-F5344CB8AC3E}">
        <p14:creationId xmlns:p14="http://schemas.microsoft.com/office/powerpoint/2010/main" val="2674037033"/>
      </p:ext>
    </p:extLst>
  </p:cSld>
  <p:clrMapOvr>
    <a:masterClrMapping/>
  </p:clrMapOvr>
  <p:transition>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Dane osobowe</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Osoba, której informacje dotyczą powinna być zidentyfikowana lub możliwa do zidentyfikowania. </a:t>
            </a:r>
          </a:p>
          <a:p>
            <a:pPr marL="0" indent="0" algn="just">
              <a:buNone/>
            </a:pPr>
            <a:r>
              <a:rPr lang="pl-PL" b="1" dirty="0"/>
              <a:t>Osoba zidentyfikowana </a:t>
            </a:r>
            <a:r>
              <a:rPr lang="pl-PL" dirty="0"/>
              <a:t>to taka, której tożsamość jest znana na podstawie informacji jakie posiada administrator (administrator zna imię, nazwisko itp.), ale identyfikacja może opierać się na różnego rodzaju informacjach, które rozpatrywane jednostkowo nie pozwolą na ustalenie  tożsamości, ale zestawione ze sobą mogą pozwolić zidentyfikować  konkretną osobę. </a:t>
            </a:r>
            <a:r>
              <a:rPr lang="pl-PL" b="1" dirty="0"/>
              <a:t>Oznacza to, że dla identyfikacji nie ma znaczenie tylko charakter informacji, ale również kontekst w jakim te informacje występują.</a:t>
            </a:r>
          </a:p>
          <a:p>
            <a:pPr marL="0" indent="0" algn="just">
              <a:buNone/>
            </a:pPr>
            <a:r>
              <a:rPr lang="pl-PL" b="1" dirty="0"/>
              <a:t>Możliwa do zidentyfikowania </a:t>
            </a:r>
            <a:r>
              <a:rPr lang="pl-PL" dirty="0"/>
              <a:t>osoba to osoba, którą można bezpośrednio lub pośrednio zidentyfikować na podstawie identyfikatora takiego jak: imię i nazwisko, nr identyfikacyjny, dane o lokalizacji, identyfikator internetowy lub jeden lub więcej czynników określających fizyczną, fizjologiczną, genetyczną, psychiczną , ekonomiczną, kulturową lub społeczną tożsamość osoby fizycznej.</a:t>
            </a:r>
          </a:p>
        </p:txBody>
      </p:sp>
    </p:spTree>
    <p:extLst>
      <p:ext uri="{BB962C8B-B14F-4D97-AF65-F5344CB8AC3E}">
        <p14:creationId xmlns:p14="http://schemas.microsoft.com/office/powerpoint/2010/main" val="3961400603"/>
      </p:ext>
    </p:extLst>
  </p:cSld>
  <p:clrMapOvr>
    <a:masterClrMapping/>
  </p:clrMapOvr>
  <p:transition>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Dane osobowe</a:t>
            </a:r>
          </a:p>
        </p:txBody>
      </p:sp>
      <p:sp>
        <p:nvSpPr>
          <p:cNvPr id="3" name="Symbol zastępczy zawartości 2"/>
          <p:cNvSpPr>
            <a:spLocks noGrp="1"/>
          </p:cNvSpPr>
          <p:nvPr>
            <p:ph idx="1"/>
          </p:nvPr>
        </p:nvSpPr>
        <p:spPr/>
        <p:txBody>
          <a:bodyPr>
            <a:normAutofit fontScale="92500"/>
          </a:bodyPr>
          <a:lstStyle/>
          <a:p>
            <a:pPr marL="0" indent="0" algn="just">
              <a:buNone/>
            </a:pPr>
            <a:r>
              <a:rPr lang="pl-PL" dirty="0"/>
              <a:t>Takimi czynnikami umożliwiającymi identyfikację mogą być </a:t>
            </a:r>
            <a:r>
              <a:rPr lang="pl-PL" b="1" dirty="0"/>
              <a:t>cechy fizyczne</a:t>
            </a:r>
            <a:r>
              <a:rPr lang="pl-PL" dirty="0"/>
              <a:t>: wizerunek twarzy, wzrost, kolor oczu; </a:t>
            </a:r>
            <a:r>
              <a:rPr lang="pl-PL" b="1" dirty="0"/>
              <a:t>cechy szczególne</a:t>
            </a:r>
            <a:r>
              <a:rPr lang="pl-PL" dirty="0"/>
              <a:t>: blizny, znamiona; </a:t>
            </a:r>
            <a:r>
              <a:rPr lang="pl-PL" b="1" dirty="0"/>
              <a:t>cechy fizjologiczne </a:t>
            </a:r>
            <a:r>
              <a:rPr lang="pl-PL" dirty="0"/>
              <a:t>np. grupa krwi; </a:t>
            </a:r>
            <a:r>
              <a:rPr lang="pl-PL" b="1" dirty="0"/>
              <a:t>cechy genetyczne </a:t>
            </a:r>
            <a:r>
              <a:rPr lang="pl-PL" dirty="0"/>
              <a:t>np. struktura kodu genetycznego; </a:t>
            </a:r>
            <a:r>
              <a:rPr lang="pl-PL" b="1" dirty="0"/>
              <a:t>cechy ekonomiczne </a:t>
            </a:r>
            <a:r>
              <a:rPr lang="pl-PL" dirty="0"/>
              <a:t>np. status majątkowy, czy wysokość wynagrodzenia i inne </a:t>
            </a:r>
            <a:r>
              <a:rPr lang="pl-PL" b="1" dirty="0"/>
              <a:t>cechy psychiczne, kulturowe czy społeczne.</a:t>
            </a:r>
          </a:p>
          <a:p>
            <a:pPr marL="0" indent="0" algn="just">
              <a:buNone/>
            </a:pPr>
            <a:r>
              <a:rPr lang="pl-PL" dirty="0"/>
              <a:t>Katalog ten jest katalogiem otwartym i przykładowym, o czym świadczy określenie w szczególności. To oznacza że mogą istnieć jeszcze inne czynniki umożliwiające identyfikację osoby fizycznej.</a:t>
            </a:r>
          </a:p>
          <a:p>
            <a:pPr marL="0" indent="0" algn="just">
              <a:buNone/>
            </a:pPr>
            <a:endParaRPr lang="pl-PL" dirty="0"/>
          </a:p>
        </p:txBody>
      </p:sp>
    </p:spTree>
    <p:extLst>
      <p:ext uri="{BB962C8B-B14F-4D97-AF65-F5344CB8AC3E}">
        <p14:creationId xmlns:p14="http://schemas.microsoft.com/office/powerpoint/2010/main" val="934213614"/>
      </p:ext>
    </p:extLst>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Dane osobowe</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W RODO nie znalazł się przepis występujący na gruncie polskiego ustawodawstwa z 1997 r. zgodnie z którym  nie uznawało się danej informacji za dane które umożliwiają ustalenie tożsamości  </a:t>
            </a:r>
            <a:r>
              <a:rPr lang="pl-PL" b="1" dirty="0"/>
              <a:t>jeżeli wymagałoby to nadmiernych kosztów, czasu lub działań. </a:t>
            </a:r>
          </a:p>
          <a:p>
            <a:pPr marL="0" indent="0" algn="just">
              <a:buNone/>
            </a:pPr>
            <a:r>
              <a:rPr lang="pl-PL" dirty="0"/>
              <a:t>Brak tego przepisu wprost występującego nie oznacza, że prawodawca unijny z tego zupełnie zrezygnował. W motywie 26  wskazano, że aby stwierdzić że dana osoba  jest możliwa do zidentyfikowania należy wziąć pod uwagę  wszelkie rozsądnie prawdopodobne sposoby  w stosunku do których istnieje uzasadnione prawdopodobieństwo, iż zostaną wykorzystane przez administratora lub inną osobę w celu bezpośredniego lub pośredniego zidentyfikowania danej osoby, tzw. element uzasadnianego prawdopodobieństwa, który przesądza o konieczności subiektywnego podejścia do przesłanki identyfikowalności osoby fizycznej. </a:t>
            </a:r>
          </a:p>
        </p:txBody>
      </p:sp>
    </p:spTree>
    <p:extLst>
      <p:ext uri="{BB962C8B-B14F-4D97-AF65-F5344CB8AC3E}">
        <p14:creationId xmlns:p14="http://schemas.microsoft.com/office/powerpoint/2010/main" val="2048887363"/>
      </p:ext>
    </p:extLst>
  </p:cSld>
  <p:clrMapOvr>
    <a:masterClrMapping/>
  </p:clrMapOvr>
  <p:transition>
    <p:wipe di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Dane osobowe</a:t>
            </a:r>
          </a:p>
        </p:txBody>
      </p:sp>
      <p:sp>
        <p:nvSpPr>
          <p:cNvPr id="3" name="Symbol zastępczy zawartości 2"/>
          <p:cNvSpPr>
            <a:spLocks noGrp="1"/>
          </p:cNvSpPr>
          <p:nvPr>
            <p:ph idx="1"/>
          </p:nvPr>
        </p:nvSpPr>
        <p:spPr/>
        <p:txBody>
          <a:bodyPr/>
          <a:lstStyle/>
          <a:p>
            <a:pPr marL="0" indent="0" algn="just">
              <a:buNone/>
            </a:pPr>
            <a:r>
              <a:rPr lang="pl-PL" dirty="0"/>
              <a:t>Nie są danymi osobowymi dane mające charakter anonimowy ze względu na to, że nie można ich przypisać do konkretnej osoby, np. publikowane wyniki badań statystycznych Odmiennie traktuje się informacje, które mają odniesienie do konkretnych osób poprzez użycie pseudonimu.</a:t>
            </a:r>
          </a:p>
        </p:txBody>
      </p:sp>
    </p:spTree>
    <p:extLst>
      <p:ext uri="{BB962C8B-B14F-4D97-AF65-F5344CB8AC3E}">
        <p14:creationId xmlns:p14="http://schemas.microsoft.com/office/powerpoint/2010/main" val="689960185"/>
      </p:ext>
    </p:extLst>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Ochrona danych osobowych w Polsce</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W polskim piśmiennictwie zwraca się uwagę na związek ochrony danych osobowych </a:t>
            </a:r>
            <a:r>
              <a:rPr lang="pl-PL" b="1" dirty="0"/>
              <a:t>z zasadą autonomii informacyjnej, o której mowa w art. 51 ust. 3 i z prawem do prywatności uregulowanym w  art. 47 Konstytucji RP.</a:t>
            </a:r>
          </a:p>
          <a:p>
            <a:pPr marL="0" indent="0" algn="just">
              <a:buNone/>
            </a:pPr>
            <a:r>
              <a:rPr lang="pl-PL" dirty="0"/>
              <a:t>Przyjmuje się, że dane osobowe są częścią życia prywatnego a posługiwanie się danymi dotyczącymi innej osoby ingeruje w przyznaną kompetencję do decydowania o własnym życiu osobistym.</a:t>
            </a:r>
          </a:p>
          <a:p>
            <a:pPr marL="0" indent="0" algn="just">
              <a:buNone/>
            </a:pPr>
            <a:r>
              <a:rPr lang="pl-PL" b="1" dirty="0"/>
              <a:t>Przyjmuje się, że prawo do samodzielnego decydowania o ujawnianiu innym  informacji o sobie, jak również wykonywanie kontroli nad tymi informacjami, które znajdują się w posiadaniu innych podmiotów </a:t>
            </a:r>
            <a:r>
              <a:rPr lang="pl-PL" dirty="0"/>
              <a:t>stanowi elementy składowe prawa do ochrony prawnej życia prywatnego zagwarantowanego w art. 47 Konstytucji RP.</a:t>
            </a:r>
          </a:p>
        </p:txBody>
      </p:sp>
    </p:spTree>
    <p:extLst>
      <p:ext uri="{BB962C8B-B14F-4D97-AF65-F5344CB8AC3E}">
        <p14:creationId xmlns:p14="http://schemas.microsoft.com/office/powerpoint/2010/main" val="3351102887"/>
      </p:ext>
    </p:extLst>
  </p:cSld>
  <p:clrMapOvr>
    <a:masterClrMapping/>
  </p:clrMapOvr>
  <p:transition>
    <p:cut thruBlk="1"/>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Szczególne kategorie danych</a:t>
            </a:r>
          </a:p>
        </p:txBody>
      </p:sp>
      <p:sp>
        <p:nvSpPr>
          <p:cNvPr id="3" name="Symbol zastępczy zawartości 2"/>
          <p:cNvSpPr>
            <a:spLocks noGrp="1"/>
          </p:cNvSpPr>
          <p:nvPr>
            <p:ph idx="1"/>
          </p:nvPr>
        </p:nvSpPr>
        <p:spPr/>
        <p:txBody>
          <a:bodyPr>
            <a:normAutofit/>
          </a:bodyPr>
          <a:lstStyle/>
          <a:p>
            <a:pPr marL="0" indent="0" algn="just">
              <a:buNone/>
            </a:pPr>
            <a:r>
              <a:rPr lang="pl-PL" dirty="0"/>
              <a:t>Dane wrażliwe: genetyczne, biometryczne, dotyczące stanu zdrowia;</a:t>
            </a:r>
          </a:p>
          <a:p>
            <a:pPr marL="0" indent="0" algn="just">
              <a:buNone/>
            </a:pPr>
            <a:r>
              <a:rPr lang="pl-PL" dirty="0"/>
              <a:t>Dane dotyczące wyroków skazujących i naruszeń prawa.</a:t>
            </a:r>
          </a:p>
          <a:p>
            <a:pPr marL="0" indent="0" algn="just">
              <a:buNone/>
            </a:pPr>
            <a:r>
              <a:rPr lang="pl-PL" b="1" dirty="0"/>
              <a:t>Prawodawca przewiduje bardziej restrykcyjne zasady ich przetwarzania, ze względu na ich charakter i to czego dotyczą w rzeczywistości.</a:t>
            </a:r>
          </a:p>
        </p:txBody>
      </p:sp>
    </p:spTree>
    <p:extLst>
      <p:ext uri="{BB962C8B-B14F-4D97-AF65-F5344CB8AC3E}">
        <p14:creationId xmlns:p14="http://schemas.microsoft.com/office/powerpoint/2010/main" val="1249915409"/>
      </p:ext>
    </p:extLst>
  </p:cSld>
  <p:clrMapOvr>
    <a:masterClrMapping/>
  </p:clrMapOvr>
  <p:transition>
    <p:pull di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Przetwarzanie danych </a:t>
            </a:r>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a:t>Operacja lub zestaw operacji dokonywanych na danych osobowych lub na zestawach danych osobowych. </a:t>
            </a:r>
            <a:r>
              <a:rPr lang="pl-PL" b="1" dirty="0"/>
              <a:t>Operacje te mogą być zautomatyzowane lub niezautomatyzowane.</a:t>
            </a:r>
          </a:p>
          <a:p>
            <a:pPr marL="0" indent="0" algn="just">
              <a:buNone/>
            </a:pPr>
            <a:r>
              <a:rPr lang="pl-PL" dirty="0"/>
              <a:t>Do tego rodzaju czynności należy zaliczyć: zbieranie , utrwalanie, organizowanie, porządkowanie, przechowywanie, adaptowanie lub modyfikowanie, pobieranie, przeglądanie, wykorzystywanie, ujawnianie poprzez przesyłanie, rozpowszechnianie lub innego rodzaju udostępnianie lub łączenie, ograniczanie, usuwanie, lub niszczenie. </a:t>
            </a:r>
            <a:r>
              <a:rPr lang="pl-PL" b="1" dirty="0"/>
              <a:t>Chodzi o rozmaite działania na danych osobowych.</a:t>
            </a:r>
          </a:p>
          <a:p>
            <a:pPr marL="0" indent="0" algn="just">
              <a:buNone/>
            </a:pPr>
            <a:endParaRPr lang="pl-PL" dirty="0"/>
          </a:p>
        </p:txBody>
      </p:sp>
    </p:spTree>
    <p:extLst>
      <p:ext uri="{BB962C8B-B14F-4D97-AF65-F5344CB8AC3E}">
        <p14:creationId xmlns:p14="http://schemas.microsoft.com/office/powerpoint/2010/main" val="2759851712"/>
      </p:ext>
    </p:extLst>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Przetwarzanie danych</a:t>
            </a:r>
          </a:p>
        </p:txBody>
      </p:sp>
      <p:sp>
        <p:nvSpPr>
          <p:cNvPr id="3" name="Symbol zastępczy zawartości 2"/>
          <p:cNvSpPr>
            <a:spLocks noGrp="1"/>
          </p:cNvSpPr>
          <p:nvPr>
            <p:ph idx="1"/>
          </p:nvPr>
        </p:nvSpPr>
        <p:spPr>
          <a:xfrm>
            <a:off x="457200" y="1628800"/>
            <a:ext cx="8229600" cy="4525963"/>
          </a:xfrm>
        </p:spPr>
        <p:txBody>
          <a:bodyPr>
            <a:normAutofit fontScale="70000" lnSpcReduction="20000"/>
          </a:bodyPr>
          <a:lstStyle/>
          <a:p>
            <a:pPr marL="0" indent="0" algn="just">
              <a:buNone/>
            </a:pPr>
            <a:r>
              <a:rPr lang="pl-PL" b="1" dirty="0"/>
              <a:t>II grupy poglądów co do charakteru katalogu czynności przetwarzania wymienionego w RODO</a:t>
            </a:r>
            <a:r>
              <a:rPr lang="pl-PL" dirty="0"/>
              <a:t>:</a:t>
            </a:r>
          </a:p>
          <a:p>
            <a:pPr marL="0" indent="0" algn="just">
              <a:buNone/>
            </a:pPr>
            <a:r>
              <a:rPr lang="pl-PL" b="1" dirty="0"/>
              <a:t>I grupa poglądów</a:t>
            </a:r>
            <a:r>
              <a:rPr lang="pl-PL" dirty="0"/>
              <a:t>: Wyliczenie ma charakter przykładowy o czym świadczy sformułowanie oznacza ..</a:t>
            </a:r>
            <a:r>
              <a:rPr lang="pl-PL" b="1" dirty="0"/>
              <a:t>operacje taką jak</a:t>
            </a:r>
            <a:r>
              <a:rPr lang="pl-PL" dirty="0"/>
              <a:t>, nie stanowi zatem enumeratywnego wskazania rodzajów operacji, a ma charakter otwarty. Przykładami takich operacji, które nie zostały wymienione są: profilowanie i </a:t>
            </a:r>
            <a:r>
              <a:rPr lang="pl-PL" dirty="0" err="1"/>
              <a:t>pseudoanonimizacja</a:t>
            </a:r>
            <a:r>
              <a:rPr lang="pl-PL" dirty="0"/>
              <a:t>, które są uznawane za przetwarzanie danych.</a:t>
            </a:r>
          </a:p>
          <a:p>
            <a:pPr marL="0" indent="0" algn="just">
              <a:buNone/>
            </a:pPr>
            <a:r>
              <a:rPr lang="pl-PL" b="1" dirty="0"/>
              <a:t>II grupa poglądów</a:t>
            </a:r>
            <a:r>
              <a:rPr lang="pl-PL" dirty="0"/>
              <a:t>: Katalog ma charakter zamknięty i wskazuje na wszystkie czynności wchodzące w skład pojęcia przetwarzania danych;</a:t>
            </a:r>
          </a:p>
          <a:p>
            <a:pPr marL="0" indent="0" algn="just">
              <a:buNone/>
            </a:pPr>
            <a:r>
              <a:rPr lang="pl-PL" dirty="0"/>
              <a:t>Doktrynalny spór nie ma większego znaczenia albowiem czynności , które wprost nie są wymienione można podciągnąć pod znaczenie tych które są wprost wyróżnione, albowiem ich zakres jest szeroki, np. profilowanie można podciągnąć pod wykorzystywanie danych.</a:t>
            </a:r>
          </a:p>
        </p:txBody>
      </p:sp>
    </p:spTree>
    <p:extLst>
      <p:ext uri="{BB962C8B-B14F-4D97-AF65-F5344CB8AC3E}">
        <p14:creationId xmlns:p14="http://schemas.microsoft.com/office/powerpoint/2010/main" val="3125215477"/>
      </p:ext>
    </p:extLst>
  </p:cSld>
  <p:clrMapOvr>
    <a:masterClrMapping/>
  </p:clrMapOvr>
  <p:transition>
    <p:wipe di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Przetwarzanie danych</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Prawodawca unijny ujmuje kwestie przetwarzania szeroko (odmiennie od potocznego ujęcia). Za przetwarzanie należy uznać rozmaite czynności również i takie które prowadzą do modyfikacji treści danych, czy też nie. </a:t>
            </a:r>
          </a:p>
          <a:p>
            <a:pPr marL="0" indent="0" algn="just">
              <a:buNone/>
            </a:pPr>
            <a:r>
              <a:rPr lang="pl-PL" dirty="0"/>
              <a:t>Chodzi o zagwarantowanie szerokiego zakresu ochrony, poprzez objęcie zakresem przetwarzania czynności, których przedmiotem są dane osobowe, </a:t>
            </a:r>
            <a:r>
              <a:rPr lang="pl-PL" b="1" dirty="0"/>
              <a:t>aż po czynność usuwania danych. </a:t>
            </a:r>
          </a:p>
          <a:p>
            <a:pPr marL="0" indent="0" algn="just">
              <a:buNone/>
            </a:pPr>
            <a:r>
              <a:rPr lang="pl-PL" dirty="0"/>
              <a:t>Z prawnego punktu widzenia jest to działanie faktyczne, czynność materialnotechniczna (z punktu widzenia prawa administracyjnego), z punktu widzenia prawa cywilnego jest to czynność realna, ale prowadząca do skutków prawnych - mogą one być następstwem przetwarzania danych.</a:t>
            </a:r>
          </a:p>
        </p:txBody>
      </p:sp>
    </p:spTree>
    <p:extLst>
      <p:ext uri="{BB962C8B-B14F-4D97-AF65-F5344CB8AC3E}">
        <p14:creationId xmlns:p14="http://schemas.microsoft.com/office/powerpoint/2010/main" val="356954178"/>
      </p:ext>
    </p:extLst>
  </p:cSld>
  <p:clrMapOvr>
    <a:masterClrMapping/>
  </p:clrMapOvr>
  <p:transition>
    <p:wip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Ograniczenie przetwarzania</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b="1" dirty="0"/>
              <a:t>Oznaczenie przechowywanych danych osobowych w celu ograniczenia ich przyszłego przetwarzania</a:t>
            </a:r>
            <a:r>
              <a:rPr lang="pl-PL" dirty="0"/>
              <a:t>. Może polegać na  dodaniu w odpowiednim polu adnotacji np. o tym, że prawidłowość danych jest kwestionowana. </a:t>
            </a:r>
            <a:r>
              <a:rPr lang="pl-PL" b="1" dirty="0"/>
              <a:t>Tego rodzaju konstrukcja jest określana mianem blokowania danych, gdyż nie musi prowadzić do ich usunięcia, ale ogranicza możliwość ich wykorzystywania i wywodzi się z uprawnienia osoby , której dane dotyczą do zablokowania, do wstrzymania) przetwarzania danych. </a:t>
            </a:r>
            <a:r>
              <a:rPr lang="pl-PL" dirty="0"/>
              <a:t>Osoba ma prawo żądania od administratora ograniczenia  przetwarzania danych na jej temat w określonych przypadkach.</a:t>
            </a:r>
          </a:p>
          <a:p>
            <a:pPr marL="0" indent="0" algn="just">
              <a:buNone/>
            </a:pPr>
            <a:r>
              <a:rPr lang="pl-PL" dirty="0"/>
              <a:t>Od ograniczenia przetwarzania należy odróżnić ograniczenie przechowywania danych, które stanowi jedną z ogólnych zasad przetwarzania.</a:t>
            </a:r>
          </a:p>
        </p:txBody>
      </p:sp>
    </p:spTree>
    <p:extLst>
      <p:ext uri="{BB962C8B-B14F-4D97-AF65-F5344CB8AC3E}">
        <p14:creationId xmlns:p14="http://schemas.microsoft.com/office/powerpoint/2010/main" val="1100120014"/>
      </p:ext>
    </p:extLst>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Profilowanie </a:t>
            </a:r>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Dowolna forma zautomatyzowanego przetwarzania danych, które polega na wykorzystaniu danych osobowych do oceny niektórych czynników osobowych osoby fizycznej w szczególności do analizy lub prognozy aspektów dotyczących efektów pracy tej osoby fizycznej, jej sytuacji ekonomicznej, zdrowia, osobistych preferencji, zainteresowań, wiarygodności, zachowania, lokalizacji, przemieszczania się. </a:t>
            </a:r>
          </a:p>
          <a:p>
            <a:pPr marL="0" indent="0" algn="just">
              <a:buNone/>
            </a:pPr>
            <a:r>
              <a:rPr lang="pl-PL" dirty="0"/>
              <a:t>Profilowanie nie obejmuje działań, które są dokonywane w sposób tradycyjny (ręcznie), a jedynie operacje realizowane z wykorzystaniem urządzeń służących automatyzacji przetwarzania (najczęściej komputerów).</a:t>
            </a:r>
          </a:p>
          <a:p>
            <a:pPr marL="0" indent="0" algn="just">
              <a:buNone/>
            </a:pPr>
            <a:r>
              <a:rPr lang="pl-PL" dirty="0"/>
              <a:t>Istotą jest tworzenie profilu osobowego, pozwala na dokonywanie ocen, analiz i prognoz odnoszących się do osoby. Przedmiotem analiz, prognoz i ocen mogą być różnorodne informacje dotyczące osoby fizycznej. </a:t>
            </a:r>
            <a:r>
              <a:rPr lang="pl-PL" b="1" dirty="0"/>
              <a:t>Typowym przykładem profilowania jest gromadzenie informacji dotyczących preferencji i aktywności użytkowników serwisów internetowych m.in. dla spersonalizowania oferty skierowanej do tych użytkowników. </a:t>
            </a:r>
          </a:p>
          <a:p>
            <a:pPr marL="0" indent="0" algn="just">
              <a:buNone/>
            </a:pPr>
            <a:r>
              <a:rPr lang="pl-PL" b="1" dirty="0"/>
              <a:t>Profilowanie może prowadzić do daleko idącej ingerencji w sferę prywatności, dlatego znajduje się w polu zainteresowania prawodawcy unijnego.</a:t>
            </a:r>
          </a:p>
        </p:txBody>
      </p:sp>
    </p:spTree>
    <p:extLst>
      <p:ext uri="{BB962C8B-B14F-4D97-AF65-F5344CB8AC3E}">
        <p14:creationId xmlns:p14="http://schemas.microsoft.com/office/powerpoint/2010/main" val="1048040318"/>
      </p:ext>
    </p:extLst>
  </p:cSld>
  <p:clrMapOvr>
    <a:masterClrMapping/>
  </p:clrMapOvr>
  <p:transition>
    <p:wipe dir="u"/>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err="1"/>
              <a:t>Pseudoanonimizacja</a:t>
            </a:r>
            <a:endParaRPr lang="pl-PL" b="1" dirty="0"/>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To przetworzenie danych osobowych w taki sposób, by nie można ich było przypisać konkretnej osobie, której dane dotyczą, bez użycia dodatkowych informacji pod warunkiem, że takie dodatkowe informacje są przechowywane osobno i są objęte środkami technicznymi i organizacyjnymi  uniemożliwiającymi ich przypisanie zidentyfikowanej lub możliwej do zidentyfikowania  osobie fizycznej.</a:t>
            </a:r>
          </a:p>
          <a:p>
            <a:pPr marL="0" indent="0" algn="just">
              <a:buNone/>
            </a:pPr>
            <a:r>
              <a:rPr lang="pl-PL" dirty="0"/>
              <a:t>Zastąpienie imienia i nazwiska osoby pseudonimem pozwala na ograniczenie możliwości identyfikacji, przypadku gdy dane pozwalające powiązać pseudonim z nazwiskiem są przechowywane  osobno i należycie zabezpieczone.</a:t>
            </a:r>
          </a:p>
          <a:p>
            <a:pPr marL="0" indent="0" algn="just">
              <a:buNone/>
            </a:pPr>
            <a:r>
              <a:rPr lang="pl-PL" b="1" dirty="0" err="1"/>
              <a:t>Pseudoanonimizacja</a:t>
            </a:r>
            <a:r>
              <a:rPr lang="pl-PL" dirty="0"/>
              <a:t> może być wykorzystywana do umożliwienia przetwarzania danych w szerszym zakresie. </a:t>
            </a:r>
          </a:p>
          <a:p>
            <a:pPr marL="0" indent="0" algn="just">
              <a:buNone/>
            </a:pPr>
            <a:r>
              <a:rPr lang="pl-PL" b="1" dirty="0" err="1"/>
              <a:t>Pseudoanonimizacja</a:t>
            </a:r>
            <a:r>
              <a:rPr lang="pl-PL" dirty="0"/>
              <a:t> może stanowić jeden z mechanizmów zabezpieczania danych.</a:t>
            </a:r>
          </a:p>
        </p:txBody>
      </p:sp>
    </p:spTree>
    <p:extLst>
      <p:ext uri="{BB962C8B-B14F-4D97-AF65-F5344CB8AC3E}">
        <p14:creationId xmlns:p14="http://schemas.microsoft.com/office/powerpoint/2010/main" val="1030765896"/>
      </p:ext>
    </p:extLst>
  </p:cSld>
  <p:clrMapOvr>
    <a:masterClrMapping/>
  </p:clrMapOvr>
  <p:transition>
    <p:wipe dir="u"/>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Zbiór danych</a:t>
            </a:r>
          </a:p>
        </p:txBody>
      </p:sp>
      <p:sp>
        <p:nvSpPr>
          <p:cNvPr id="3" name="Symbol zastępczy zawartości 2"/>
          <p:cNvSpPr>
            <a:spLocks noGrp="1"/>
          </p:cNvSpPr>
          <p:nvPr>
            <p:ph idx="1"/>
          </p:nvPr>
        </p:nvSpPr>
        <p:spPr>
          <a:xfrm>
            <a:off x="457200" y="1268760"/>
            <a:ext cx="8229600" cy="5040600"/>
          </a:xfrm>
        </p:spPr>
        <p:txBody>
          <a:bodyPr>
            <a:noAutofit/>
          </a:bodyPr>
          <a:lstStyle/>
          <a:p>
            <a:pPr marL="0" indent="0" algn="just">
              <a:buNone/>
            </a:pPr>
            <a:r>
              <a:rPr lang="pl-PL" sz="1600" b="1" dirty="0"/>
              <a:t>Uporządkowany</a:t>
            </a:r>
            <a:r>
              <a:rPr lang="pl-PL" sz="1600" dirty="0"/>
              <a:t> </a:t>
            </a:r>
            <a:r>
              <a:rPr lang="pl-PL" sz="1600" b="1" dirty="0"/>
              <a:t>zestaw</a:t>
            </a:r>
            <a:r>
              <a:rPr lang="pl-PL" sz="1600" dirty="0"/>
              <a:t> danych osobowych </a:t>
            </a:r>
            <a:r>
              <a:rPr lang="pl-PL" sz="1600" b="1" dirty="0"/>
              <a:t>dostępnych wg. określonych kryteriów</a:t>
            </a:r>
            <a:r>
              <a:rPr lang="pl-PL" sz="1600" dirty="0"/>
              <a:t>, niezależnie od tego czy zestaw ten jest scentralizowany, zdecentralizowany czy rozproszony funkcjonalnie.</a:t>
            </a:r>
          </a:p>
          <a:p>
            <a:pPr marL="0" indent="0" algn="just">
              <a:buNone/>
            </a:pPr>
            <a:r>
              <a:rPr lang="pl-PL" sz="1600" dirty="0"/>
              <a:t>Brak któregokolwiek elementu oznacza, że nie można mówić o istnieniu zbioru danych.</a:t>
            </a:r>
          </a:p>
          <a:p>
            <a:pPr marL="0" indent="0" algn="just">
              <a:buNone/>
            </a:pPr>
            <a:r>
              <a:rPr lang="pl-PL" sz="1600" b="1" dirty="0"/>
              <a:t>3 elementy do spełnienia</a:t>
            </a:r>
            <a:r>
              <a:rPr lang="pl-PL" sz="1600" dirty="0"/>
              <a:t>:</a:t>
            </a:r>
          </a:p>
          <a:p>
            <a:pPr marL="0" indent="0" algn="just">
              <a:buNone/>
            </a:pPr>
            <a:r>
              <a:rPr lang="pl-PL" sz="1600" dirty="0"/>
              <a:t>Zestaw, uporządkowanie (odpowiednia struktura) zestawu, dostępność danych wg. kryteriów.</a:t>
            </a:r>
          </a:p>
          <a:p>
            <a:pPr marL="0" indent="0" algn="just">
              <a:buNone/>
            </a:pPr>
            <a:r>
              <a:rPr lang="pl-PL" sz="1600" dirty="0"/>
              <a:t>Prawodawca nie posługuje się kryterium ilościowym, nie wskazuje z ilu danych  powinien składać się tego rodzaju zestaw, aby można było mówić o zbiorze danych. Odpowiednia struktura (uporządkowana) to np. tabelaryczny układ, w którym  poszczególne kolumny oznaczone są nagłówkami wskazującymi rodzaj danych przetwarzanych w zbiorze. Przeciwieństwem jest tekst potoczysty, np. artykuł prasowy. Dostępność wg. określonych kryteriów czyli istniejąca możliwość szybkiego odszukania informacji w zbiorze wg. określonych uprzednio kryteriów wyszukiwania. </a:t>
            </a:r>
            <a:r>
              <a:rPr lang="pl-PL" sz="1600" b="1" dirty="0"/>
              <a:t>Pojęcie to odnosi się do zbiorów w których dane są przetwarzane w zautomatyzowany sposób jak i też przetwarzanych metodami tradycyjnymi.  </a:t>
            </a:r>
          </a:p>
          <a:p>
            <a:pPr marL="0" indent="0" algn="just">
              <a:buNone/>
            </a:pPr>
            <a:r>
              <a:rPr lang="pl-PL" sz="1600" dirty="0"/>
              <a:t>Rygory wynikające z przepisów RODO mają zastosowanie również w przypadku zbiorów krótkotrwałych sporządzanych wyłącznie w celach technicznych, szkoleniowych lub dydaktycznych nawet jeżeli dane z tych zbiorów są usuwane bezpośrednio po ich wykorzystaniu. </a:t>
            </a:r>
          </a:p>
        </p:txBody>
      </p:sp>
    </p:spTree>
    <p:extLst>
      <p:ext uri="{BB962C8B-B14F-4D97-AF65-F5344CB8AC3E}">
        <p14:creationId xmlns:p14="http://schemas.microsoft.com/office/powerpoint/2010/main" val="1482604521"/>
      </p:ext>
    </p:extLst>
  </p:cSld>
  <p:clrMapOvr>
    <a:masterClrMapping/>
  </p:clrMapOvr>
  <p:transition>
    <p:wedg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Administrator</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Osoba fizyczna, prawna, organ publiczny, jednostka lub inny podmiot, który samodzielnie lub wspólnie z innymi </a:t>
            </a:r>
            <a:r>
              <a:rPr lang="pl-PL" b="1" dirty="0"/>
              <a:t>ustala cele i sposoby przetwarzania danych  osobowych.</a:t>
            </a:r>
            <a:r>
              <a:rPr lang="pl-PL" dirty="0"/>
              <a:t> (Są to podmioty prywatne i publiczne).</a:t>
            </a:r>
          </a:p>
          <a:p>
            <a:pPr marL="0" indent="0" algn="just">
              <a:buNone/>
            </a:pPr>
            <a:r>
              <a:rPr lang="pl-PL" dirty="0"/>
              <a:t>Większość wymogów wynikających z RODO jest skierowana do administratora, to on ponosi odpowiedzialność za naruszenie przepisów o ochronie danych osobowych. </a:t>
            </a:r>
          </a:p>
          <a:p>
            <a:pPr marL="0" indent="0" algn="just">
              <a:buNone/>
            </a:pPr>
            <a:r>
              <a:rPr lang="pl-PL" dirty="0"/>
              <a:t>Osoba fizyczna, wówczas gdy samodzielnie prowadzi działalność gospodarczą,</a:t>
            </a:r>
          </a:p>
          <a:p>
            <a:pPr marL="0" indent="0" algn="just">
              <a:buNone/>
            </a:pPr>
            <a:r>
              <a:rPr lang="pl-PL" dirty="0"/>
              <a:t>Osoba prawna – spółka prawa handlowego, za spółkę poszczególne działania podejmują organy uprawnione do jej reprezentowania (prezes, zarząd);</a:t>
            </a:r>
          </a:p>
          <a:p>
            <a:pPr marL="0" indent="0" algn="just">
              <a:buNone/>
            </a:pPr>
            <a:r>
              <a:rPr lang="pl-PL" dirty="0"/>
              <a:t>Organ publiczny, jeżeli przepis szczególny tak stanowi;</a:t>
            </a:r>
          </a:p>
          <a:p>
            <a:pPr marL="0" indent="0" algn="just">
              <a:buNone/>
            </a:pPr>
            <a:r>
              <a:rPr lang="pl-PL" dirty="0"/>
              <a:t>Jednostka – np. gmina, choć bardziej właściwym rozwiązaniem byłoby uznawanie organu gminy za administratora.</a:t>
            </a:r>
          </a:p>
        </p:txBody>
      </p:sp>
    </p:spTree>
    <p:extLst>
      <p:ext uri="{BB962C8B-B14F-4D97-AF65-F5344CB8AC3E}">
        <p14:creationId xmlns:p14="http://schemas.microsoft.com/office/powerpoint/2010/main" val="443516343"/>
      </p:ext>
    </p:extLst>
  </p:cSld>
  <p:clrMapOvr>
    <a:masterClrMapping/>
  </p:clrMapOvr>
  <p:transition>
    <p:dissolv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Podmiot przetwarzający</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Osoba fizyczna, prawna, organ publiczny, jednostka lub inny podmiot, który przetwarza dane osobowe w imieniu administratora. Dokonuje on czynności przetwarzania w imieniu administratora </a:t>
            </a:r>
            <a:r>
              <a:rPr lang="pl-PL" b="1" dirty="0"/>
              <a:t>a więc sam nie decyduje o celu i sposobach przetwarzania</a:t>
            </a:r>
            <a:r>
              <a:rPr lang="pl-PL" dirty="0"/>
              <a:t>, lecz realizuje cele wyznaczone przez administratora, który określa także sposoby przetwarzania. Chodzi o podmiot, który nie tylko działa w imieniu administratora, ale i również na jego zlecenie. </a:t>
            </a:r>
            <a:r>
              <a:rPr lang="pl-PL" b="1" dirty="0"/>
              <a:t>Może to być zatem podmiot zewnętrzny nieznajdujący się w jego strukturze. </a:t>
            </a:r>
          </a:p>
          <a:p>
            <a:pPr marL="0" indent="0" algn="just">
              <a:buNone/>
            </a:pPr>
            <a:r>
              <a:rPr lang="pl-PL" dirty="0"/>
              <a:t>Od tego podmiotu należy odróżnić </a:t>
            </a:r>
            <a:r>
              <a:rPr lang="pl-PL" b="1" dirty="0"/>
              <a:t>osoby, które przetwarzają dane z upoważnienia administratora lub podmiotu przetwarzającego</a:t>
            </a:r>
            <a:r>
              <a:rPr lang="pl-PL" dirty="0"/>
              <a:t>. Mogą to być pracownicy zatrudnieni przy przetwarzaniu, wykonujący czynności w oparciu o umowy cywilnoprawne, albo inne osoby, które zostały dopuszczone do przetwarzania danych (praktykanci, stażyści, wolontariusze). </a:t>
            </a:r>
            <a:r>
              <a:rPr lang="pl-PL" b="1" dirty="0"/>
              <a:t>Zawsze to jednak będą osoby fizyczne. Działają na podstawie upoważnienia administratora lub podmiotu przetwarzającego.</a:t>
            </a:r>
          </a:p>
        </p:txBody>
      </p:sp>
    </p:spTree>
    <p:extLst>
      <p:ext uri="{BB962C8B-B14F-4D97-AF65-F5344CB8AC3E}">
        <p14:creationId xmlns:p14="http://schemas.microsoft.com/office/powerpoint/2010/main" val="708873538"/>
      </p:ext>
    </p:extLst>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Ochrona danych osobowych w doktrynie</a:t>
            </a:r>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Można wyróżnić dwa rodzaje poglądów na to, czym są dane osobowe:</a:t>
            </a:r>
          </a:p>
          <a:p>
            <a:pPr marL="514350" indent="-514350" algn="just">
              <a:buAutoNum type="arabicPeriod"/>
            </a:pPr>
            <a:r>
              <a:rPr lang="pl-PL" dirty="0"/>
              <a:t>Pogląd o pojmowaniu danych w sposób zbliżony do dóbr osobistych, a  wręcz kreowanie dobra osobistego w postaci autonomii informacyjnej człowieka;</a:t>
            </a:r>
          </a:p>
          <a:p>
            <a:pPr marL="514350" indent="-514350" algn="just">
              <a:buAutoNum type="arabicPeriod"/>
            </a:pPr>
            <a:r>
              <a:rPr lang="pl-PL" dirty="0"/>
              <a:t>Pogląd o  ujmowaniu  danych osobowych w kategoriach własnościowych (traktowanie  danych osobowych  jako swoistego  niematerialnego dobra, które przysługuje  osobie, której dane dotyczą).</a:t>
            </a:r>
          </a:p>
        </p:txBody>
      </p:sp>
    </p:spTree>
    <p:extLst>
      <p:ext uri="{BB962C8B-B14F-4D97-AF65-F5344CB8AC3E}">
        <p14:creationId xmlns:p14="http://schemas.microsoft.com/office/powerpoint/2010/main" val="696101103"/>
      </p:ext>
    </p:extLst>
  </p:cSld>
  <p:clrMapOvr>
    <a:masterClrMapping/>
  </p:clrMapOvr>
  <p:transition>
    <p:dissolv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Odbiorca danych osobowych </a:t>
            </a:r>
          </a:p>
        </p:txBody>
      </p:sp>
      <p:sp>
        <p:nvSpPr>
          <p:cNvPr id="3" name="Symbol zastępczy zawartości 2"/>
          <p:cNvSpPr>
            <a:spLocks noGrp="1"/>
          </p:cNvSpPr>
          <p:nvPr>
            <p:ph idx="1"/>
          </p:nvPr>
        </p:nvSpPr>
        <p:spPr/>
        <p:txBody>
          <a:bodyPr>
            <a:normAutofit/>
          </a:bodyPr>
          <a:lstStyle/>
          <a:p>
            <a:pPr marL="0" indent="0" algn="just">
              <a:buNone/>
            </a:pPr>
            <a:r>
              <a:rPr lang="pl-PL" dirty="0"/>
              <a:t>Osoba fizyczna, prawna, organ publiczny, jednostka lub inny podmiot, któremu ujawnia się dane osobowe, niezależnie od tego czy jest stroną trzecią. </a:t>
            </a:r>
          </a:p>
          <a:p>
            <a:pPr marL="0" indent="0" algn="just">
              <a:buNone/>
            </a:pPr>
            <a:r>
              <a:rPr lang="pl-PL" dirty="0"/>
              <a:t>Nie dotyczy to organów publicznych, które mogą otrzymywać dane osobowe w ramach konkretnego postępowania  zgodnie z prawem (policja, prokurator, organy administracji publicznej). </a:t>
            </a:r>
          </a:p>
        </p:txBody>
      </p:sp>
    </p:spTree>
    <p:extLst>
      <p:ext uri="{BB962C8B-B14F-4D97-AF65-F5344CB8AC3E}">
        <p14:creationId xmlns:p14="http://schemas.microsoft.com/office/powerpoint/2010/main" val="562098445"/>
      </p:ext>
    </p:extLst>
  </p:cSld>
  <p:clrMapOvr>
    <a:masterClrMapping/>
  </p:clrMapOvr>
  <p:transition>
    <p:wip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Osoba trzecia</a:t>
            </a:r>
          </a:p>
        </p:txBody>
      </p:sp>
      <p:sp>
        <p:nvSpPr>
          <p:cNvPr id="3" name="Symbol zastępczy zawartości 2"/>
          <p:cNvSpPr>
            <a:spLocks noGrp="1"/>
          </p:cNvSpPr>
          <p:nvPr>
            <p:ph idx="1"/>
          </p:nvPr>
        </p:nvSpPr>
        <p:spPr/>
        <p:txBody>
          <a:bodyPr/>
          <a:lstStyle/>
          <a:p>
            <a:pPr marL="0" indent="0" algn="just">
              <a:buNone/>
            </a:pPr>
            <a:r>
              <a:rPr lang="pl-PL" dirty="0"/>
              <a:t>Osoba fizyczna, prawna, organ publiczny, jednostka, inny podmiot niż osoba, której dane dotyczą, niż administrator, podmiot przetwarzający czy osoby które z upoważnienia administratora lub podmiotu przetwarzającego mogą przetwarzać dane. </a:t>
            </a:r>
            <a:r>
              <a:rPr lang="pl-PL" b="1" dirty="0"/>
              <a:t>Jest to podmiot zewnętrzny względem operacji na danych, czyli ich nie dokonuje.</a:t>
            </a:r>
          </a:p>
        </p:txBody>
      </p:sp>
    </p:spTree>
    <p:extLst>
      <p:ext uri="{BB962C8B-B14F-4D97-AF65-F5344CB8AC3E}">
        <p14:creationId xmlns:p14="http://schemas.microsoft.com/office/powerpoint/2010/main" val="603815973"/>
      </p:ext>
    </p:extLst>
  </p:cSld>
  <p:clrMapOvr>
    <a:masterClrMapping/>
  </p:clrMapOvr>
  <p:transition>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Zgoda  na przetwarzanie danych osobowych</a:t>
            </a:r>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Stanowi jedną z przesłanek dopuszczalności przetwarzania danych osobowych;</a:t>
            </a:r>
          </a:p>
          <a:p>
            <a:pPr marL="0" indent="0" algn="just">
              <a:buNone/>
            </a:pPr>
            <a:r>
              <a:rPr lang="pl-PL" dirty="0"/>
              <a:t>Okazanie woli w formie oświadczenia lub wyraźnego działania potwierdzającego. Konstrukcja </a:t>
            </a:r>
            <a:r>
              <a:rPr lang="pl-PL" b="1" dirty="0"/>
              <a:t>zbliżona,</a:t>
            </a:r>
            <a:r>
              <a:rPr lang="pl-PL" dirty="0"/>
              <a:t> ale </a:t>
            </a:r>
            <a:r>
              <a:rPr lang="pl-PL" b="1" dirty="0"/>
              <a:t>nie tożsama </a:t>
            </a:r>
            <a:r>
              <a:rPr lang="pl-PL" dirty="0"/>
              <a:t>do oświadczenia woli z KC, bo mowa również o wyraźnym działaniu potwierdzającym – swoisty odpowiednik oświadczenia wywodzonego z zachowania osoby .</a:t>
            </a:r>
          </a:p>
          <a:p>
            <a:pPr marL="0" indent="0" algn="just">
              <a:buNone/>
            </a:pPr>
            <a:r>
              <a:rPr lang="pl-PL" dirty="0"/>
              <a:t>Oświadczenie to musi być </a:t>
            </a:r>
            <a:r>
              <a:rPr lang="pl-PL" b="1" dirty="0"/>
              <a:t>dobrowolne, konkretne, świadome i jednoznaczne</a:t>
            </a:r>
            <a:r>
              <a:rPr lang="pl-PL" dirty="0"/>
              <a:t>. </a:t>
            </a:r>
            <a:r>
              <a:rPr lang="pl-PL" b="1" dirty="0"/>
              <a:t>Dobrowolne</a:t>
            </a:r>
            <a:r>
              <a:rPr lang="pl-PL" dirty="0"/>
              <a:t> – osoba której dane dotyczą musi mieć możliwość wyboru, czy chce wyrazić zgodę czy też nie. </a:t>
            </a:r>
            <a:r>
              <a:rPr lang="pl-PL" b="1" dirty="0"/>
              <a:t>Konkretna</a:t>
            </a:r>
            <a:r>
              <a:rPr lang="pl-PL" dirty="0"/>
              <a:t> – treść oświadczenia powinna odpowiadać zakresowi i celowi zgody na przetwarzanie danych, nie powinno to być oświadczenie ogólnikowe, które nie wskazuje jakie dane i do jakiego celu mają być przetwarzane.</a:t>
            </a:r>
          </a:p>
          <a:p>
            <a:pPr marL="0" indent="0" algn="just">
              <a:buNone/>
            </a:pPr>
            <a:r>
              <a:rPr lang="pl-PL" b="1" dirty="0"/>
              <a:t>Świadome</a:t>
            </a:r>
            <a:r>
              <a:rPr lang="pl-PL" dirty="0"/>
              <a:t> - osoba powinna mieć świadomość konsekwencji takiego oświadczenia, powinna wiedzieć na co się godzi,</a:t>
            </a:r>
          </a:p>
          <a:p>
            <a:pPr marL="0" indent="0" algn="just">
              <a:buNone/>
            </a:pPr>
            <a:r>
              <a:rPr lang="pl-PL" b="1" dirty="0"/>
              <a:t>Jednoznaczne</a:t>
            </a:r>
            <a:r>
              <a:rPr lang="pl-PL" dirty="0"/>
              <a:t> – oświadczenie nie powinno budzić wątpliwości co do zamiaru osoby, która takie oświadczenia składa,</a:t>
            </a:r>
          </a:p>
          <a:p>
            <a:pPr marL="0" indent="0" algn="just">
              <a:buNone/>
            </a:pPr>
            <a:r>
              <a:rPr lang="pl-PL" dirty="0"/>
              <a:t>Sposób wyrażenia: oświadczenie wyraźne, działanie potwierdzające</a:t>
            </a:r>
          </a:p>
          <a:p>
            <a:pPr marL="0" indent="0" algn="just">
              <a:buNone/>
            </a:pPr>
            <a:r>
              <a:rPr lang="pl-PL" b="1" dirty="0"/>
              <a:t>Może przybierać formę pisemną, ale nie tylko. </a:t>
            </a:r>
          </a:p>
        </p:txBody>
      </p:sp>
    </p:spTree>
    <p:extLst>
      <p:ext uri="{BB962C8B-B14F-4D97-AF65-F5344CB8AC3E}">
        <p14:creationId xmlns:p14="http://schemas.microsoft.com/office/powerpoint/2010/main" val="1703229147"/>
      </p:ext>
    </p:extLst>
  </p:cSld>
  <p:clrMapOvr>
    <a:masterClrMapping/>
  </p:clrMapOvr>
  <p:transition>
    <p:wipe dir="u"/>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Naruszenie  ochrony danych osobowych</a:t>
            </a:r>
          </a:p>
        </p:txBody>
      </p:sp>
      <p:sp>
        <p:nvSpPr>
          <p:cNvPr id="3" name="Symbol zastępczy zawartości 2"/>
          <p:cNvSpPr>
            <a:spLocks noGrp="1"/>
          </p:cNvSpPr>
          <p:nvPr>
            <p:ph idx="1"/>
          </p:nvPr>
        </p:nvSpPr>
        <p:spPr/>
        <p:txBody>
          <a:bodyPr>
            <a:normAutofit fontScale="70000" lnSpcReduction="20000"/>
          </a:bodyPr>
          <a:lstStyle/>
          <a:p>
            <a:pPr algn="just"/>
            <a:r>
              <a:rPr lang="pl-PL" dirty="0"/>
              <a:t>Oznacza </a:t>
            </a:r>
            <a:r>
              <a:rPr lang="pl-PL" b="1" dirty="0"/>
              <a:t>naruszenie bezpieczeństwa danych osobowych</a:t>
            </a:r>
            <a:r>
              <a:rPr lang="pl-PL" dirty="0"/>
              <a:t>, które prowadzi do przypadkowego lub </a:t>
            </a:r>
            <a:r>
              <a:rPr lang="pl-PL"/>
              <a:t>zamierzonego i niezgodnego </a:t>
            </a:r>
            <a:r>
              <a:rPr lang="pl-PL" dirty="0"/>
              <a:t>z prawem zniszczenia, utracenia, zmodyfikowania, nieuprawnionego ujawnienia lub dostępu do danych osobowych przesyłanych, przechowywanych lub w inny sposób przetwarzanych. </a:t>
            </a:r>
            <a:r>
              <a:rPr lang="pl-PL" b="1" dirty="0"/>
              <a:t>Pojęcie to nie obejmuje naruszenia obowiązków informacyjnych, choć w szerokim ujęciu będzie ono naruszeniem przepisów o ochronie danych.</a:t>
            </a:r>
          </a:p>
          <a:p>
            <a:pPr algn="just"/>
            <a:r>
              <a:rPr lang="pl-PL" b="1" dirty="0"/>
              <a:t>Chodzi o naruszenie technicznych i organizacyjnych środków służących zabezpieczaniu przetwarzanych danych</a:t>
            </a:r>
            <a:r>
              <a:rPr lang="pl-PL" dirty="0"/>
              <a:t>. Skutkiem tego naruszenia są konsekwencje w postaci wyżej wymienionych czynności. Dla stwierdzenia naruszenia nie ma znaczenia czy było ono świadome  - celowe działanie, czy przypadkowe np. awaria sprzętu. </a:t>
            </a:r>
            <a:r>
              <a:rPr lang="pl-PL" b="1" dirty="0"/>
              <a:t>Naruszenie może w szczególności dotyczyć ujawnienia danych osobowych osobie nieuprawnionej lub uzyskania przez taką osobę dostępu do danych. </a:t>
            </a:r>
            <a:r>
              <a:rPr lang="pl-PL" dirty="0"/>
              <a:t>Istnieje obowiązek zgłaszania naruszenia organowi nadzorczemu oraz dokumentowania naruszeń.</a:t>
            </a:r>
          </a:p>
        </p:txBody>
      </p:sp>
    </p:spTree>
    <p:extLst>
      <p:ext uri="{BB962C8B-B14F-4D97-AF65-F5344CB8AC3E}">
        <p14:creationId xmlns:p14="http://schemas.microsoft.com/office/powerpoint/2010/main" val="1803795580"/>
      </p:ext>
    </p:extLst>
  </p:cSld>
  <p:clrMapOvr>
    <a:masterClrMapping/>
  </p:clrMapOvr>
  <p:transition>
    <p:wip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Literatura</a:t>
            </a:r>
          </a:p>
        </p:txBody>
      </p:sp>
      <p:sp>
        <p:nvSpPr>
          <p:cNvPr id="3" name="Symbol zastępczy zawartości 2"/>
          <p:cNvSpPr>
            <a:spLocks noGrp="1"/>
          </p:cNvSpPr>
          <p:nvPr>
            <p:ph idx="1"/>
          </p:nvPr>
        </p:nvSpPr>
        <p:spPr/>
        <p:txBody>
          <a:bodyPr>
            <a:normAutofit lnSpcReduction="10000"/>
          </a:bodyPr>
          <a:lstStyle/>
          <a:p>
            <a:pPr algn="just"/>
            <a:r>
              <a:rPr lang="pl-PL" dirty="0"/>
              <a:t>E. Bielak-</a:t>
            </a:r>
            <a:r>
              <a:rPr lang="pl-PL" dirty="0" err="1"/>
              <a:t>Jomaa</a:t>
            </a:r>
            <a:r>
              <a:rPr lang="pl-PL" dirty="0"/>
              <a:t>, D. Lubasz, Ogólne rozporządzenie o ochronie danych. Komentarz, Warszawa 2018;</a:t>
            </a:r>
          </a:p>
          <a:p>
            <a:pPr algn="just"/>
            <a:r>
              <a:rPr lang="pl-PL" dirty="0"/>
              <a:t>P. </a:t>
            </a:r>
            <a:r>
              <a:rPr lang="pl-PL" dirty="0" err="1"/>
              <a:t>Fajgielski</a:t>
            </a:r>
            <a:r>
              <a:rPr lang="pl-PL" dirty="0"/>
              <a:t>, Ogólne rozporządzenie o ochronie danych. Ustawa o ochronie danych osobowych, Warszawa 2018;</a:t>
            </a:r>
          </a:p>
          <a:p>
            <a:pPr algn="just"/>
            <a:r>
              <a:rPr lang="pl-PL" dirty="0"/>
              <a:t>P. Litwiński (red.), Ustawa o ochronie danych osobowych. Komentarz 2018;</a:t>
            </a:r>
          </a:p>
          <a:p>
            <a:pPr algn="just"/>
            <a:r>
              <a:rPr lang="pl-PL" dirty="0"/>
              <a:t>M. Gawroński (red.), Ochrona danych osobowych. Przewodnik po ustawie i RODO z wzorami, Warszawa 2018.</a:t>
            </a:r>
          </a:p>
        </p:txBody>
      </p:sp>
    </p:spTree>
    <p:extLst>
      <p:ext uri="{BB962C8B-B14F-4D97-AF65-F5344CB8AC3E}">
        <p14:creationId xmlns:p14="http://schemas.microsoft.com/office/powerpoint/2010/main" val="2079226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Ochrona danych osobowych w UE</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Uprzednio była to dyrektywa unijna wymagająca wdrożenia (implementacji);</a:t>
            </a:r>
          </a:p>
          <a:p>
            <a:pPr marL="0" indent="0" algn="just">
              <a:buNone/>
            </a:pPr>
            <a:r>
              <a:rPr lang="pl-PL" dirty="0"/>
              <a:t>Dyrektywa 95/46/WE Parlamentu Europejskiego i Rady z dnia 24 października 1995 r. w sprawie ochrony osób fizycznych w zakresie przetwarzania danych osobowych i swobodnego przepływu tych danych </a:t>
            </a:r>
            <a:r>
              <a:rPr lang="pl-PL" dirty="0" err="1"/>
              <a:t>Dz.Urz</a:t>
            </a:r>
            <a:r>
              <a:rPr lang="pl-PL" dirty="0"/>
              <a:t>. UE L 281 z 23.11.1995, str. 355—374 ;</a:t>
            </a:r>
          </a:p>
          <a:p>
            <a:pPr marL="0" indent="0" algn="just">
              <a:buNone/>
            </a:pPr>
            <a:r>
              <a:rPr lang="pl-PL" dirty="0"/>
              <a:t>Zmiana sposobu uregulowania z dyrektywy na rozporządzenie miała na celu zapewnienie spójności  regulacji w  całej UE dla potrzeb  poprawienia skuteczności ochrony danych osobowych. Chodziło również o uwzględnienie postępu technicznego, który odgrywa istotną rolę w związku z przetwarzaniem danych osobowych.</a:t>
            </a:r>
          </a:p>
          <a:p>
            <a:pPr marL="0" indent="0" algn="just">
              <a:buNone/>
            </a:pPr>
            <a:r>
              <a:rPr lang="pl-PL" dirty="0"/>
              <a:t>Regulacje RODO bazują na konstrukcjach prawnych, które już były znane pod rządami dyrektywy, ale </a:t>
            </a:r>
            <a:r>
              <a:rPr lang="pl-PL" b="1" dirty="0"/>
              <a:t>RODO jest stosowane wprost i jedynie w niewielkim zakresie uzupełniane regulacjami krajowymi. </a:t>
            </a:r>
          </a:p>
        </p:txBody>
      </p:sp>
    </p:spTree>
    <p:extLst>
      <p:ext uri="{BB962C8B-B14F-4D97-AF65-F5344CB8AC3E}">
        <p14:creationId xmlns:p14="http://schemas.microsoft.com/office/powerpoint/2010/main" val="3813614758"/>
      </p:ext>
    </p:extLst>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normAutofit fontScale="90000"/>
          </a:bodyPr>
          <a:lstStyle/>
          <a:p>
            <a:r>
              <a:rPr lang="pl-PL" b="1" dirty="0"/>
              <a:t>Prawo do ochrony danych osobowych</a:t>
            </a:r>
          </a:p>
        </p:txBody>
      </p:sp>
      <p:sp>
        <p:nvSpPr>
          <p:cNvPr id="6" name="Symbol zastępczy zawartości 5"/>
          <p:cNvSpPr>
            <a:spLocks noGrp="1"/>
          </p:cNvSpPr>
          <p:nvPr>
            <p:ph idx="1"/>
          </p:nvPr>
        </p:nvSpPr>
        <p:spPr/>
        <p:txBody>
          <a:bodyPr>
            <a:normAutofit fontScale="92500" lnSpcReduction="20000"/>
          </a:bodyPr>
          <a:lstStyle/>
          <a:p>
            <a:pPr marL="0" indent="0" algn="just">
              <a:buNone/>
            </a:pPr>
            <a:r>
              <a:rPr lang="pl-PL" dirty="0"/>
              <a:t>Prawo do ochrony danych osobowych jest prawem konstytucyjnym, ale nie ma charakteru absolutnego i podlega ograniczeniom z uwagi na inne chronione dobra i wartości. </a:t>
            </a:r>
          </a:p>
          <a:p>
            <a:pPr marL="0" indent="0" algn="just">
              <a:buNone/>
            </a:pPr>
            <a:r>
              <a:rPr lang="pl-PL" dirty="0"/>
              <a:t>Motyw 4 preambuły wskazuje, iż prawo do ochrony danych osobowych należy postrzegać w kontekście jego funkcji społecznej i wyważyć względem innych praw podstawowych w myśl zasady proporcjonalności. </a:t>
            </a:r>
          </a:p>
          <a:p>
            <a:pPr marL="0" indent="0" algn="just">
              <a:buNone/>
            </a:pPr>
            <a:r>
              <a:rPr lang="pl-PL" dirty="0"/>
              <a:t>Jednym z głównych obszarów w którym uwidacznia się konflikt pomiędzy prawem do ochrony, a innymi prawami i wolnościami jest dostęp do informacji publicznej.  </a:t>
            </a:r>
          </a:p>
        </p:txBody>
      </p:sp>
    </p:spTree>
    <p:extLst>
      <p:ext uri="{BB962C8B-B14F-4D97-AF65-F5344CB8AC3E}">
        <p14:creationId xmlns:p14="http://schemas.microsoft.com/office/powerpoint/2010/main" val="1164325164"/>
      </p:ext>
    </p:extLst>
  </p:cSld>
  <p:clrMapOvr>
    <a:masterClrMapping/>
  </p:clrMapOvr>
  <p:transition>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Materialny (przedmiotowy) zakres stosowania RODO</a:t>
            </a:r>
          </a:p>
        </p:txBody>
      </p:sp>
      <p:sp>
        <p:nvSpPr>
          <p:cNvPr id="3" name="Symbol zastępczy zawartości 2"/>
          <p:cNvSpPr>
            <a:spLocks noGrp="1"/>
          </p:cNvSpPr>
          <p:nvPr>
            <p:ph idx="1"/>
          </p:nvPr>
        </p:nvSpPr>
        <p:spPr/>
        <p:txBody>
          <a:bodyPr>
            <a:normAutofit/>
          </a:bodyPr>
          <a:lstStyle/>
          <a:p>
            <a:pPr marL="0" indent="0" algn="just">
              <a:buNone/>
            </a:pPr>
            <a:endParaRPr lang="pl-PL" dirty="0"/>
          </a:p>
          <a:p>
            <a:pPr marL="0" indent="0" algn="just">
              <a:buNone/>
            </a:pPr>
            <a:r>
              <a:rPr lang="pl-PL" b="1" dirty="0"/>
              <a:t>Art. 2  określa zakres przedmiotowy i wyznacza wyłączenia obowiązku stosowania RODO;</a:t>
            </a:r>
          </a:p>
          <a:p>
            <a:pPr marL="0" indent="0" algn="just">
              <a:buNone/>
            </a:pPr>
            <a:r>
              <a:rPr lang="pl-PL" dirty="0"/>
              <a:t>RODO ma zastosowanie do przetwarzania danych w sposób zautomatyzowany i do przetwarzania w sposób inny niż zautomatyzowany  pod warunkiem, </a:t>
            </a:r>
            <a:r>
              <a:rPr lang="pl-PL" b="1" dirty="0"/>
              <a:t>że przetwarzanie odbywa się w zbiorze.</a:t>
            </a:r>
          </a:p>
        </p:txBody>
      </p:sp>
    </p:spTree>
    <p:extLst>
      <p:ext uri="{BB962C8B-B14F-4D97-AF65-F5344CB8AC3E}">
        <p14:creationId xmlns:p14="http://schemas.microsoft.com/office/powerpoint/2010/main" val="1242468327"/>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Elementy konieczne </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Musi występować proces </a:t>
            </a:r>
            <a:r>
              <a:rPr lang="pl-PL" b="1" dirty="0"/>
              <a:t>przetwarzania</a:t>
            </a:r>
            <a:r>
              <a:rPr lang="pl-PL" dirty="0"/>
              <a:t> - rozmaite operacje dokonywane na danych osobowych: zbieranie, utrwalanie, organizowanie, porządkowanie, przechowywanie, adaptowanie itp.</a:t>
            </a:r>
          </a:p>
          <a:p>
            <a:pPr marL="0" indent="0" algn="just">
              <a:buNone/>
            </a:pPr>
            <a:r>
              <a:rPr lang="pl-PL" b="1" dirty="0"/>
              <a:t>Przetwarzanie ma  odbywać się w sposób całkowicie lub częściowo zautomatyzowany </a:t>
            </a:r>
            <a:r>
              <a:rPr lang="pl-PL" dirty="0"/>
              <a:t>(dokonywane przy wykorzystaniu środków służących do automatycznego przetwarzania danych – najczęściej komputerów), albo w </a:t>
            </a:r>
            <a:r>
              <a:rPr lang="pl-PL" b="1" dirty="0"/>
              <a:t>innym niż zautomatyzowany sposób </a:t>
            </a:r>
            <a:r>
              <a:rPr lang="pl-PL" dirty="0"/>
              <a:t>(dokonywany ręcznie). Ma to zapobiegać podejmowanym próbom obchodzenia przepisów poprzez przenoszenie danych na nośniki papierowe. </a:t>
            </a:r>
            <a:r>
              <a:rPr lang="pl-PL" b="1" dirty="0"/>
              <a:t>Dane poddane procesowi przetwarzania stanowią lub będą stanowić część zbioru danych.</a:t>
            </a:r>
          </a:p>
        </p:txBody>
      </p:sp>
    </p:spTree>
    <p:extLst>
      <p:ext uri="{BB962C8B-B14F-4D97-AF65-F5344CB8AC3E}">
        <p14:creationId xmlns:p14="http://schemas.microsoft.com/office/powerpoint/2010/main" val="1215269619"/>
      </p:ext>
    </p:extLst>
  </p:cSld>
  <p:clrMapOvr>
    <a:masterClrMapping/>
  </p:clrMapOvr>
  <p:transition>
    <p:wipe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7493</TotalTime>
  <Words>6053</Words>
  <Application>Microsoft Office PowerPoint</Application>
  <PresentationFormat>Pokaz na ekranie (4:3)</PresentationFormat>
  <Paragraphs>226</Paragraphs>
  <Slides>54</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54</vt:i4>
      </vt:variant>
    </vt:vector>
  </HeadingPairs>
  <TitlesOfParts>
    <vt:vector size="61" baseType="lpstr">
      <vt:lpstr>Book Antiqua</vt:lpstr>
      <vt:lpstr>Calibri</vt:lpstr>
      <vt:lpstr>Lucida Sans</vt:lpstr>
      <vt:lpstr>Wingdings</vt:lpstr>
      <vt:lpstr>Wingdings 2</vt:lpstr>
      <vt:lpstr>Wingdings 3</vt:lpstr>
      <vt:lpstr>Apex</vt:lpstr>
      <vt:lpstr>Ochrona danych osobowych - geneza, rys historyczny regulacji, podstawowe pojęcia związane z ochroną danych osobowych</vt:lpstr>
      <vt:lpstr>Przedmiot i cele RODO</vt:lpstr>
      <vt:lpstr>Ochrona danych osobowych w Polsce</vt:lpstr>
      <vt:lpstr>Ochrona danych osobowych w Polsce</vt:lpstr>
      <vt:lpstr>Ochrona danych osobowych w doktrynie</vt:lpstr>
      <vt:lpstr>Ochrona danych osobowych w UE</vt:lpstr>
      <vt:lpstr>Prawo do ochrony danych osobowych</vt:lpstr>
      <vt:lpstr>Materialny (przedmiotowy) zakres stosowania RODO</vt:lpstr>
      <vt:lpstr>Elementy konieczne </vt:lpstr>
      <vt:lpstr>Przetwarzanie w sposób zautomatyzowany </vt:lpstr>
      <vt:lpstr>Przetwarzanie niezautomatyzowane </vt:lpstr>
      <vt:lpstr>Przedmiotowe wyłączenia zastosowania RODO</vt:lpstr>
      <vt:lpstr>Działalność osobista lub domowa</vt:lpstr>
      <vt:lpstr>Przedmiotowe wyłączenia…</vt:lpstr>
      <vt:lpstr>Przedmiotowe wyłączenia</vt:lpstr>
      <vt:lpstr>Art. 9 Rozporządzenia Parlamentu Europejskiego i Rady (UE) 2018/1725  </vt:lpstr>
      <vt:lpstr>Przedmiotowe wyłączenia</vt:lpstr>
      <vt:lpstr>Terytorialny zakres obowiązywania</vt:lpstr>
      <vt:lpstr>Terytorialny zakres obowiązywania</vt:lpstr>
      <vt:lpstr> Terytorialny zakres obowiązywania </vt:lpstr>
      <vt:lpstr>Terytorialny zasięg obowiązywania</vt:lpstr>
      <vt:lpstr>Terytorialny zasięg obowiązywania - wyjątki</vt:lpstr>
      <vt:lpstr> Terytorialny zasięg obowiązywania - wyjątki</vt:lpstr>
      <vt:lpstr>Terytorialny zasięg obowiązywania - wyjątki</vt:lpstr>
      <vt:lpstr>Terytorialny zasięg obowiązywania - wyjątki</vt:lpstr>
      <vt:lpstr>Dane osobowe podlegające ochronie wedle RODO</vt:lpstr>
      <vt:lpstr>DANE OSOBOWE</vt:lpstr>
      <vt:lpstr>DANE OSOBOWE – zakres przedmiotowy</vt:lpstr>
      <vt:lpstr>Dane osobowe</vt:lpstr>
      <vt:lpstr>Dane osobowe</vt:lpstr>
      <vt:lpstr>Dane osobowe</vt:lpstr>
      <vt:lpstr>Dane osobowe a śmierć osoby</vt:lpstr>
      <vt:lpstr>Dane osobowe a śmierć osoby</vt:lpstr>
      <vt:lpstr>Dane osobowe</vt:lpstr>
      <vt:lpstr>Dane osobowe </vt:lpstr>
      <vt:lpstr>Dane osobowe</vt:lpstr>
      <vt:lpstr>Dane osobowe</vt:lpstr>
      <vt:lpstr>Dane osobowe</vt:lpstr>
      <vt:lpstr>Dane osobowe</vt:lpstr>
      <vt:lpstr>Szczególne kategorie danych</vt:lpstr>
      <vt:lpstr>Przetwarzanie danych </vt:lpstr>
      <vt:lpstr>Przetwarzanie danych</vt:lpstr>
      <vt:lpstr>Przetwarzanie danych</vt:lpstr>
      <vt:lpstr>Ograniczenie przetwarzania</vt:lpstr>
      <vt:lpstr>Profilowanie </vt:lpstr>
      <vt:lpstr>Pseudoanonimizacja</vt:lpstr>
      <vt:lpstr>Zbiór danych</vt:lpstr>
      <vt:lpstr>Administrator</vt:lpstr>
      <vt:lpstr>Podmiot przetwarzający</vt:lpstr>
      <vt:lpstr>Odbiorca danych osobowych </vt:lpstr>
      <vt:lpstr>Osoba trzecia</vt:lpstr>
      <vt:lpstr>Zgoda  na przetwarzanie danych osobowych</vt:lpstr>
      <vt:lpstr>Naruszenie  ochrony danych osobowych</vt:lpstr>
      <vt:lpstr>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Katarzyna Tomaszewska</cp:lastModifiedBy>
  <cp:revision>587</cp:revision>
  <cp:lastPrinted>2024-09-17T10:12:00Z</cp:lastPrinted>
  <dcterms:created xsi:type="dcterms:W3CDTF">2012-03-01T14:48:30Z</dcterms:created>
  <dcterms:modified xsi:type="dcterms:W3CDTF">2024-12-09T07:17:33Z</dcterms:modified>
</cp:coreProperties>
</file>