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74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2" r:id="rId13"/>
    <p:sldId id="314" r:id="rId14"/>
    <p:sldId id="341" r:id="rId15"/>
    <p:sldId id="330" r:id="rId16"/>
    <p:sldId id="313" r:id="rId17"/>
    <p:sldId id="315" r:id="rId18"/>
    <p:sldId id="343" r:id="rId19"/>
    <p:sldId id="316" r:id="rId20"/>
    <p:sldId id="317" r:id="rId21"/>
    <p:sldId id="318" r:id="rId22"/>
    <p:sldId id="344" r:id="rId23"/>
    <p:sldId id="319" r:id="rId24"/>
    <p:sldId id="320" r:id="rId25"/>
    <p:sldId id="321" r:id="rId26"/>
    <p:sldId id="322" r:id="rId27"/>
    <p:sldId id="323" r:id="rId28"/>
    <p:sldId id="329" r:id="rId29"/>
    <p:sldId id="324" r:id="rId30"/>
    <p:sldId id="345" r:id="rId31"/>
    <p:sldId id="325" r:id="rId32"/>
    <p:sldId id="326" r:id="rId33"/>
    <p:sldId id="327" r:id="rId34"/>
    <p:sldId id="328" r:id="rId35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1279B-7E62-4C18-A175-49B53E85BC25}" type="datetimeFigureOut">
              <a:rPr lang="pl-PL" smtClean="0"/>
              <a:pPr/>
              <a:t>2018-04-07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D69EF-1F8C-4E0F-9407-C4C6F681426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2018-04-07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2018-04-07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2018-04-07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C6165-EBB2-4D04-B99E-AE4307CA1A15}" type="datetimeFigureOut">
              <a:rPr lang="pl-PL" smtClean="0"/>
              <a:pPr/>
              <a:t>2018-04-07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Ochrona konkurencji i konsumentów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/>
              <a:t>Konkurencja – </a:t>
            </a:r>
            <a:r>
              <a:rPr lang="pl-PL" sz="2000" dirty="0" smtClean="0"/>
              <a:t>rywalizacja między osobami lub grupami zainteresowanymi w osiągnięciu tego samego celu bądź też rywalizacja kupców (przedsiębiorców) w walce o rynki zbytu, kontrahentów, konsumentów.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b="1" dirty="0" smtClean="0"/>
              <a:t>Konkurencja </a:t>
            </a:r>
            <a:r>
              <a:rPr lang="pl-PL" sz="2000" b="1" dirty="0" smtClean="0"/>
              <a:t>doskonała – </a:t>
            </a:r>
            <a:r>
              <a:rPr lang="pl-PL" sz="2000" dirty="0" smtClean="0"/>
              <a:t>rynek składający się z licznych sprzedawców i nabywców kupujących identyczny produkt tak, że żaden pojedynczy sprzedawca ani nabywca nie jest w stanie wpłynąć na cenę rynkową przez zmianę wielkości produkcji. Wejście lub opuszczenie </a:t>
            </a:r>
            <a:r>
              <a:rPr lang="pl-PL" sz="2000" dirty="0" smtClean="0"/>
              <a:t>idealnie </a:t>
            </a:r>
            <a:r>
              <a:rPr lang="pl-PL" sz="2000" dirty="0" smtClean="0"/>
              <a:t>konkurencyjnego rynku jest niczym </a:t>
            </a:r>
            <a:r>
              <a:rPr lang="pl-PL" sz="2000" dirty="0" smtClean="0"/>
              <a:t>nieograniczone.</a:t>
            </a:r>
          </a:p>
          <a:p>
            <a:pPr marL="0" indent="0" algn="just">
              <a:buNone/>
            </a:pPr>
            <a:endParaRPr lang="pl-PL" sz="2000" b="1" dirty="0" smtClean="0"/>
          </a:p>
          <a:p>
            <a:pPr marL="0" indent="0" algn="just">
              <a:buNone/>
            </a:pPr>
            <a:r>
              <a:rPr lang="pl-PL" sz="2000" b="1" dirty="0" smtClean="0"/>
              <a:t>Konkurencja </a:t>
            </a:r>
            <a:r>
              <a:rPr lang="pl-PL" sz="2000" b="1" dirty="0" smtClean="0"/>
              <a:t>jest silnie powiązana z wolnością gospodarczą i realizuje się w jej ramach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000" b="1" dirty="0" smtClean="0"/>
          </a:p>
          <a:p>
            <a:pPr marL="0" indent="0">
              <a:buNone/>
            </a:pPr>
            <a:r>
              <a:rPr lang="pl-PL" sz="2000" b="1" dirty="0" smtClean="0"/>
              <a:t>Konstytucyjna wolność gospodarcza a ustawowa swoboda działalności gospodarczej:</a:t>
            </a:r>
          </a:p>
          <a:p>
            <a:pPr marL="0" indent="0">
              <a:buNone/>
            </a:pPr>
            <a:endParaRPr lang="pl-PL" sz="2000" b="1" dirty="0" smtClean="0"/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000" dirty="0" smtClean="0"/>
              <a:t>Beneficjentami swobody działalności gospodarczej są jedynie przedsiębiorcy oraz osoby podejmujące działalność gospodarczą.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000" dirty="0" smtClean="0"/>
              <a:t>Wolność gospodarcza w swej teoretycznej postaci wykracza poza ramy porządku prawnego.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000" dirty="0" smtClean="0"/>
              <a:t>Swoboda działalności gospodarczej może być ograniczana także w drodze aktów </a:t>
            </a:r>
            <a:r>
              <a:rPr lang="pl-PL" sz="2000" dirty="0" err="1" smtClean="0"/>
              <a:t>podustawowych</a:t>
            </a:r>
            <a:r>
              <a:rPr lang="pl-PL" sz="2000" dirty="0" smtClean="0"/>
              <a:t>.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000" dirty="0" smtClean="0"/>
              <a:t>Ograniczenia i zakazy prawne eliminują po stronie określonych podmiotów lub w określonym obszarze działania swobodę działalności gospodarczej.</a:t>
            </a:r>
          </a:p>
          <a:p>
            <a:pPr marL="457200" indent="-457200" algn="just">
              <a:buFont typeface="+mj-lt"/>
              <a:buAutoNum type="arabicPeriod"/>
            </a:pPr>
            <a:endParaRPr lang="pl-PL" sz="20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Swoboda działalności gospodarczej</a:t>
            </a:r>
            <a:endParaRPr lang="pl-PL" sz="2400" b="1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Ustawa o swobodzie działalności gospodarczej: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pl-PL" sz="2000" dirty="0" smtClean="0"/>
              <a:t>Art. 6 ust. 1 – Podejmowanie, wykonywanie i zakończenie działalności gospodarczej jest wolne dla każdego na równych prawach, z zachowaniem warunków określonych przepisami prawa.</a:t>
            </a:r>
          </a:p>
          <a:p>
            <a:pPr>
              <a:buNone/>
            </a:pPr>
            <a:r>
              <a:rPr lang="pl-PL" sz="2000" b="1" dirty="0" smtClean="0"/>
              <a:t>Cząstkowe elementy swobody działalności gospodarczej:</a:t>
            </a:r>
          </a:p>
          <a:p>
            <a:pPr marL="457200" indent="-457200" algn="just">
              <a:spcAft>
                <a:spcPts val="1200"/>
              </a:spcAft>
              <a:buAutoNum type="arabicPeriod"/>
            </a:pPr>
            <a:r>
              <a:rPr lang="pl-PL" sz="2000" dirty="0" smtClean="0"/>
              <a:t>Swoboda podejmowania działalności gospodarczej.</a:t>
            </a:r>
          </a:p>
          <a:p>
            <a:pPr marL="457200" indent="-457200" algn="just">
              <a:spcAft>
                <a:spcPts val="1200"/>
              </a:spcAft>
              <a:buAutoNum type="arabicPeriod"/>
            </a:pPr>
            <a:r>
              <a:rPr lang="pl-PL" sz="2000" dirty="0" smtClean="0"/>
              <a:t>Swoboda wykonywania działalności gospodarczej.</a:t>
            </a:r>
          </a:p>
          <a:p>
            <a:pPr marL="457200" indent="-457200" algn="just">
              <a:spcAft>
                <a:spcPts val="1200"/>
              </a:spcAft>
              <a:buAutoNum type="arabicPeriod"/>
            </a:pPr>
            <a:r>
              <a:rPr lang="pl-PL" sz="2000" dirty="0" smtClean="0"/>
              <a:t>Swoboda zakończenia działalności gospodarczej.</a:t>
            </a:r>
          </a:p>
          <a:p>
            <a:pPr marL="457200" indent="-457200" algn="just">
              <a:spcAft>
                <a:spcPts val="1200"/>
              </a:spcAft>
              <a:buAutoNum type="arabicPeriod"/>
            </a:pPr>
            <a:r>
              <a:rPr lang="pl-PL" sz="2000" dirty="0" smtClean="0"/>
              <a:t>Swoboda wyboru formy organizacyjno-prawnej.</a:t>
            </a:r>
          </a:p>
          <a:p>
            <a:pPr marL="457200" indent="-457200" algn="just">
              <a:spcAft>
                <a:spcPts val="1200"/>
              </a:spcAft>
              <a:buAutoNum type="arabicPeriod"/>
            </a:pPr>
            <a:r>
              <a:rPr lang="pl-PL" sz="2000" dirty="0" smtClean="0"/>
              <a:t>Swoboda konkurowania ukierunkowana na zdobycie przewagi kosztem rywala w grze rynkowej.</a:t>
            </a:r>
          </a:p>
          <a:p>
            <a:pPr marL="457200" indent="-457200" algn="just">
              <a:spcAft>
                <a:spcPts val="1200"/>
              </a:spcAft>
              <a:buAutoNum type="arabicPeriod"/>
            </a:pPr>
            <a:r>
              <a:rPr lang="pl-PL" sz="2000" dirty="0" smtClean="0"/>
              <a:t>Swoboda kształtowania cen.</a:t>
            </a:r>
          </a:p>
          <a:p>
            <a:pPr marL="457200" indent="-457200" algn="just">
              <a:spcAft>
                <a:spcPts val="1200"/>
              </a:spcAft>
              <a:buAutoNum type="arabicPeriod"/>
            </a:pPr>
            <a:r>
              <a:rPr lang="pl-PL" sz="2000" dirty="0" smtClean="0"/>
              <a:t>Swoboda umów.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Swoboda działalności gospodarczej</a:t>
            </a:r>
            <a:endParaRPr lang="pl-PL" sz="2400" b="1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000" b="1" dirty="0" smtClean="0"/>
          </a:p>
          <a:p>
            <a:pPr marL="0" indent="0">
              <a:buNone/>
            </a:pPr>
            <a:endParaRPr lang="pl-PL" sz="2000" b="1" dirty="0" smtClean="0"/>
          </a:p>
          <a:p>
            <a:pPr marL="0" indent="0">
              <a:buNone/>
            </a:pPr>
            <a:r>
              <a:rPr lang="pl-PL" sz="2000" b="1" dirty="0" smtClean="0"/>
              <a:t>Swoboda konkurowania</a:t>
            </a:r>
            <a:r>
              <a:rPr lang="pl-PL" sz="2000" b="1" dirty="0" smtClean="0"/>
              <a:t> </a:t>
            </a:r>
            <a:r>
              <a:rPr lang="pl-PL" sz="2000" b="1" dirty="0" smtClean="0"/>
              <a:t>- </a:t>
            </a:r>
            <a:r>
              <a:rPr lang="pl-PL" sz="2000" dirty="0" smtClean="0"/>
              <a:t>element składowy </a:t>
            </a:r>
            <a:r>
              <a:rPr lang="pl-PL" sz="2000" dirty="0" smtClean="0"/>
              <a:t>wolności </a:t>
            </a:r>
            <a:r>
              <a:rPr lang="pl-PL" sz="2000" dirty="0" smtClean="0"/>
              <a:t>gospodarczej. Jej </a:t>
            </a:r>
            <a:r>
              <a:rPr lang="pl-PL" sz="2000" dirty="0" smtClean="0"/>
              <a:t>nieograniczona postać prowadzi do </a:t>
            </a:r>
            <a:r>
              <a:rPr lang="pl-PL" sz="2000" dirty="0" smtClean="0"/>
              <a:t>autodestrukcji.</a:t>
            </a:r>
          </a:p>
          <a:p>
            <a:pPr marL="0" indent="0">
              <a:buNone/>
            </a:pPr>
            <a:endParaRPr lang="pl-PL" sz="2000" b="1" dirty="0" smtClean="0"/>
          </a:p>
          <a:p>
            <a:pPr marL="0" indent="0">
              <a:buNone/>
            </a:pPr>
            <a:endParaRPr lang="pl-PL" sz="2000" b="1" dirty="0" smtClean="0"/>
          </a:p>
          <a:p>
            <a:pPr marL="0" indent="0">
              <a:buNone/>
            </a:pPr>
            <a:r>
              <a:rPr lang="pl-PL" sz="2000" b="1" dirty="0" smtClean="0"/>
              <a:t>Wolna konkurencja </a:t>
            </a:r>
            <a:r>
              <a:rPr lang="pl-PL" sz="2000" dirty="0" smtClean="0"/>
              <a:t>- obiektywny </a:t>
            </a:r>
            <a:r>
              <a:rPr lang="pl-PL" sz="2000" dirty="0" smtClean="0"/>
              <a:t>stan konkurowania wielu podmiotów na </a:t>
            </a:r>
            <a:r>
              <a:rPr lang="pl-PL" sz="2000" dirty="0" smtClean="0"/>
              <a:t>rynku. W </a:t>
            </a:r>
            <a:r>
              <a:rPr lang="pl-PL" sz="2000" dirty="0" smtClean="0"/>
              <a:t>celu ochrony wolnej konkurencji na rynku należy ograniczać wolność gospodarczą, w tym swobodę </a:t>
            </a:r>
            <a:r>
              <a:rPr lang="pl-PL" sz="2000" dirty="0" smtClean="0"/>
              <a:t>konkurowania.</a:t>
            </a:r>
            <a:endParaRPr lang="pl-PL" sz="20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Swoboda działalności gospodarczej</a:t>
            </a:r>
            <a:endParaRPr lang="pl-PL" sz="2400" b="1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Ochrona konkurencji i konsumentów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/>
              <a:t>Rynek - </a:t>
            </a:r>
            <a:r>
              <a:rPr lang="pl-PL" sz="2000" dirty="0" smtClean="0"/>
              <a:t>ogół stosunków gospodarczych pomiędzy sprzedawcami i nabywcami albo też jakiś wyabstrahowany, pozbawiony cech indywidualnych model stosunków gospodarczych prezentowany w określonej </a:t>
            </a:r>
            <a:r>
              <a:rPr lang="pl-PL" sz="2000" dirty="0" smtClean="0"/>
              <a:t>skali.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dirty="0" smtClean="0"/>
              <a:t>LUB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b="1" dirty="0" smtClean="0"/>
              <a:t>Rynek</a:t>
            </a:r>
            <a:r>
              <a:rPr lang="pl-PL" sz="2000" dirty="0" smtClean="0"/>
              <a:t> - fragment transakcji zachodzących w gospodarce, które posiadają określone cechy wspólne, pozwalające na ich osobną analizę. Mówi się zatem o „rynku ubezpieczeń” czy też „rynku produkcji stali</a:t>
            </a:r>
            <a:r>
              <a:rPr lang="pl-PL" sz="2000" dirty="0" smtClean="0"/>
              <a:t>”.</a:t>
            </a:r>
            <a:endParaRPr lang="pl-PL" sz="2000" dirty="0" smtClean="0"/>
          </a:p>
          <a:p>
            <a:pPr marL="266700" indent="-26670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b="1" dirty="0" smtClean="0"/>
              <a:t>Rynek właściwy </a:t>
            </a:r>
            <a:r>
              <a:rPr lang="pl-PL" sz="2000" dirty="0" smtClean="0"/>
              <a:t>- </a:t>
            </a:r>
            <a:r>
              <a:rPr lang="pl-PL" sz="2000" dirty="0" smtClean="0"/>
              <a:t>rynek </a:t>
            </a:r>
            <a:r>
              <a:rPr lang="pl-PL" sz="2000" dirty="0" smtClean="0"/>
              <a:t>towarów, które ze względu na ich przeznaczenie, cenę oraz właściwości, w tym jakość, są uznawane przez ich nabywców za substytuty oraz są oferowane na obszarze, na którym, ze względu na ich rodzaj i właściwości, istnienie barier dostępu do rynku, preferencje konsumentów, znaczące różnice cen i koszty transportu, panują zbliżone warunki konkurencji.</a:t>
            </a:r>
            <a:endParaRPr lang="pl-PL" sz="2000" dirty="0" smtClean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Ochrona konkurencji i konsumentów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Prawo antymonopolowe – jego zadaniem jest ochrona konkurencji przed negatywnymi działaniami uczestników rynku. Określa ono warunki rozwoju i ochrony konkurencji oraz ochrony interesów przedsiębiorców i konsumentów (dokonywanej w interesie publicznym</a:t>
            </a:r>
            <a:r>
              <a:rPr lang="pl-PL" sz="1800" b="1" dirty="0" smtClean="0"/>
              <a:t>).</a:t>
            </a:r>
          </a:p>
          <a:p>
            <a:pPr marL="0" indent="0" algn="just">
              <a:buNone/>
            </a:pPr>
            <a:endParaRPr lang="pl-PL" sz="1800" b="1" dirty="0" smtClean="0"/>
          </a:p>
          <a:p>
            <a:pPr algn="just">
              <a:buAutoNum type="arabicPeriod"/>
            </a:pPr>
            <a:r>
              <a:rPr lang="pl-PL" sz="1800" dirty="0" smtClean="0"/>
              <a:t>Ustawa </a:t>
            </a:r>
            <a:r>
              <a:rPr lang="pl-PL" sz="1800" dirty="0" smtClean="0"/>
              <a:t>o ochronie konkurencji i </a:t>
            </a:r>
            <a:r>
              <a:rPr lang="pl-PL" sz="1800" dirty="0" smtClean="0"/>
              <a:t>konsumentów</a:t>
            </a:r>
          </a:p>
          <a:p>
            <a:pPr algn="just">
              <a:buAutoNum type="arabicPeriod"/>
            </a:pPr>
            <a:r>
              <a:rPr lang="pl-PL" sz="1800" dirty="0" smtClean="0"/>
              <a:t>Ustawa o </a:t>
            </a:r>
            <a:r>
              <a:rPr lang="pl-PL" sz="1800" dirty="0" smtClean="0"/>
              <a:t>zwalczaniu nieuczciwej </a:t>
            </a:r>
            <a:r>
              <a:rPr lang="pl-PL" sz="1800" dirty="0" smtClean="0"/>
              <a:t>konkurencji</a:t>
            </a:r>
          </a:p>
          <a:p>
            <a:pPr algn="just">
              <a:buAutoNum type="arabicPeriod"/>
            </a:pPr>
            <a:r>
              <a:rPr lang="pl-PL" sz="1800" dirty="0" smtClean="0"/>
              <a:t>ustawa o </a:t>
            </a:r>
            <a:r>
              <a:rPr lang="pl-PL" sz="1800" dirty="0" smtClean="0"/>
              <a:t>przeciwdziałaniu nieuczciwym praktykom </a:t>
            </a:r>
            <a:r>
              <a:rPr lang="pl-PL" sz="1800" dirty="0" smtClean="0"/>
              <a:t>rynkowym</a:t>
            </a:r>
            <a:endParaRPr lang="pl-PL" sz="1800" dirty="0" smtClean="0"/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FontTx/>
              <a:buChar char="-"/>
            </a:pPr>
            <a:endParaRPr lang="pl-PL" sz="1800" dirty="0" smtClean="0"/>
          </a:p>
          <a:p>
            <a:pPr marL="0" indent="0" algn="just">
              <a:buFontTx/>
              <a:buChar char="-"/>
            </a:pPr>
            <a:r>
              <a:rPr lang="pl-PL" sz="1800" dirty="0" smtClean="0"/>
              <a:t> zakaz </a:t>
            </a:r>
            <a:r>
              <a:rPr lang="pl-PL" sz="1800" dirty="0" smtClean="0"/>
              <a:t>praktyk ograniczających konkurencję (zakaz porozumień ograniczających konkurencję oraz zakaz nadużywania pozycji dominującej);</a:t>
            </a:r>
          </a:p>
          <a:p>
            <a:pPr marL="0" indent="0" algn="just">
              <a:buFontTx/>
              <a:buChar char="-"/>
            </a:pPr>
            <a:r>
              <a:rPr lang="pl-PL" sz="1800" dirty="0" smtClean="0"/>
              <a:t> koncentracje przedsiębiorców;</a:t>
            </a:r>
          </a:p>
          <a:p>
            <a:pPr marL="0" indent="0" algn="just">
              <a:buFontTx/>
              <a:buChar char="-"/>
            </a:pPr>
            <a:r>
              <a:rPr lang="pl-PL" sz="1800" dirty="0" smtClean="0"/>
              <a:t> zakaz praktyk naruszających zbiorowe interesy </a:t>
            </a:r>
            <a:r>
              <a:rPr lang="pl-PL" sz="1800" dirty="0" smtClean="0"/>
              <a:t>konsumentów;</a:t>
            </a:r>
          </a:p>
          <a:p>
            <a:pPr marL="0" indent="0" algn="just">
              <a:buFontTx/>
              <a:buChar char="-"/>
            </a:pPr>
            <a:r>
              <a:rPr lang="pl-PL" sz="1800" dirty="0" smtClean="0"/>
              <a:t> zakaz </a:t>
            </a:r>
            <a:r>
              <a:rPr lang="pl-PL" sz="1800" dirty="0" smtClean="0"/>
              <a:t>stosowania </a:t>
            </a:r>
            <a:r>
              <a:rPr lang="pl-PL" sz="1800" dirty="0" smtClean="0"/>
              <a:t>niedozwolonych postanowień wzorców umów</a:t>
            </a:r>
            <a:r>
              <a:rPr lang="pl-PL" sz="1800" dirty="0" smtClean="0"/>
              <a:t>.</a:t>
            </a:r>
            <a:endParaRPr lang="pl-PL" sz="1800" dirty="0" smtClean="0"/>
          </a:p>
          <a:p>
            <a:pPr marL="266700" indent="-26670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endParaRPr lang="pl-PL" sz="1800" dirty="0" smtClean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Ochrona konkurencji i konsumentów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/>
              <a:t>Ustawa z dnia 16 lutego 2007 r. o ochronie konkurencji i konsumentów: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b="1" dirty="0" smtClean="0"/>
              <a:t>Do zadań Prezesa </a:t>
            </a:r>
            <a:r>
              <a:rPr lang="pl-PL" sz="1800" b="1" dirty="0" err="1" smtClean="0"/>
              <a:t>UOKiK</a:t>
            </a:r>
            <a:r>
              <a:rPr lang="pl-PL" sz="1800" b="1" dirty="0" smtClean="0"/>
              <a:t> należy m.in.:</a:t>
            </a:r>
          </a:p>
          <a:p>
            <a:pPr marL="0" indent="0" algn="just">
              <a:buNone/>
            </a:pPr>
            <a:r>
              <a:rPr lang="pl-PL" sz="1800" dirty="0" smtClean="0"/>
              <a:t>1) sprawowanie kontroli przestrzegania przez przedsiębiorców przepisów ustawy;</a:t>
            </a:r>
          </a:p>
          <a:p>
            <a:pPr marL="0" indent="0" algn="just">
              <a:buNone/>
            </a:pPr>
            <a:r>
              <a:rPr lang="pl-PL" sz="1800" dirty="0" smtClean="0"/>
              <a:t>2) wydawanie decyzji w sprawach praktyk ograniczających konkurencję, w sprawach koncentracji przedsiębiorców oraz w sprawach praktyk naruszających zbiorowe interesy konsumentów, a także innych decyzji przewidzianych w ustawie;</a:t>
            </a:r>
          </a:p>
          <a:p>
            <a:pPr marL="0" indent="0" algn="just">
              <a:buNone/>
            </a:pPr>
            <a:r>
              <a:rPr lang="pl-PL" sz="1800" dirty="0" smtClean="0"/>
              <a:t>3) prowadzenie badań stanu koncentracji gospodarki oraz zachowań rynkowych przedsiębiorców;</a:t>
            </a:r>
          </a:p>
          <a:p>
            <a:pPr marL="0" indent="0" algn="just">
              <a:buNone/>
            </a:pPr>
            <a:r>
              <a:rPr lang="pl-PL" sz="1800" dirty="0" smtClean="0"/>
              <a:t>4) współpraca z krajowymi i międzynarodowymi organami i organizacjami, do których zakresu działania należy ochrona konkurencji i konsumentów;</a:t>
            </a:r>
          </a:p>
          <a:p>
            <a:pPr marL="0" indent="0" algn="just">
              <a:buNone/>
            </a:pPr>
            <a:r>
              <a:rPr lang="pl-PL" sz="1800" dirty="0" smtClean="0"/>
              <a:t>5) opracowywanie i przedkładanie Radzie Ministrów projektów aktów prawnych dotyczących ochrony konkurencji i konsumentów;</a:t>
            </a:r>
          </a:p>
          <a:p>
            <a:pPr marL="0" indent="0" algn="just">
              <a:buNone/>
            </a:pPr>
            <a:r>
              <a:rPr lang="pl-PL" sz="1800" dirty="0" smtClean="0"/>
              <a:t>6) inicjowanie badań towarów, wykonywanych przez organizacje konsumenckie;</a:t>
            </a:r>
          </a:p>
          <a:p>
            <a:pPr marL="0" indent="0" algn="just">
              <a:buNone/>
            </a:pPr>
            <a:r>
              <a:rPr lang="pl-PL" sz="1800" dirty="0" smtClean="0"/>
              <a:t>7) opracowywanie i wydawanie publikacji oraz programów edukacyjnych popularyzujących wiedzę o ochronie konkurencji i konsumentów;</a:t>
            </a:r>
          </a:p>
          <a:p>
            <a:pPr marL="0" indent="0" algn="just">
              <a:buNone/>
            </a:pPr>
            <a:r>
              <a:rPr lang="pl-PL" sz="1800" dirty="0" smtClean="0"/>
              <a:t>8) występowanie do przedsiębiorców w sprawach ochrony praw i interesów konsumentów.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Ochrona konkurencji i konsumentów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1800" b="1" dirty="0" smtClean="0"/>
              <a:t>Zadania JST:</a:t>
            </a:r>
          </a:p>
          <a:p>
            <a:pPr marL="0" indent="0" algn="just">
              <a:buNone/>
            </a:pPr>
            <a:r>
              <a:rPr lang="pl-PL" sz="1800" dirty="0" smtClean="0"/>
              <a:t>1) prowadzenie edukacji konsumenckiej, w szczególności przez wprowadzenie elementów wiedzy konsumenckiej do programów nauczania w szkołach publicznych;</a:t>
            </a:r>
          </a:p>
          <a:p>
            <a:pPr marL="0" indent="0" algn="just">
              <a:buNone/>
            </a:pPr>
            <a:r>
              <a:rPr lang="pl-PL" sz="1800" dirty="0" smtClean="0"/>
              <a:t>2) funkcjonowanie powiatowego (miejskiego) rzecznika konsumentów:</a:t>
            </a:r>
          </a:p>
          <a:p>
            <a:pPr marL="361950" indent="-361950" algn="just">
              <a:buNone/>
            </a:pPr>
            <a:r>
              <a:rPr lang="pl-PL" sz="1800" dirty="0" smtClean="0"/>
              <a:t>   - zapewnienie bezpłatnego poradnictwa konsumenckiego i informacji prawnej w zakresie     ochrony interesów konsumentów;</a:t>
            </a:r>
          </a:p>
          <a:p>
            <a:pPr marL="361950" indent="-361950" algn="just">
              <a:buNone/>
            </a:pPr>
            <a:r>
              <a:rPr lang="pl-PL" sz="1800" dirty="0" smtClean="0"/>
              <a:t>   - składanie wniosków w sprawie stanowienia i zmiany przepisów prawa miejscowego w   zakresie ochrony interesów konsumentów;</a:t>
            </a:r>
          </a:p>
          <a:p>
            <a:pPr marL="0" indent="0" algn="just">
              <a:buNone/>
            </a:pPr>
            <a:r>
              <a:rPr lang="pl-PL" sz="1800" dirty="0" smtClean="0"/>
              <a:t>   - występowanie do przedsiębiorców w sprawach ochrony praw i interesów konsumentów;</a:t>
            </a:r>
          </a:p>
          <a:p>
            <a:pPr marL="266700" indent="-266700" algn="just">
              <a:buNone/>
            </a:pPr>
            <a:r>
              <a:rPr lang="pl-PL" sz="1800" dirty="0" smtClean="0"/>
              <a:t>   - współdziałanie z właściwymi miejscowo delegaturami Urzędu, organami Inspekcji Handlowej     oraz organizacjami konsumenckimi;</a:t>
            </a:r>
          </a:p>
          <a:p>
            <a:pPr marL="266700" indent="-266700" algn="just">
              <a:buNone/>
            </a:pPr>
            <a:r>
              <a:rPr lang="pl-PL" sz="1800" dirty="0" smtClean="0"/>
              <a:t>   - wytaczanie powództwa na rzecz konsumentów oraz wstępowanie, za ich zgodą, do toczącego się postępowania w sprawach o ochronę interesów konsumentów.</a:t>
            </a:r>
          </a:p>
          <a:p>
            <a:pPr marL="266700" indent="-266700" algn="just">
              <a:buNone/>
            </a:pPr>
            <a:r>
              <a:rPr lang="pl-PL" sz="1800" b="1" dirty="0" smtClean="0"/>
              <a:t>Organizacje konsumenckie mają w szczególności prawo do:</a:t>
            </a:r>
          </a:p>
          <a:p>
            <a:pPr marL="266700" indent="-266700" algn="just">
              <a:buNone/>
            </a:pPr>
            <a:r>
              <a:rPr lang="pl-PL" sz="1800" dirty="0" smtClean="0"/>
              <a:t>1)  wyrażania opinii o projektach aktów prawnych i innych dokumentów dotyczących praw i interesów konsumentów;</a:t>
            </a:r>
          </a:p>
          <a:p>
            <a:pPr marL="266700" indent="-266700" algn="just">
              <a:buNone/>
            </a:pPr>
            <a:r>
              <a:rPr lang="pl-PL" sz="1800" dirty="0" smtClean="0"/>
              <a:t>2)  opracowywania i upowszechniania konsumenckich programów edukacyjnych;</a:t>
            </a:r>
          </a:p>
          <a:p>
            <a:pPr marL="266700" indent="-266700" algn="just">
              <a:buNone/>
            </a:pPr>
            <a:r>
              <a:rPr lang="pl-PL" sz="1800" dirty="0" smtClean="0"/>
              <a:t>3)  wykonywania testów produktów i usług oraz publikowania ich wyników;</a:t>
            </a:r>
          </a:p>
          <a:p>
            <a:pPr marL="266700" indent="-266700" algn="just">
              <a:buNone/>
            </a:pPr>
            <a:r>
              <a:rPr lang="pl-PL" sz="1800" dirty="0" smtClean="0"/>
              <a:t>4)  wydawania czasopism, opracowań badawczych, broszur i ulotek;</a:t>
            </a:r>
          </a:p>
          <a:p>
            <a:pPr marL="266700" indent="-266700" algn="just">
              <a:buNone/>
            </a:pPr>
            <a:r>
              <a:rPr lang="pl-PL" sz="1800" dirty="0" smtClean="0"/>
              <a:t>5) prowadzenia nieodpłatnego poradnictwa konsumenckiego oraz udzielania nieodpłatnej pomocy konsumentom w dochodzeniu ich roszczeń, chyba że statut organizacji stanowi, że działalność ta jest wykonywana odpłatnie;</a:t>
            </a:r>
          </a:p>
          <a:p>
            <a:pPr marL="266700" indent="-266700" algn="just">
              <a:buNone/>
            </a:pPr>
            <a:r>
              <a:rPr lang="pl-PL" sz="1800" dirty="0" smtClean="0"/>
              <a:t>6)  udziału w pracach normalizacyjnych;</a:t>
            </a:r>
          </a:p>
          <a:p>
            <a:pPr marL="266700" indent="-266700" algn="just">
              <a:buNone/>
            </a:pPr>
            <a:r>
              <a:rPr lang="pl-PL" sz="1800" dirty="0" smtClean="0"/>
              <a:t>7) realizowania zadań państwowych w dziedzinie ochrony konsumentów, zlecanych przez organy administracji rządowej i samorządowej.</a:t>
            </a:r>
          </a:p>
          <a:p>
            <a:pPr marL="266700" indent="-26670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endParaRPr lang="pl-PL" sz="1800" dirty="0" smtClean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Zakaz praktyk ograniczających konkurencję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Art. 6. Zakazane </a:t>
            </a:r>
            <a:r>
              <a:rPr lang="pl-PL" sz="1800" b="1" dirty="0" smtClean="0"/>
              <a:t>są porozumienia, których celem lub skutkiem jest wyeliminowanie, ograniczenie lub naruszenie w inny sposób konkurencji na rynku właściwym, polegające w szczególności na:</a:t>
            </a:r>
          </a:p>
          <a:p>
            <a:pPr marL="266700" indent="-266700" algn="just">
              <a:buNone/>
            </a:pPr>
            <a:r>
              <a:rPr lang="pl-PL" sz="1800" dirty="0" smtClean="0"/>
              <a:t>1) ustalaniu, bezpośrednio lub pośrednio, cen i innych warunków zakupu lub sprzedaży towarów;</a:t>
            </a:r>
          </a:p>
          <a:p>
            <a:pPr marL="266700" indent="-266700" algn="just">
              <a:buNone/>
            </a:pPr>
            <a:r>
              <a:rPr lang="pl-PL" sz="1800" dirty="0" smtClean="0"/>
              <a:t>2)  ograniczaniu lub kontrolowaniu produkcji lub zbytu oraz postępu technicznego lub inwestycji;</a:t>
            </a:r>
          </a:p>
          <a:p>
            <a:pPr marL="266700" indent="-266700" algn="just">
              <a:buNone/>
            </a:pPr>
            <a:r>
              <a:rPr lang="pl-PL" sz="1800" dirty="0" smtClean="0"/>
              <a:t>3)   podziale rynków zbytu lub zakupu;</a:t>
            </a:r>
          </a:p>
          <a:p>
            <a:pPr marL="266700" indent="-266700" algn="just">
              <a:buNone/>
            </a:pPr>
            <a:r>
              <a:rPr lang="pl-PL" sz="1800" dirty="0" smtClean="0"/>
              <a:t>4) stosowaniu w podobnych umowach z osobami trzecimi uciążliwych lub niejednolitych warunków umów, stwarzających tym osobom zróżnicowane warunki konkurencji;</a:t>
            </a:r>
          </a:p>
          <a:p>
            <a:pPr marL="266700" indent="-266700" algn="just">
              <a:buNone/>
            </a:pPr>
            <a:r>
              <a:rPr lang="pl-PL" sz="1800" dirty="0" smtClean="0"/>
              <a:t>5) uzależnianiu zawarcia umowy od przyjęcia lub spełnienia przez drugą stronę innego świadczenia, niemającego rzeczowego ani zwyczajowego związku z przedmiotem umowy;</a:t>
            </a:r>
          </a:p>
          <a:p>
            <a:pPr marL="266700" indent="-266700" algn="just">
              <a:buNone/>
            </a:pPr>
            <a:r>
              <a:rPr lang="pl-PL" sz="1800" dirty="0" smtClean="0"/>
              <a:t>6) ograniczaniu dostępu do rynku lub eliminowaniu z rynku przedsiębiorców nieobjętych porozumieniem;</a:t>
            </a:r>
          </a:p>
          <a:p>
            <a:pPr marL="266700" indent="-266700" algn="just">
              <a:buNone/>
            </a:pPr>
            <a:r>
              <a:rPr lang="pl-PL" sz="1800" dirty="0" smtClean="0"/>
              <a:t>7) uzgadnianiu przez przedsiębiorców przystępujących do przetargu lub przez tych przedsiębiorców i przedsiębiorcę będącego organizatorem przetargu warunków składanych ofert, w szczególności zakresu prac lub ceny.</a:t>
            </a:r>
          </a:p>
          <a:p>
            <a:pPr marL="266700" indent="-266700" algn="just">
              <a:buNone/>
            </a:pPr>
            <a:endParaRPr lang="pl-PL" sz="1800" dirty="0" smtClean="0"/>
          </a:p>
          <a:p>
            <a:pPr marL="266700" indent="-266700" algn="just">
              <a:buNone/>
            </a:pPr>
            <a:r>
              <a:rPr lang="pl-PL" sz="1800" b="1" dirty="0" smtClean="0"/>
              <a:t>Porozumienia ograniczające konkurencję są w całości lub w odpowiedniej części nieważne.</a:t>
            </a:r>
          </a:p>
          <a:p>
            <a:pPr marL="0" indent="0" algn="just">
              <a:buNone/>
            </a:pPr>
            <a:endParaRPr lang="pl-PL" sz="1800" dirty="0" smtClean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Zakaz praktyk ograniczających konkurencję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2000" dirty="0" smtClean="0"/>
              <a:t>Odpowiedzialności </a:t>
            </a:r>
            <a:r>
              <a:rPr lang="pl-PL" sz="2000" dirty="0" smtClean="0"/>
              <a:t>podlega również osoba zarządzająca, która w ramach sprawowania swojej funkcji w czasie trwania stwierdzonego naruszenia tych zakazów umyślnie dopuściła przez swoje działanie lub zaniechanie do naruszenia przez tego przedsiębiorcę wymienionych zakazów.</a:t>
            </a:r>
            <a:endParaRPr lang="pl-PL" sz="2000" dirty="0" smtClean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Zakaz praktyk ograniczających konkurencję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Zakazu nie stosuje się do porozumień zawieranych między:</a:t>
            </a:r>
          </a:p>
          <a:p>
            <a:pPr marL="0" indent="0" algn="just">
              <a:buNone/>
            </a:pPr>
            <a:r>
              <a:rPr lang="pl-PL" sz="1800" dirty="0" smtClean="0"/>
              <a:t>1) konkurentami, których łączny udział w rynku w roku kalendarzowym poprzedzającym zawarcie porozumienia nie przekracza 5 %;</a:t>
            </a:r>
          </a:p>
          <a:p>
            <a:pPr marL="0" indent="0" algn="just">
              <a:buNone/>
            </a:pPr>
            <a:r>
              <a:rPr lang="pl-PL" sz="1800" dirty="0" smtClean="0"/>
              <a:t>2) przedsiębiorcami, którzy nie są konkurentami, jeżeli udział w rynku posiadany przez któregokolwiek z nich w roku kalendarzowym poprzedzającym zawarcie porozumienia nie przekracza 10 %.</a:t>
            </a:r>
          </a:p>
          <a:p>
            <a:pPr marL="0" indent="0" algn="just">
              <a:buNone/>
            </a:pPr>
            <a:r>
              <a:rPr lang="pl-PL" sz="1800" u="sng" dirty="0" smtClean="0"/>
              <a:t>Przepisów tych nie stosuje się do przypadków określonych w art. 6 ust. 1 </a:t>
            </a:r>
            <a:r>
              <a:rPr lang="pl-PL" sz="1800" u="sng" dirty="0" err="1" smtClean="0"/>
              <a:t>pkt</a:t>
            </a:r>
            <a:r>
              <a:rPr lang="pl-PL" sz="1800" u="sng" dirty="0" smtClean="0"/>
              <a:t> 1-3 i 7.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b="1" dirty="0" smtClean="0"/>
              <a:t>Zakazu nie stosuje się również do porozumień, które jednocześnie:</a:t>
            </a:r>
          </a:p>
          <a:p>
            <a:pPr marL="0" indent="0" algn="just">
              <a:buNone/>
            </a:pPr>
            <a:r>
              <a:rPr lang="pl-PL" sz="1800" dirty="0" smtClean="0"/>
              <a:t>1) przyczyniają się do polepszenia produkcji, dystrybucji towarów lub do postępu technicznego lub gospodarczego;</a:t>
            </a:r>
          </a:p>
          <a:p>
            <a:pPr marL="0" indent="0" algn="just">
              <a:buNone/>
            </a:pPr>
            <a:r>
              <a:rPr lang="pl-PL" sz="1800" dirty="0" smtClean="0"/>
              <a:t>2) zapewniają nabywcy lub użytkownikowi odpowiednią część wynikających z porozumień korzyści;</a:t>
            </a:r>
          </a:p>
          <a:p>
            <a:pPr marL="0" indent="0" algn="just">
              <a:buNone/>
            </a:pPr>
            <a:r>
              <a:rPr lang="pl-PL" sz="1800" dirty="0" smtClean="0"/>
              <a:t>3) nie nakładają na zainteresowanych przedsiębiorców ograniczeń, które nie są niezbędne do osiągnięcia tych celów;</a:t>
            </a:r>
          </a:p>
          <a:p>
            <a:pPr marL="0" indent="0" algn="just">
              <a:buNone/>
            </a:pPr>
            <a:r>
              <a:rPr lang="pl-PL" sz="1800" dirty="0" smtClean="0"/>
              <a:t>4) nie stwarzają tym przedsiębiorcom możliwości wyeliminowania konkurencji na rynku właściwym w zakresie znacznej części określonych towarów.</a:t>
            </a:r>
          </a:p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endParaRPr lang="pl-PL" sz="1800" dirty="0" smtClean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320480"/>
          </a:xfrm>
        </p:spPr>
        <p:txBody>
          <a:bodyPr>
            <a:normAutofit/>
          </a:bodyPr>
          <a:lstStyle/>
          <a:p>
            <a:pPr marL="457200" indent="-457200" algn="just">
              <a:spcAft>
                <a:spcPts val="1200"/>
              </a:spcAft>
              <a:buNone/>
            </a:pPr>
            <a:r>
              <a:rPr lang="pl-PL" sz="2000" b="1" dirty="0" smtClean="0"/>
              <a:t>Cechy wolności gospodarczej:</a:t>
            </a:r>
          </a:p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2000" dirty="0" smtClean="0"/>
              <a:t>jest atrybutem jednostki, osoby ludzkiej,</a:t>
            </a:r>
          </a:p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2000" dirty="0" smtClean="0"/>
              <a:t>przysługuje każdemu na równych prawach, także osobom niezainteresowanym korzystaniem z niej,</a:t>
            </a:r>
          </a:p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2000" dirty="0" smtClean="0"/>
              <a:t>jest niezbywalna i przynależna osobie ludzkiej nawet bez świadomości o jej istnieniu, </a:t>
            </a:r>
          </a:p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2000" dirty="0" smtClean="0"/>
              <a:t>prawny zakaz prowadzenia działalności gospodarczej nie likwiduje stanu wolności gospodarczej,</a:t>
            </a:r>
          </a:p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2000" dirty="0" smtClean="0"/>
              <a:t>jest prawem podmiotowym o charakterze negatywnym.</a:t>
            </a:r>
          </a:p>
          <a:p>
            <a:pPr marL="457200" indent="-457200" algn="just">
              <a:spcAft>
                <a:spcPts val="1200"/>
              </a:spcAft>
              <a:buNone/>
            </a:pPr>
            <a:endParaRPr lang="pl-PL" sz="2000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Wolność gospodarcza</a:t>
            </a:r>
            <a:endParaRPr lang="pl-PL" sz="2400" b="1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Zakaz praktyk ograniczających konkurencję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Art. 9. Zakazane </a:t>
            </a:r>
            <a:r>
              <a:rPr lang="pl-PL" sz="1800" b="1" dirty="0" smtClean="0"/>
              <a:t>jest nadużywanie pozycji dominującej na rynku właściwym przez jednego lub kilku przedsiębiorców.</a:t>
            </a:r>
          </a:p>
          <a:p>
            <a:pPr marL="0" indent="0" algn="just">
              <a:buNone/>
            </a:pPr>
            <a:r>
              <a:rPr lang="pl-PL" sz="1800" b="1" dirty="0" smtClean="0"/>
              <a:t>Nadużywanie pozycji dominującej polega w szczególności na:</a:t>
            </a:r>
          </a:p>
          <a:p>
            <a:pPr marL="0" indent="0" algn="just">
              <a:buNone/>
            </a:pPr>
            <a:r>
              <a:rPr lang="pl-PL" sz="1800" dirty="0" smtClean="0"/>
              <a:t>1) bezpośrednim lub pośrednim narzucaniu nieuczciwych cen, w tym cen nadmiernie wygórowanych albo rażąco niskich, odległych terminów płatności lub innych warunków zakupu albo sprzedaży towarów;</a:t>
            </a:r>
          </a:p>
          <a:p>
            <a:pPr marL="0" indent="0" algn="just">
              <a:buNone/>
            </a:pPr>
            <a:r>
              <a:rPr lang="pl-PL" sz="1800" dirty="0" smtClean="0"/>
              <a:t>2) ograniczeniu produkcji, zbytu lub postępu technicznego ze szkodą dla kontrahentów lub konsumentów;</a:t>
            </a:r>
          </a:p>
          <a:p>
            <a:pPr marL="0" indent="0" algn="just">
              <a:buNone/>
            </a:pPr>
            <a:r>
              <a:rPr lang="pl-PL" sz="1800" dirty="0" smtClean="0"/>
              <a:t>3) stosowaniu w podobnych umowach z osobami trzecimi uciążliwych lub niejednolitych warunków umów, stwarzających tym osobom zróżnicowane warunki konkurencji;</a:t>
            </a:r>
          </a:p>
          <a:p>
            <a:pPr marL="0" indent="0" algn="just">
              <a:buNone/>
            </a:pPr>
            <a:r>
              <a:rPr lang="pl-PL" sz="1800" dirty="0" smtClean="0"/>
              <a:t>4) uzależnianiu zawarcia umowy od przyjęcia lub spełnienia przez drugą stronę innego świadczenia, niemającego rzeczowego ani zwyczajowego związku z przedmiotem umowy;</a:t>
            </a:r>
          </a:p>
          <a:p>
            <a:pPr marL="0" indent="0" algn="just">
              <a:buNone/>
            </a:pPr>
            <a:r>
              <a:rPr lang="pl-PL" sz="1800" dirty="0" smtClean="0"/>
              <a:t>5) przeciwdziałaniu ukształtowaniu się warunków niezbędnych do powstania bądź rozwoju konkurencji;</a:t>
            </a:r>
          </a:p>
          <a:p>
            <a:pPr marL="0" indent="0" algn="just">
              <a:buNone/>
            </a:pPr>
            <a:r>
              <a:rPr lang="pl-PL" sz="1800" dirty="0" smtClean="0"/>
              <a:t>6) narzucaniu przez przedsiębiorcę uciążliwych warunków umów, przynoszących mu nieuzasadnione korzyści;</a:t>
            </a:r>
          </a:p>
          <a:p>
            <a:pPr marL="0" indent="0" algn="just">
              <a:buNone/>
            </a:pPr>
            <a:r>
              <a:rPr lang="pl-PL" sz="1800" dirty="0" smtClean="0"/>
              <a:t>7)   podziale rynku według kryteriów terytorialnych, asortymentowych lub podmiotowych.</a:t>
            </a:r>
          </a:p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r>
              <a:rPr lang="pl-PL" sz="1800" b="1" dirty="0" smtClean="0"/>
              <a:t>Czynności prawne będące przejawem nadużywania pozycji dominującej są w całości lub w odpowiedniej części nieważne.</a:t>
            </a:r>
          </a:p>
          <a:p>
            <a:pPr marL="0" indent="0" algn="just">
              <a:buNone/>
            </a:pPr>
            <a:endParaRPr lang="pl-PL" sz="1800" dirty="0" smtClean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Zakaz praktyk ograniczających konkurencję - decyzje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Prezes Urzędu wydaje decyzję o uznaniu praktyki za ograniczającą konkurencję i nakazującą zaniechanie jej stosowania, jeżeli stwierdzi naruszenie zakazu.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Nie wydaje się decyzji jeżeli zachowanie rynkowe przedsiębiorcy przestało naruszać zakazy.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W takim przypadku 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wydaje decyzję o uznaniu praktyki za ograniczającą konkurencję i stwierdzającą zaniechanie jej stosowania.</a:t>
            </a:r>
          </a:p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r>
              <a:rPr lang="pl-PL" sz="1800" dirty="0" smtClean="0"/>
              <a:t>Jeżeli w toku postępowania antymonopolowego zostanie uprawdopodobnione, że został naruszony zakaz, a przedsiębiorca, któremu jest zarzucane naruszenie tego zakazu, zobowiąże się do podjęcia lub zaniechania określonych działań zmierzających do zapobieżenia tym naruszeniom, 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może zobowiązać przedsiębiorcę do wykonania tych zobowiązań.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może określić termin wykonania zobowiązań.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nakłada na przedsiębiorcę obowiązek składania w wyznaczonym terminie informacji o stopniu realizacji zobowiązań.</a:t>
            </a:r>
          </a:p>
          <a:p>
            <a:pPr marL="0" indent="0" algn="just">
              <a:buNone/>
            </a:pPr>
            <a:endParaRPr lang="pl-PL" sz="1800" dirty="0" smtClean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Zakaz praktyk ograniczających konkurencję - decyzje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r>
              <a:rPr lang="pl-PL" sz="2000" dirty="0" smtClean="0"/>
              <a:t>Prezes </a:t>
            </a:r>
            <a:r>
              <a:rPr lang="pl-PL" sz="2000" dirty="0" smtClean="0"/>
              <a:t>Urzędu może w </a:t>
            </a:r>
            <a:r>
              <a:rPr lang="pl-PL" sz="2000" dirty="0" smtClean="0"/>
              <a:t>decyzji </a:t>
            </a:r>
            <a:r>
              <a:rPr lang="pl-PL" sz="2000" dirty="0" smtClean="0"/>
              <a:t>nakazać, w celu zaniechania stosowania praktyki lub usunięcia jej skutków, zastosowanie środków polegających w szczególności na:</a:t>
            </a:r>
          </a:p>
          <a:p>
            <a:pPr marL="0" indent="0" algn="just">
              <a:buNone/>
            </a:pPr>
            <a:r>
              <a:rPr lang="pl-PL" sz="2000" dirty="0" smtClean="0"/>
              <a:t>1) udzieleniu </a:t>
            </a:r>
            <a:r>
              <a:rPr lang="pl-PL" sz="2000" dirty="0" smtClean="0"/>
              <a:t>licencji praw własności intelektualnej na </a:t>
            </a:r>
            <a:r>
              <a:rPr lang="pl-PL" sz="2000" dirty="0" err="1" smtClean="0"/>
              <a:t>niedyskryminacyjnych</a:t>
            </a:r>
            <a:r>
              <a:rPr lang="pl-PL" sz="2000" dirty="0" smtClean="0"/>
              <a:t> warunkach;</a:t>
            </a:r>
          </a:p>
          <a:p>
            <a:pPr marL="0" indent="0" algn="just">
              <a:buNone/>
            </a:pPr>
            <a:r>
              <a:rPr lang="pl-PL" sz="2000" dirty="0" smtClean="0"/>
              <a:t>2) umożliwieniu </a:t>
            </a:r>
            <a:r>
              <a:rPr lang="pl-PL" sz="2000" dirty="0" smtClean="0"/>
              <a:t>dostępu do określonej infrastruktury na </a:t>
            </a:r>
            <a:r>
              <a:rPr lang="pl-PL" sz="2000" dirty="0" err="1" smtClean="0"/>
              <a:t>niedyskryminacyjnych</a:t>
            </a:r>
            <a:r>
              <a:rPr lang="pl-PL" sz="2000" dirty="0" smtClean="0"/>
              <a:t> warunkach;</a:t>
            </a:r>
          </a:p>
          <a:p>
            <a:pPr marL="0" indent="0" algn="just">
              <a:buNone/>
            </a:pPr>
            <a:r>
              <a:rPr lang="pl-PL" sz="2000" dirty="0" smtClean="0"/>
              <a:t>3) zmianie </a:t>
            </a:r>
            <a:r>
              <a:rPr lang="pl-PL" sz="2000" dirty="0" smtClean="0"/>
              <a:t>umowy;</a:t>
            </a:r>
          </a:p>
          <a:p>
            <a:pPr marL="0" indent="0" algn="just">
              <a:buNone/>
            </a:pPr>
            <a:r>
              <a:rPr lang="pl-PL" sz="2000" dirty="0" smtClean="0"/>
              <a:t>4) zapewnieniu </a:t>
            </a:r>
            <a:r>
              <a:rPr lang="pl-PL" sz="2000" dirty="0" smtClean="0"/>
              <a:t>innym podmiotom dostawy określonych produktów lub świadczenia określonych usług na </a:t>
            </a:r>
            <a:r>
              <a:rPr lang="pl-PL" sz="2000" dirty="0" err="1" smtClean="0"/>
              <a:t>niedyskryminacyjnych</a:t>
            </a:r>
            <a:r>
              <a:rPr lang="pl-PL" sz="2000" dirty="0" smtClean="0"/>
              <a:t> warunkach.</a:t>
            </a:r>
          </a:p>
          <a:p>
            <a:pPr marL="0" indent="0" algn="just">
              <a:buNone/>
            </a:pPr>
            <a:endParaRPr lang="pl-PL" sz="1800" dirty="0" smtClean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Koncentracja przedsiębiorców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Art. 13. Zamiar </a:t>
            </a:r>
            <a:r>
              <a:rPr lang="pl-PL" sz="1800" b="1" dirty="0" smtClean="0"/>
              <a:t>koncentracji podlega zgłoszeniu Prezesowi </a:t>
            </a:r>
            <a:r>
              <a:rPr lang="pl-PL" sz="1800" b="1" dirty="0" err="1" smtClean="0"/>
              <a:t>UOKiK</a:t>
            </a:r>
            <a:r>
              <a:rPr lang="pl-PL" sz="1800" b="1" dirty="0" smtClean="0"/>
              <a:t>, jeżeli:</a:t>
            </a:r>
          </a:p>
          <a:p>
            <a:pPr marL="0" indent="0" algn="just">
              <a:buNone/>
            </a:pPr>
            <a:r>
              <a:rPr lang="pl-PL" sz="1800" dirty="0" smtClean="0"/>
              <a:t>1) łączny światowy obrót przedsiębiorców uczestniczących w koncentracji w roku obrotowym poprzedzającym rok zgłoszenia przekracza równowartość </a:t>
            </a:r>
            <a:r>
              <a:rPr lang="pl-PL" sz="1800" dirty="0" smtClean="0"/>
              <a:t>1 mld </a:t>
            </a:r>
            <a:r>
              <a:rPr lang="pl-PL" sz="1800" dirty="0" smtClean="0"/>
              <a:t>euro </a:t>
            </a:r>
            <a:r>
              <a:rPr lang="pl-PL" sz="1800" dirty="0" smtClean="0"/>
              <a:t>(5 mld) lub</a:t>
            </a: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2) łączny obrót na terytorium Rzeczypospolitej Polskiej przedsiębiorców uczestniczących w koncentracji w roku obrotowym poprzedzającym rok zgłoszenia przekracza równowartość </a:t>
            </a:r>
            <a:r>
              <a:rPr lang="pl-PL" sz="1800" dirty="0" smtClean="0"/>
              <a:t>50 mln euro (250 mln).</a:t>
            </a:r>
            <a:endParaRPr lang="pl-PL" sz="1800" dirty="0" smtClean="0"/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b="1" dirty="0" smtClean="0"/>
              <a:t>Obowiązek zgłoszenia dotyczy zamiaru:</a:t>
            </a:r>
          </a:p>
          <a:p>
            <a:pPr marL="0" indent="0" algn="just">
              <a:buNone/>
            </a:pPr>
            <a:r>
              <a:rPr lang="pl-PL" sz="1800" dirty="0" smtClean="0"/>
              <a:t>1)  połączenia dwóch lub więcej samodzielnych przedsiębiorców;</a:t>
            </a:r>
          </a:p>
          <a:p>
            <a:pPr marL="0" indent="0" algn="just">
              <a:buNone/>
            </a:pPr>
            <a:r>
              <a:rPr lang="pl-PL" sz="1800" dirty="0" smtClean="0"/>
              <a:t>2)  przejęcia - przez nabycie lub objęcie akcji, innych papierów wartościowych, udziałów lub w jakikolwiek inny sposób - bezpośredniej lub pośredniej kontroli nad jednym lub więcej przedsiębiorcami przez jednego lub więcej przedsiębiorców;</a:t>
            </a:r>
          </a:p>
          <a:p>
            <a:pPr marL="0" indent="0" algn="just">
              <a:buNone/>
            </a:pPr>
            <a:r>
              <a:rPr lang="pl-PL" sz="1800" dirty="0" smtClean="0"/>
              <a:t>3)  utworzenia przez przedsiębiorców wspólnego przedsiębiorcy;</a:t>
            </a:r>
          </a:p>
          <a:p>
            <a:pPr marL="0" indent="0" algn="just">
              <a:buNone/>
            </a:pPr>
            <a:r>
              <a:rPr lang="pl-PL" sz="1800" dirty="0" smtClean="0"/>
              <a:t>4) nabycia przez przedsiębiorcę części mienia innego przedsiębiorcy (całości lub części przedsiębiorstwa), jeżeli obrót realizowany przez to mienie w którymkolwiek z dwóch lat obrotowych poprzedzających zgłoszenie przekroczył na terytorium Rzeczypospolitej Polskiej równowartość </a:t>
            </a:r>
            <a:r>
              <a:rPr lang="pl-PL" sz="1800" dirty="0" smtClean="0"/>
              <a:t>10 mln </a:t>
            </a:r>
            <a:r>
              <a:rPr lang="pl-PL" sz="1800" dirty="0" smtClean="0"/>
              <a:t>euro.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Koncentracja przedsiębiorców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Nie podlega zgłoszeniu zamiar koncentracji:</a:t>
            </a:r>
          </a:p>
          <a:p>
            <a:pPr marL="0" indent="0" algn="just">
              <a:buNone/>
            </a:pPr>
            <a:r>
              <a:rPr lang="pl-PL" sz="1800" dirty="0" smtClean="0"/>
              <a:t>1) jeżeli obrót przedsiębiorcy, nad którym ma nastąpić przejęcie kontroli nie przekroczył na terytorium Rzeczypospolitej Polskiej w żadnym z dwóch lat obrotowych poprzedzających zgłoszenie równowartości 10.000.000 euro;</a:t>
            </a:r>
          </a:p>
          <a:p>
            <a:pPr marL="0" indent="0" algn="just">
              <a:buNone/>
            </a:pPr>
            <a:r>
              <a:rPr lang="pl-PL" sz="1800" dirty="0" smtClean="0"/>
              <a:t>2) polegającej na czasowym nabyciu lub objęciu przez instytucję finansową akcji albo udziałów w celu ich odsprzedaży, jeżeli przedmiotem działalności gospodarczej tej instytucji jest prowadzone na własny lub cudzy rachunek inwestowanie w akcje albo udziały innych przedsiębiorców, pod warunkiem, że odsprzedaż ta nastąpi przed upływem roku od dnia nabycia lub objęcia, oraz że:</a:t>
            </a:r>
          </a:p>
          <a:p>
            <a:pPr marL="628650" indent="-628650" algn="just">
              <a:buNone/>
            </a:pPr>
            <a:r>
              <a:rPr lang="pl-PL" sz="1800" dirty="0" smtClean="0"/>
              <a:t>       a) instytucja ta nie wykonuje praw z tych akcji albo udziałów, z wyjątkiem prawa do  dywidendy, lub</a:t>
            </a:r>
          </a:p>
          <a:p>
            <a:pPr marL="628650" indent="-628650" algn="just">
              <a:buNone/>
            </a:pPr>
            <a:r>
              <a:rPr lang="pl-PL" sz="1800" dirty="0" smtClean="0"/>
              <a:t>       b) wykonuje te prawa wyłącznie w celu przygotowania odsprzedaży całości lub części przedsiębiorstwa, jego majątku lub tych akcji albo udziałów;</a:t>
            </a:r>
          </a:p>
          <a:p>
            <a:pPr marL="0" indent="0" algn="just">
              <a:buNone/>
            </a:pPr>
            <a:r>
              <a:rPr lang="pl-PL" sz="1800" dirty="0" smtClean="0"/>
              <a:t>3) polegającej na czasowym nabyciu lub objęciu przez przedsiębiorcę akcji lub udziałów w celu zabezpieczenia wierzytelności, pod warunkiem że nie będzie on wykonywał praw z tych akcji lub udziałów, z wyłączeniem prawa do ich sprzedaży;</a:t>
            </a:r>
          </a:p>
          <a:p>
            <a:pPr marL="0" indent="0" algn="just">
              <a:buNone/>
            </a:pPr>
            <a:r>
              <a:rPr lang="pl-PL" sz="1800" dirty="0" smtClean="0"/>
              <a:t>4) następującej w toku postępowania upadłościowego, z wyłączeniem przypadków, gdy zamierzający przejąć kontrolę jest konkurentem albo należy do grupy kapitałowej, do której należą konkurenci przedsiębiorcy przejmowanego;</a:t>
            </a:r>
          </a:p>
          <a:p>
            <a:pPr marL="0" indent="0" algn="just">
              <a:buNone/>
            </a:pPr>
            <a:r>
              <a:rPr lang="pl-PL" sz="1800" dirty="0" smtClean="0"/>
              <a:t>5)  przedsiębiorców należących do tej samej grupy kapitałowej.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Koncentracja przedsiębiorców - decyzje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 smtClean="0"/>
              <a:t>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</a:t>
            </a:r>
            <a:r>
              <a:rPr lang="pl-PL" sz="1800" b="1" dirty="0" smtClean="0"/>
              <a:t>wydaje zgodę </a:t>
            </a:r>
            <a:r>
              <a:rPr lang="pl-PL" sz="1800" dirty="0" smtClean="0"/>
              <a:t>na dokonanie koncentracji, w wyniku której konkurencja na rynku nie zostanie istotnie ograniczona, w szczególności przez powstanie lub umocnienie pozycji dominującej.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</a:t>
            </a:r>
            <a:r>
              <a:rPr lang="pl-PL" sz="1800" b="1" dirty="0" smtClean="0"/>
              <a:t>zakazuje</a:t>
            </a:r>
            <a:r>
              <a:rPr lang="pl-PL" sz="1800" dirty="0" smtClean="0"/>
              <a:t> dokonania koncentracji, w wyniku której konkurencja na rynku zostanie istotnie ograniczona, w szczególności przez powstanie lub umocnienie pozycji dominującej.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</a:t>
            </a:r>
            <a:r>
              <a:rPr lang="pl-PL" sz="1800" b="1" dirty="0" smtClean="0"/>
              <a:t>wydaje zgodę </a:t>
            </a:r>
            <a:r>
              <a:rPr lang="pl-PL" sz="1800" dirty="0" smtClean="0"/>
              <a:t>na dokonanie koncentracji, w wyniku której konkurencja na rynku zostanie istotnie ograniczona, w szczególności przez powstanie lub umocnienie pozycji dominującej, w przypadku gdy odstąpienie od zakazu koncentracji jest uzasadnione, a w szczególności:</a:t>
            </a:r>
          </a:p>
          <a:p>
            <a:pPr marL="0" indent="0" algn="just">
              <a:buNone/>
            </a:pPr>
            <a:r>
              <a:rPr lang="pl-PL" sz="1800" dirty="0" smtClean="0"/>
              <a:t>1)  przyczyni się ona do rozwoju ekonomicznego lub postępu technicznego;</a:t>
            </a:r>
          </a:p>
          <a:p>
            <a:pPr marL="0" indent="0" algn="just">
              <a:buNone/>
            </a:pPr>
            <a:r>
              <a:rPr lang="pl-PL" sz="1800" dirty="0" smtClean="0"/>
              <a:t>2)  może ona wywrzeć pozytywny wpływ na gospodarkę narodową.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Koncentracja przedsiębiorców - decyzje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 smtClean="0"/>
              <a:t>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</a:t>
            </a:r>
            <a:r>
              <a:rPr lang="pl-PL" sz="1800" b="1" dirty="0" smtClean="0"/>
              <a:t>może</a:t>
            </a:r>
            <a:r>
              <a:rPr lang="pl-PL" sz="1800" dirty="0" smtClean="0"/>
              <a:t> na przedsiębiorcę lub przedsiębiorców zamierzających dokonać koncentracji </a:t>
            </a:r>
            <a:r>
              <a:rPr lang="pl-PL" sz="1800" b="1" dirty="0" smtClean="0"/>
              <a:t>nałożyć obowiązek lub przyjąć ich zobowiązanie </a:t>
            </a:r>
            <a:r>
              <a:rPr lang="pl-PL" sz="1800" dirty="0" smtClean="0"/>
              <a:t>oraz określić termin spełnienia tych warunków, w szczególności do:</a:t>
            </a:r>
          </a:p>
          <a:p>
            <a:pPr marL="0" indent="0" algn="just">
              <a:buNone/>
            </a:pPr>
            <a:r>
              <a:rPr lang="pl-PL" sz="1800" dirty="0" smtClean="0"/>
              <a:t>1)  zbycia całości lub części majątku jednego lub kilku przedsiębiorców,</a:t>
            </a:r>
          </a:p>
          <a:p>
            <a:pPr marL="0" indent="0" algn="just">
              <a:buNone/>
            </a:pPr>
            <a:r>
              <a:rPr lang="pl-PL" sz="1800" dirty="0" smtClean="0"/>
              <a:t>2) wyzbycia się kontroli nad określonym przedsiębiorcą lub przedsiębiorcami, w szczególności przez zbycie określonego pakietu akcji lub udziałów, lub odwołania z funkcji członka organu zarządzającego lub nadzorczego jednego lub kilku przedsiębiorców,</a:t>
            </a:r>
          </a:p>
          <a:p>
            <a:pPr marL="0" indent="0" algn="just">
              <a:buNone/>
            </a:pPr>
            <a:r>
              <a:rPr lang="pl-PL" sz="1800" dirty="0" smtClean="0"/>
              <a:t>3)  udzielenia licencji praw wyłącznych konkurentowi.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Po spełnieniu przez przedsiębiorców zamierzających dokonać koncentracji wskazanych warunków 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</a:t>
            </a:r>
            <a:r>
              <a:rPr lang="pl-PL" sz="1800" b="1" dirty="0" smtClean="0"/>
              <a:t>wydaje zgodę </a:t>
            </a:r>
            <a:r>
              <a:rPr lang="pl-PL" sz="1800" dirty="0" smtClean="0"/>
              <a:t>na dokonanie koncentracji, gdy konkurencja na rynku nie zostanie istotnie ograniczona, w szczególności przez powstanie lub umocnienie pozycji dominującej</a:t>
            </a:r>
            <a:r>
              <a:rPr lang="pl-PL" sz="1800" dirty="0" smtClean="0"/>
              <a:t>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Decyzje wygasają po dwóch latach.</a:t>
            </a:r>
            <a:endParaRPr lang="pl-PL" sz="1800" dirty="0" smtClean="0"/>
          </a:p>
          <a:p>
            <a:pPr marL="0" indent="0" algn="just">
              <a:buNone/>
            </a:pPr>
            <a:endParaRPr lang="pl-PL" sz="1800" dirty="0" smtClean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Zakaz praktyk naruszających zbiorowe interesy konsumentów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Zakazane jest stosowanie praktyk naruszających zbiorowe interesy konsumentów.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Przez praktykę naruszającą zbiorowe interesy konsumentów rozumie się godzące w nie bezprawne działanie przedsiębiorcy, w szczególności:</a:t>
            </a:r>
          </a:p>
          <a:p>
            <a:pPr marL="0" indent="0" algn="just">
              <a:buNone/>
            </a:pPr>
            <a:r>
              <a:rPr lang="pl-PL" sz="1800" dirty="0" smtClean="0"/>
              <a:t>1)  </a:t>
            </a:r>
            <a:r>
              <a:rPr lang="pl-PL" sz="1800" dirty="0" smtClean="0"/>
              <a:t>naruszanie obowiązku udzielania konsumentom rzetelnej, prawdziwej i pełnej informacji;</a:t>
            </a:r>
          </a:p>
          <a:p>
            <a:pPr algn="just">
              <a:buAutoNum type="arabicParenR" startAt="2"/>
            </a:pPr>
            <a:r>
              <a:rPr lang="pl-PL" sz="1800" dirty="0" smtClean="0"/>
              <a:t>nieuczciwe </a:t>
            </a:r>
            <a:r>
              <a:rPr lang="pl-PL" sz="1800" dirty="0" smtClean="0"/>
              <a:t>praktyki rynkowe lub czyny nieuczciwej </a:t>
            </a:r>
            <a:r>
              <a:rPr lang="pl-PL" sz="1800" dirty="0" smtClean="0"/>
              <a:t>konkurencji;</a:t>
            </a:r>
          </a:p>
          <a:p>
            <a:pPr algn="just">
              <a:buAutoNum type="arabicParenR" startAt="2"/>
            </a:pPr>
            <a:r>
              <a:rPr lang="pl-PL" sz="1800" dirty="0" smtClean="0"/>
              <a:t>proponowanie konsumentom nabycia usług finansowych, które nie odpowiadają potrzebom tych konsumentów ustalonym z uwzględnieniem dostępnych przedsiębiorcy informacji w zakresie cech tych konsumentów lub proponowanie nabycia tych usług w sposób nieadekwatny do ich </a:t>
            </a:r>
            <a:r>
              <a:rPr lang="pl-PL" sz="1800" dirty="0" smtClean="0"/>
              <a:t>charakteru.</a:t>
            </a:r>
            <a:endParaRPr lang="pl-PL" sz="1800" dirty="0" smtClean="0"/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Praktyka rynkowa stosowana przez przedsiębiorców wobec konsumentów jest nieuczciwa, jeżeli jest sprzeczna z dobrymi obyczajami i w istotny sposób zniekształca lub może zniekształcić zachowanie rynkowe przeciętnego konsumenta przed zawarciem umowy dotyczącej produktu, w trakcie jej zawierania lub po jej zawarciu. Za nieuczciwą praktykę rynkową uznaje się w szczególności praktykę rynkową wprowadzającą w błąd oraz agresywną praktykę rynkową, a także stosowanie sprzecznego z prawem kodeksu dobrych praktyk.</a:t>
            </a:r>
          </a:p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endParaRPr lang="pl-PL" sz="1800" b="1" dirty="0" smtClean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Zakaz praktyk naruszających zbiorowe interesy konsumentów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r>
              <a:rPr lang="pl-PL" sz="1800" dirty="0" smtClean="0"/>
              <a:t>Czynem nieuczciwej konkurencji jest działanie sprzeczne z prawem lub dobrymi obyczajami, jeżeli zagraża lub narusza interes innego przedsiębiorcy lub klienta.</a:t>
            </a:r>
          </a:p>
          <a:p>
            <a:pPr marL="0" indent="0" algn="just">
              <a:buNone/>
            </a:pPr>
            <a:r>
              <a:rPr lang="pl-PL" sz="1800" dirty="0" smtClean="0"/>
              <a:t>Czynami nieuczciwej konkurencji są w szczególności: wprowadzające w błąd oznaczenie przedsiębiorstwa, fałszywe lub oszukańcze oznaczenie pochodzenia geograficznego towarów albo usług, wprowadzające w błąd oznaczenie towarów lub usług, naruszenie tajemnicy przedsiębiorstwa, nakłanianie do rozwiązania lub niewykonania umowy, naśladownictwo produktów, pomawianie lub nieuczciwe zachwalanie, utrudnianie dostępu do rynku, przekupstwo osoby pełniącej funkcję publiczną, a także nieuczciwa lub zakazana reklama, organizowanie systemu sprzedaży lawinowej oraz prowadzenie lub organizowanie działalności w systemie </a:t>
            </a:r>
            <a:r>
              <a:rPr lang="pl-PL" sz="1800" dirty="0" err="1" smtClean="0"/>
              <a:t>konsorcyjnym</a:t>
            </a:r>
            <a:r>
              <a:rPr lang="pl-PL" sz="1800" dirty="0" smtClean="0"/>
              <a:t>.</a:t>
            </a:r>
          </a:p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r>
              <a:rPr lang="pl-PL" sz="1800" b="1" dirty="0" smtClean="0"/>
              <a:t>Nie jest zbiorowym interesem konsumentów suma indywidualnych interesów konsumentów.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Zakaz praktyk naruszających zbiorowe interesy konsumentów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Prezes </a:t>
            </a:r>
            <a:r>
              <a:rPr lang="pl-PL" sz="1800" b="1" dirty="0" err="1" smtClean="0"/>
              <a:t>UOKiK</a:t>
            </a:r>
            <a:r>
              <a:rPr lang="pl-PL" sz="1800" b="1" dirty="0" smtClean="0"/>
              <a:t> wydaje decyzję o uznaniu praktyki za naruszającą zbiorowe interesy konsumentów i nakazującą zaniechanie jej stosowania, jeżeli stwierdzi naruszenie zakazu.</a:t>
            </a:r>
          </a:p>
          <a:p>
            <a:pPr marL="0" indent="0" algn="just">
              <a:buNone/>
            </a:pPr>
            <a:r>
              <a:rPr lang="pl-PL" sz="1800" dirty="0" smtClean="0"/>
              <a:t>W decyzji 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może określić środki usunięcia trwających skutków naruszenia zbiorowych interesów konsumentów w celu zapewnienia wykonania nakazu, w szczególności zobowiązać przedsiębiorcę do złożenia jednokrotnego lub wielokrotnego oświadczenia o treści i w formie określonej w decyzji. Może również nakazać publikację decyzji w całości lub w części na koszt przedsiębiorcy.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Nie wydaje się decyzji jeżeli przedsiębiorca zaprzestał stosowania praktyki.</a:t>
            </a:r>
          </a:p>
          <a:p>
            <a:pPr marL="0" indent="0" algn="just">
              <a:buNone/>
            </a:pPr>
            <a:r>
              <a:rPr lang="pl-PL" sz="1800" dirty="0" smtClean="0"/>
              <a:t>W takim przypadku 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wydaje decyzję o uznaniu praktyki za naruszającą zbiorowe interesy konsumentów i stwierdzającą zaniechanie jej stosowania.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Jeżeli w toku postępowania w sprawie praktyk naruszających zbiorowe interesy konsumentów zostanie uprawdopodobnione, że przedsiębiorca stosuje praktykę naruszającą zbiorowe interesy konsumentów, a przedsiębiorca, któremu jest zarzucane naruszenie tego przepisu, zobowiąże się do podjęcia lub zaniechania określonych działań zmierzających do zapobieżenia tym naruszeniom, 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może nałożyć obowiązek wykonania tych zobowiązań.</a:t>
            </a:r>
          </a:p>
          <a:p>
            <a:pPr marL="0" indent="0" algn="just">
              <a:buNone/>
            </a:pPr>
            <a:r>
              <a:rPr lang="pl-PL" sz="1800" dirty="0" smtClean="0"/>
              <a:t>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może określić termin wykonania zobowiązań.</a:t>
            </a:r>
          </a:p>
          <a:p>
            <a:pPr marL="0" indent="0" algn="just">
              <a:buNone/>
            </a:pPr>
            <a:r>
              <a:rPr lang="pl-PL" sz="1800" dirty="0" smtClean="0"/>
              <a:t>Prezes Urzędu nakłada na przedsiębiorcę obowiązek składania w wyznaczonym terminie informacji o stopniu realizacji zobowiązań.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328591"/>
          </a:xfrm>
        </p:spPr>
        <p:txBody>
          <a:bodyPr>
            <a:normAutofit/>
          </a:bodyPr>
          <a:lstStyle/>
          <a:p>
            <a:pPr marL="457200" indent="-457200" algn="just">
              <a:spcAft>
                <a:spcPts val="1200"/>
              </a:spcAft>
              <a:buNone/>
            </a:pPr>
            <a:r>
              <a:rPr lang="pl-PL" sz="2000" b="1" dirty="0" smtClean="0"/>
              <a:t>Dwa obszary wolności gospodarczej:</a:t>
            </a:r>
          </a:p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2000" dirty="0" smtClean="0"/>
              <a:t>wolność tych, którzy wytwarzają (przedsiębiorców),</a:t>
            </a:r>
          </a:p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2000" dirty="0" smtClean="0"/>
              <a:t>wolność tych, którzy korzystają (klientów, konsumentów).</a:t>
            </a:r>
          </a:p>
          <a:p>
            <a:pPr marL="457200" indent="-457200" algn="just">
              <a:spcAft>
                <a:spcPts val="1200"/>
              </a:spcAft>
              <a:buNone/>
            </a:pPr>
            <a:endParaRPr lang="pl-PL" sz="2000" b="1" dirty="0" smtClean="0"/>
          </a:p>
          <a:p>
            <a:pPr marL="457200" indent="-457200" algn="just">
              <a:spcAft>
                <a:spcPts val="1200"/>
              </a:spcAft>
              <a:buNone/>
            </a:pPr>
            <a:r>
              <a:rPr lang="pl-PL" sz="2000" b="1" dirty="0" smtClean="0"/>
              <a:t>Wskaźniki wolności gospodarczej:</a:t>
            </a:r>
          </a:p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2000" dirty="0" smtClean="0"/>
              <a:t>łatwość zakładania działalności gospodarczej (stawania się przedsiębiorcą),</a:t>
            </a:r>
          </a:p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2000" dirty="0" smtClean="0"/>
              <a:t>swobodny wybór dziedzin działalności gospodarczej,</a:t>
            </a:r>
          </a:p>
          <a:p>
            <a:pPr marL="457200" indent="-4572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2000" dirty="0" smtClean="0"/>
              <a:t>szeroki zakres dziedzin działalności gospodarczej uważanych za wolne.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Wolność gospodarcza</a:t>
            </a:r>
            <a:endParaRPr lang="pl-PL" sz="2400" b="1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Niedozwolone postanowienia umowne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r>
              <a:rPr lang="pl-PL" sz="2400" dirty="0" smtClean="0"/>
              <a:t>Art</a:t>
            </a:r>
            <a:r>
              <a:rPr lang="pl-PL" sz="2400" dirty="0" smtClean="0"/>
              <a:t>. 23a. Zakazane jest stosowanie we wzorcach umów zawieranych z konsumentami niedozwolonych postanowień umownych, o których mowa w art. 3851 § 1 ustawy z dnia 23 kwietnia 1964 r. - Kodeks cywilny.</a:t>
            </a:r>
            <a:endParaRPr lang="pl-PL" sz="2400" dirty="0" smtClean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Kary pieniężne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Prezes </a:t>
            </a:r>
            <a:r>
              <a:rPr lang="pl-PL" sz="1800" b="1" dirty="0" err="1" smtClean="0"/>
              <a:t>UOKiK</a:t>
            </a:r>
            <a:r>
              <a:rPr lang="pl-PL" sz="1800" b="1" dirty="0" smtClean="0"/>
              <a:t> może nałożyć na przedsiębiorcę karę pieniężną w wysokości nie większej niż 10 % przychodu osiągniętego w roku rozliczeniowym poprzedzającym rok nałożenia kary, jeżeli przedsiębiorca ten, choćby nieumyślnie naruszy zakazy zawarte w ustawie.</a:t>
            </a:r>
          </a:p>
          <a:p>
            <a:pPr marL="0" indent="0" algn="just">
              <a:buNone/>
            </a:pPr>
            <a:r>
              <a:rPr lang="pl-PL" sz="1800" dirty="0" smtClean="0"/>
              <a:t>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może również nałożyć na przedsiębiorcę karę pieniężną w wysokości stanowiącej równowartość do </a:t>
            </a:r>
            <a:r>
              <a:rPr lang="pl-PL" sz="1800" dirty="0" smtClean="0"/>
              <a:t>50 mln </a:t>
            </a:r>
            <a:r>
              <a:rPr lang="pl-PL" sz="1800" dirty="0" smtClean="0"/>
              <a:t>euro, jeżeli przedsiębiorca ten choćby nieumyślnie: </a:t>
            </a:r>
          </a:p>
          <a:p>
            <a:pPr algn="just">
              <a:buAutoNum type="arabicParenR"/>
            </a:pPr>
            <a:r>
              <a:rPr lang="pl-PL" sz="1800" dirty="0" smtClean="0"/>
              <a:t>podał nieprawdziwe dane; </a:t>
            </a:r>
          </a:p>
          <a:p>
            <a:pPr algn="just">
              <a:buAutoNum type="arabicParenR"/>
            </a:pPr>
            <a:r>
              <a:rPr lang="pl-PL" sz="1800" dirty="0" smtClean="0"/>
              <a:t>nie udzielił informacji żądanych przez Prezesa </a:t>
            </a:r>
            <a:r>
              <a:rPr lang="pl-PL" sz="1800" dirty="0" err="1" smtClean="0"/>
              <a:t>UOKiK</a:t>
            </a:r>
            <a:r>
              <a:rPr lang="pl-PL" sz="1800" dirty="0" smtClean="0"/>
              <a:t> bądź udzielił nieprawdziwych lub wprowadzających w błąd informacji;</a:t>
            </a:r>
          </a:p>
          <a:p>
            <a:pPr algn="just">
              <a:buAutoNum type="arabicParenR"/>
            </a:pPr>
            <a:r>
              <a:rPr lang="pl-PL" sz="1800" dirty="0" smtClean="0"/>
              <a:t>uniemożliwia lub utrudnia przeprowadzenie kontroli;</a:t>
            </a:r>
          </a:p>
          <a:p>
            <a:pPr algn="just">
              <a:buAutoNum type="arabicParenR"/>
            </a:pPr>
            <a:r>
              <a:rPr lang="pl-PL" sz="1800" dirty="0" smtClean="0"/>
              <a:t>u</a:t>
            </a:r>
            <a:r>
              <a:rPr lang="pl-PL" sz="1800" dirty="0" smtClean="0"/>
              <a:t>niemożliwia lub utrudnia przeprowadzenie przeszukania.</a:t>
            </a:r>
            <a:endParaRPr lang="pl-PL" sz="1800" dirty="0" smtClean="0"/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W przypadku gdy przedsiębiorca nie osiągnął przychodu w roku rozliczeniowym poprzedzającym rok nałożenia kary, 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może ustalić karę pieniężną w wysokości do dwustukrotności przeciętnego wynagrodzenia.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Kary pieniężne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 smtClean="0"/>
              <a:t>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może nałożyć na przedsiębiorców karę pieniężną w wysokości stanowiącej równowartość do 10.000 euro za każdy dzień zwłoki w wykonaniu decyzji, postanowień lub wyroków sądowych w sprawach z zakresu praktyk ograniczających konkurencję, praktyk naruszających zbiorowe interesy konsumentów oraz koncentracji.</a:t>
            </a:r>
          </a:p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r>
              <a:rPr lang="pl-PL" sz="1800" dirty="0" smtClean="0"/>
              <a:t>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</a:t>
            </a:r>
            <a:r>
              <a:rPr lang="pl-PL" sz="1800" dirty="0" smtClean="0"/>
              <a:t>może nałożyć na osobę </a:t>
            </a:r>
            <a:r>
              <a:rPr lang="pl-PL" sz="1800" dirty="0" smtClean="0"/>
              <a:t>zarządzającą </a:t>
            </a:r>
            <a:r>
              <a:rPr lang="pl-PL" sz="1800" dirty="0" smtClean="0"/>
              <a:t>karę pieniężną w wysokości do 2 </a:t>
            </a:r>
            <a:r>
              <a:rPr lang="pl-PL" sz="1800" dirty="0" smtClean="0"/>
              <a:t>mln zł</a:t>
            </a:r>
            <a:r>
              <a:rPr lang="pl-PL" sz="1800" dirty="0" smtClean="0"/>
              <a:t>, jeżeli osoba ta umyślnie dopuściła do naruszenia przez przedsiębiorcę </a:t>
            </a:r>
            <a:r>
              <a:rPr lang="pl-PL" sz="1800" dirty="0" smtClean="0"/>
              <a:t>zakazów określonych w ustawie.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może nałożyć na osobę pełniącą funkcję kierowniczą lub wchodzącą w skład organu zarządzającego przedsiębiorcy karę pieniężną w wysokości do pięćdziesięciokrotności przeciętnego wynagrodzenia, jeżeli osoba ta umyślnie albo nieumyślnie:</a:t>
            </a:r>
          </a:p>
          <a:p>
            <a:pPr marL="0" indent="0" algn="just">
              <a:buNone/>
            </a:pPr>
            <a:r>
              <a:rPr lang="pl-PL" sz="1800" dirty="0" smtClean="0"/>
              <a:t>  1)   nie wykonała decyzji, postanowień lub wyroków;</a:t>
            </a:r>
          </a:p>
          <a:p>
            <a:pPr marL="0" indent="0" algn="just">
              <a:buNone/>
            </a:pPr>
            <a:r>
              <a:rPr lang="pl-PL" sz="1800" dirty="0" smtClean="0"/>
              <a:t>  2)   nie zgłosiła zamiaru koncentracji;</a:t>
            </a:r>
          </a:p>
          <a:p>
            <a:pPr marL="0" indent="0" algn="just">
              <a:buNone/>
            </a:pPr>
            <a:r>
              <a:rPr lang="pl-PL" sz="1800" dirty="0" smtClean="0"/>
              <a:t>  3)   nie udzieliła informacji lub udzieliła nierzetelnych lub wprowadzających w błąd informacji żądanych przez Prezesa </a:t>
            </a:r>
            <a:r>
              <a:rPr lang="pl-PL" sz="1800" dirty="0" err="1" smtClean="0"/>
              <a:t>UOKiK</a:t>
            </a:r>
            <a:r>
              <a:rPr lang="pl-PL" sz="1800" dirty="0" smtClean="0"/>
              <a:t>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Kary pieniężne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1800" dirty="0" smtClean="0"/>
              <a:t>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odstępuje od nałożenia kary na przedsiębiorcę biorącego udział w porozumieniu ograniczającym konkurencję, jeżeli przedsiębiorca ten spełnia łącznie następujące warunki:</a:t>
            </a:r>
          </a:p>
          <a:p>
            <a:pPr marL="0" indent="0" algn="just">
              <a:buNone/>
            </a:pPr>
            <a:r>
              <a:rPr lang="pl-PL" sz="1800" dirty="0" smtClean="0"/>
              <a:t>  1)   jako pierwszy z uczestników porozumienia:</a:t>
            </a:r>
          </a:p>
          <a:p>
            <a:pPr marL="0" indent="0" algn="just">
              <a:buNone/>
            </a:pPr>
            <a:r>
              <a:rPr lang="pl-PL" sz="1800" dirty="0" smtClean="0"/>
              <a:t>a)  dostarczy informację o istnieniu zakazanego porozumienia, wystarczającą do wszczęcia postępowania antymonopolowego, lub</a:t>
            </a:r>
          </a:p>
          <a:p>
            <a:pPr marL="0" indent="0" algn="just">
              <a:buNone/>
            </a:pPr>
            <a:r>
              <a:rPr lang="pl-PL" sz="1800" dirty="0" smtClean="0"/>
              <a:t>b)  przedstawi, z własnej inicjatywy, dowód</a:t>
            </a:r>
          </a:p>
          <a:p>
            <a:pPr marL="0" indent="0" algn="just">
              <a:buNone/>
            </a:pPr>
            <a:r>
              <a:rPr lang="pl-PL" sz="1800" dirty="0" smtClean="0"/>
              <a:t>- jeżeli 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nie posiadał w tym czasie informacji i dowodów wystarczających do wszczęcia postępowania antymonopolowego lub wydania decyzji;</a:t>
            </a:r>
          </a:p>
          <a:p>
            <a:pPr marL="0" indent="0" algn="just">
              <a:buNone/>
            </a:pPr>
            <a:r>
              <a:rPr lang="pl-PL" sz="1800" dirty="0" smtClean="0"/>
              <a:t>  2)   współpracuje w toku postępowania w pełnym zakresie, dostarczając niezwłocznie wszelkich dowodów, którymi dysponuje, albo którymi może dysponować, i udzielając niezwłocznie wszelkich informacji związanych ze sprawą, z własnej inicjatywy lub na żądanie;</a:t>
            </a:r>
          </a:p>
          <a:p>
            <a:pPr marL="0" indent="0" algn="just">
              <a:buNone/>
            </a:pPr>
            <a:r>
              <a:rPr lang="pl-PL" sz="1800" dirty="0" smtClean="0"/>
              <a:t>  3)   zaprzestał uczestnictwa w porozumieniu nie później niż w dniu poinformowania o istnieniu porozumienia lub przedstawienia dowodu;</a:t>
            </a:r>
          </a:p>
          <a:p>
            <a:pPr marL="0" indent="0" algn="just">
              <a:buNone/>
            </a:pPr>
            <a:r>
              <a:rPr lang="pl-PL" sz="1800" dirty="0" smtClean="0"/>
              <a:t>  4)   nie był inicjatorem zawarcia porozumienia i nie nakłaniał innych przedsiębiorców do uczestnictwa w porozumieniu.</a:t>
            </a:r>
          </a:p>
          <a:p>
            <a:pPr marL="0" indent="0" algn="just">
              <a:buNone/>
            </a:pPr>
            <a:r>
              <a:rPr lang="pl-PL" sz="1800" dirty="0" smtClean="0"/>
              <a:t>Jeżeli przedsiębiorca uczestniczący w porozumieniu </a:t>
            </a:r>
            <a:r>
              <a:rPr lang="pl-PL" sz="1800" b="1" dirty="0" smtClean="0"/>
              <a:t>nie spełnia powyższych warunków</a:t>
            </a:r>
            <a:r>
              <a:rPr lang="pl-PL" sz="1800" dirty="0" smtClean="0"/>
              <a:t>, Prezes </a:t>
            </a:r>
            <a:r>
              <a:rPr lang="pl-PL" sz="1800" dirty="0" err="1" smtClean="0"/>
              <a:t>UOKiK</a:t>
            </a:r>
            <a:r>
              <a:rPr lang="pl-PL" sz="1800" dirty="0" smtClean="0"/>
              <a:t> obniża karę nakładaną na tego przedsiębiorcę, jeżeli spełnia on łącznie następujące warunki:</a:t>
            </a:r>
          </a:p>
          <a:p>
            <a:pPr marL="0" indent="0" algn="just">
              <a:buNone/>
            </a:pPr>
            <a:r>
              <a:rPr lang="pl-PL" sz="1800" dirty="0" smtClean="0"/>
              <a:t>  1)   przedstawi z własnej inicjatywy, dowód, który w istotny sposób przyczyni się do wydania decyzji;</a:t>
            </a:r>
          </a:p>
          <a:p>
            <a:pPr marL="0" indent="0" algn="just">
              <a:buNone/>
            </a:pPr>
            <a:r>
              <a:rPr lang="pl-PL" sz="1800" dirty="0" smtClean="0"/>
              <a:t>  2)   zaprzestał uczestnictwa w porozumieniu nie później niż w momencie przedstawienia dowodu.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Kary pieniężne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b="1" dirty="0" smtClean="0"/>
              <a:t>Kary pieniężne są płatne z dochodu po opodatkowaniu lub innej formy nadwyżki dochodów nad wydatkami zmniejszonej o podatki.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036496" cy="5976664"/>
          </a:xfrm>
        </p:spPr>
        <p:txBody>
          <a:bodyPr>
            <a:noAutofit/>
          </a:bodyPr>
          <a:lstStyle/>
          <a:p>
            <a:pPr marL="269875" indent="-269875" algn="just">
              <a:lnSpc>
                <a:spcPct val="150000"/>
              </a:lnSpc>
              <a:buFont typeface="+mj-lt"/>
              <a:buAutoNum type="arabicPeriod"/>
            </a:pPr>
            <a:r>
              <a:rPr lang="pl-PL" sz="1800" b="1" dirty="0" smtClean="0"/>
              <a:t>1921 r. - Konstytucja Marcowa</a:t>
            </a:r>
          </a:p>
          <a:p>
            <a:pPr marL="269875" indent="-269875" algn="just">
              <a:lnSpc>
                <a:spcPct val="150000"/>
              </a:lnSpc>
              <a:buFont typeface="+mj-lt"/>
              <a:buAutoNum type="arabicPeriod"/>
            </a:pPr>
            <a:r>
              <a:rPr lang="pl-PL" sz="1800" b="1" dirty="0" smtClean="0"/>
              <a:t>1927 r. - Rozporządzenie Prezydenta RP o prawie przemysłowym</a:t>
            </a:r>
          </a:p>
          <a:p>
            <a:pPr marL="269875" indent="-269875" algn="just">
              <a:lnSpc>
                <a:spcPct val="150000"/>
              </a:lnSpc>
              <a:buFont typeface="+mj-lt"/>
              <a:buAutoNum type="arabicPeriod"/>
            </a:pPr>
            <a:r>
              <a:rPr lang="pl-PL" sz="1800" b="1" dirty="0" smtClean="0"/>
              <a:t>1976 r. - Rozporządzenie Rady Ministrów w sprawie warunków, trybu i organów właściwych do wydawania zagranicznym osobom prawnym i fizycznym uprawnień do tworzenia przedstawicielstw na terytorium Polskiej Rzeczypospolitej Ludowej dla wykonywania działalności gospodarczej</a:t>
            </a:r>
          </a:p>
          <a:p>
            <a:pPr marL="269875" indent="-269875" algn="just">
              <a:lnSpc>
                <a:spcPct val="150000"/>
              </a:lnSpc>
              <a:buFont typeface="+mj-lt"/>
              <a:buAutoNum type="arabicPeriod"/>
            </a:pPr>
            <a:r>
              <a:rPr lang="pl-PL" sz="1800" b="1" dirty="0" smtClean="0"/>
              <a:t>1982 r. – Ustawa o zasadach prowadzenia na terytorium Polskiej Rzeczypospolitej Ludowej działalności gospodarczej w zakresie drobnej wytwórczości przez zagraniczne osoby prawne i fizyczne</a:t>
            </a:r>
          </a:p>
          <a:p>
            <a:pPr marL="269875" indent="-269875" algn="just">
              <a:lnSpc>
                <a:spcPct val="150000"/>
              </a:lnSpc>
              <a:buFont typeface="+mj-lt"/>
              <a:buAutoNum type="arabicPeriod"/>
            </a:pPr>
            <a:r>
              <a:rPr lang="pl-PL" sz="1800" b="1" dirty="0" smtClean="0"/>
              <a:t>1988 r. – Ustawa o działalności gospodarczej</a:t>
            </a:r>
          </a:p>
          <a:p>
            <a:pPr marL="269875" indent="-269875" algn="just">
              <a:lnSpc>
                <a:spcPct val="150000"/>
              </a:lnSpc>
              <a:buFont typeface="+mj-lt"/>
              <a:buAutoNum type="arabicPeriod"/>
            </a:pPr>
            <a:r>
              <a:rPr lang="pl-PL" sz="1800" b="1" dirty="0" smtClean="0"/>
              <a:t>1989 r. – Wolność gospodarcza w Konstytucji PRL</a:t>
            </a:r>
          </a:p>
          <a:p>
            <a:pPr marL="269875" indent="-269875" algn="just">
              <a:lnSpc>
                <a:spcPct val="150000"/>
              </a:lnSpc>
              <a:buFont typeface="+mj-lt"/>
              <a:buAutoNum type="arabicPeriod"/>
            </a:pPr>
            <a:r>
              <a:rPr lang="pl-PL" sz="1800" b="1" dirty="0" smtClean="0"/>
              <a:t>1997 r. – Konstytucja RP</a:t>
            </a:r>
          </a:p>
          <a:p>
            <a:pPr marL="269875" indent="-269875" algn="just">
              <a:lnSpc>
                <a:spcPct val="150000"/>
              </a:lnSpc>
              <a:buFont typeface="+mj-lt"/>
              <a:buAutoNum type="arabicPeriod"/>
            </a:pPr>
            <a:r>
              <a:rPr lang="pl-PL" sz="1800" b="1" dirty="0" smtClean="0"/>
              <a:t>1999 r. - Ustawa Prawo działalności gospodarczej</a:t>
            </a:r>
          </a:p>
          <a:p>
            <a:pPr marL="269875" indent="-269875" algn="just">
              <a:lnSpc>
                <a:spcPct val="150000"/>
              </a:lnSpc>
              <a:buFont typeface="+mj-lt"/>
              <a:buAutoNum type="arabicPeriod"/>
            </a:pPr>
            <a:r>
              <a:rPr lang="pl-PL" sz="1800" b="1" dirty="0" smtClean="0"/>
              <a:t>2004 r. – Ustawa o swobodzie działalności gospodarczej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Wolność gospodarcza w ustawodawstwie polskim</a:t>
            </a:r>
            <a:endParaRPr lang="pl-PL" sz="2400" b="1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630932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000" b="1" dirty="0" smtClean="0"/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sz="2000" b="1" dirty="0" smtClean="0"/>
              <a:t>Orzeczenie Trybunału Konstytucyjnego z dnia 6 marca 1990 r. (sygn. akt K 5/89):</a:t>
            </a:r>
          </a:p>
          <a:p>
            <a:pPr marL="0" indent="0" algn="just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sz="2000" dirty="0" smtClean="0"/>
              <a:t>„Konstytucja Rzeczypospolitej Polskiej w art. 6, w brzmieniu nadanym jej ustawą z dnia 29 grudnia 1989 r. o zmianie Konstytucji Polskiej Rzeczypospolitej Ludowej ustanowiła, </a:t>
            </a:r>
            <a:r>
              <a:rPr lang="pl-PL" sz="2000" b="1" u="sng" dirty="0" smtClean="0"/>
              <a:t>zasadę obowiązującą całe ustawodawstwo o samoistnej nadrzędnej mocy prawnej</a:t>
            </a:r>
            <a:r>
              <a:rPr lang="pl-PL" sz="2000" dirty="0" smtClean="0"/>
              <a:t>, wprowadzając gwarancje swobody działalności gospodarczej bez względu na formę własności. Ograniczenie tej swobody może nastąpić jedynie w ustawie.”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/>
              <a:t>Wolność gospodarcza w ustawodawstwie polskim</a:t>
            </a:r>
            <a:endParaRPr lang="pl-PL" sz="2400" b="1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630932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Konstytucja RP:</a:t>
            </a:r>
          </a:p>
          <a:p>
            <a:pPr marL="0" indent="0" algn="just">
              <a:buNone/>
            </a:pPr>
            <a:r>
              <a:rPr lang="pl-PL" sz="2000" dirty="0" smtClean="0"/>
              <a:t>Art. 20 – Społeczna gospodarka rynkowa oparta na wolności działalności gospodarczej, własności prywatnej oraz solidarności, dialogu i współpracy partnerów społecznych stanowi podstawę ustroju gospodarczego RP.</a:t>
            </a:r>
          </a:p>
          <a:p>
            <a:pPr>
              <a:buNone/>
            </a:pPr>
            <a:endParaRPr lang="pl-PL" sz="2000" b="1" dirty="0" smtClean="0"/>
          </a:p>
          <a:p>
            <a:pPr marL="0" indent="0" algn="just">
              <a:buNone/>
            </a:pPr>
            <a:r>
              <a:rPr lang="pl-PL" sz="2000" b="1" dirty="0" smtClean="0"/>
              <a:t>Wyrok Trybunału Konstytucyjnego z dnia 30 stycznia 2001 r. (sygn. akt K 17/00):</a:t>
            </a:r>
          </a:p>
          <a:p>
            <a:pPr marL="0" indent="0" algn="just">
              <a:buNone/>
            </a:pPr>
            <a:r>
              <a:rPr lang="pl-PL" sz="2000" dirty="0" smtClean="0"/>
              <a:t>„(…) Na tych trzech założeniach opiera się społeczna gospodarka rynkowa. </a:t>
            </a:r>
            <a:br>
              <a:rPr lang="pl-PL" sz="2000" dirty="0" smtClean="0"/>
            </a:br>
            <a:r>
              <a:rPr lang="pl-PL" sz="2000" dirty="0" smtClean="0"/>
              <a:t>W płaszczyźnie konstytucyjnoprawnej społeczna gospodarka rynkowa wyznaczona jest z jednej strony przez podstawowe, tradycyjne elementy rynku w postaci wolności gospodarczej i własności prywatnej, z drugiej zaś przez solidarność społeczną, społeczny dialog i współpracę partnerów społecznych. W ujęciu art. 20 konstytucji społeczna gospodarka rynkowa stanowi więc nie tylko określony model ekonomiczny, ale także </a:t>
            </a:r>
            <a:r>
              <a:rPr lang="pl-PL" sz="2000" b="1" u="sng" dirty="0" smtClean="0"/>
              <a:t>pożądany przez </a:t>
            </a:r>
            <a:r>
              <a:rPr lang="pl-PL" sz="2000" b="1" u="sng" dirty="0" err="1" smtClean="0"/>
              <a:t>ustrojodawcę</a:t>
            </a:r>
            <a:r>
              <a:rPr lang="pl-PL" sz="2000" b="1" u="sng" dirty="0" smtClean="0"/>
              <a:t> obraz ładu społecznego.</a:t>
            </a:r>
            <a:r>
              <a:rPr lang="pl-PL" sz="2000" dirty="0" smtClean="0"/>
              <a:t>”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Wolność gospodarcza w ustawodawstwie polskim</a:t>
            </a:r>
            <a:endParaRPr lang="pl-PL" sz="2400" b="1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30932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Konstytucja RP:</a:t>
            </a:r>
          </a:p>
          <a:p>
            <a:pPr marL="0" indent="0" algn="just">
              <a:buNone/>
            </a:pPr>
            <a:r>
              <a:rPr lang="pl-PL" sz="2000" dirty="0" smtClean="0"/>
              <a:t>Art. 22 – Ograniczenie wolności działalności gospodarczej jest dopuszczalne tylko w drodze ustawy i tylko ze względu na ważny interes publiczny.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b="1" dirty="0" smtClean="0"/>
              <a:t>Wyrok Trybunału Konstytucyjnego z dnia 10 kwietnia 2001 r. (sygn. akt K 7/00):</a:t>
            </a:r>
          </a:p>
          <a:p>
            <a:pPr marL="0" indent="0" algn="just">
              <a:buNone/>
            </a:pPr>
            <a:r>
              <a:rPr lang="pl-PL" sz="2000" dirty="0" smtClean="0"/>
              <a:t>„(…) art. 22 konstytucji pełni dwojaką funkcję. Z jednej strony traktować go należy jako wyrażenie jednej z zasad ustroju gospodarczego RP (i w tym zakresie stanowi on konkretyzację ogólniejszych zasad, wyrażonych w art. 20), z drugiej strony – może on stanowić podstawę do konstruowania prawa podmiotowego, przysługującego każdemu, kto podejmuje działalność gospodarczą. Oczywiście, wolność działalności gospodarczej musi, w państwie współczesnym, podlegać różnego rodzaju ograniczeniom; wynika to chociażby z zaakcentowania w art. 20 socjalnego charakteru gospodarki rynkowej. Art. 22 formułuje jednak dwojakiego rodzaju ograniczenia dla wprowadzania owych ograniczeń. W płaszczyźnie materialnej wymaga, aby ograniczenia wolności gospodarczej znajdowały uzasadnienie w “ważnym interesie publicznym”, a w płaszczyźnie formalnej – aby były wprowadzone “tylko w drodze ustawy”.</a:t>
            </a:r>
          </a:p>
          <a:p>
            <a:pPr>
              <a:buNone/>
            </a:pPr>
            <a:endParaRPr lang="pl-PL" sz="2000" b="1" dirty="0" smtClean="0"/>
          </a:p>
          <a:p>
            <a:pPr marL="0" indent="0" algn="just">
              <a:buNone/>
            </a:pPr>
            <a:endParaRPr lang="pl-PL" sz="18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Wolność gospodarcza w ustawodawstwie polskim</a:t>
            </a:r>
            <a:endParaRPr lang="pl-PL" sz="2400" b="1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30932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Konstytucja RP:</a:t>
            </a:r>
          </a:p>
          <a:p>
            <a:pPr marL="0" indent="0" algn="just">
              <a:buNone/>
            </a:pPr>
            <a:r>
              <a:rPr lang="pl-PL" sz="2000" dirty="0" smtClean="0"/>
              <a:t>Art. 31 ust. 3. Ograniczenia w zakresie korzystania z konstytucyjnych wolności i praw mogą być ustanawiane </a:t>
            </a:r>
            <a:r>
              <a:rPr lang="pl-PL" sz="2000" b="1" u="sng" dirty="0" smtClean="0"/>
              <a:t>tylko w ustawie i tylko wtedy, gdy są konieczne w demokratycznym państwie dla jego bezpieczeństwa lub porządku publicznego, bądź dla ochrony środowiska, zdrowia i moralności publicznej, albo wolności i praw innych osób.</a:t>
            </a:r>
            <a:r>
              <a:rPr lang="pl-PL" sz="2000" dirty="0" smtClean="0"/>
              <a:t> Ograniczenia te nie mogą naruszać </a:t>
            </a:r>
            <a:r>
              <a:rPr lang="pl-PL" sz="2000" b="1" u="sng" dirty="0" smtClean="0"/>
              <a:t>istoty wolności i praw</a:t>
            </a:r>
            <a:r>
              <a:rPr lang="pl-PL" sz="2000" dirty="0" smtClean="0"/>
              <a:t>.</a:t>
            </a:r>
          </a:p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Zasady związane z ograniczaniem wolności gospodarczej: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Zasada merytorycznego uzasadnienia – tzn. czy ograniczenie doprowadzi do zamierzonego rezultatu.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Zasada proporcjonalności – tzn. czy ciężary nakładane na obywateli są proporcjonalne do uzyskanych efektów.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Zasada odpowiedniego wyważenia wartości – tzn. czy wprowadzone ograniczenie w odpowiedni sposób uwzględnia zarówno interes indywidualny, jak i interes publiczny.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>
              <a:buNone/>
            </a:pPr>
            <a:endParaRPr lang="pl-PL" sz="2000" b="1" dirty="0" smtClean="0"/>
          </a:p>
          <a:p>
            <a:pPr marL="0" indent="0" algn="just">
              <a:buNone/>
            </a:pPr>
            <a:endParaRPr lang="pl-PL" sz="18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Wolność gospodarcza w ustawodawstwie polskim</a:t>
            </a:r>
            <a:endParaRPr lang="pl-PL" sz="2400" b="1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12068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Ograniczenia wolności gospodarczej:</a:t>
            </a:r>
          </a:p>
          <a:p>
            <a:pPr>
              <a:spcBef>
                <a:spcPts val="0"/>
              </a:spcBef>
              <a:buNone/>
            </a:pPr>
            <a:endParaRPr lang="pl-PL" sz="2000" b="1" dirty="0" smtClean="0"/>
          </a:p>
          <a:p>
            <a:pPr marL="179388" indent="-179388" algn="just">
              <a:spcBef>
                <a:spcPts val="0"/>
              </a:spcBef>
              <a:buAutoNum type="arabicPeriod"/>
            </a:pPr>
            <a:r>
              <a:rPr lang="pl-PL" sz="2000" dirty="0" smtClean="0"/>
              <a:t>Ograniczenia przedmiotowe:</a:t>
            </a:r>
          </a:p>
          <a:p>
            <a:pPr marL="452438" indent="-269875" algn="just">
              <a:buFont typeface="Wingdings" pitchFamily="2" charset="2"/>
              <a:buChar char="Ø"/>
            </a:pPr>
            <a:r>
              <a:rPr lang="pl-PL" sz="1800" dirty="0" smtClean="0"/>
              <a:t>monopol państwowy,</a:t>
            </a:r>
          </a:p>
          <a:p>
            <a:pPr marL="452438" indent="-269875" algn="just">
              <a:buFont typeface="Wingdings" pitchFamily="2" charset="2"/>
              <a:buChar char="Ø"/>
            </a:pPr>
            <a:r>
              <a:rPr lang="pl-PL" sz="1800" dirty="0" smtClean="0"/>
              <a:t>reglamentacja gospodarcza,</a:t>
            </a:r>
          </a:p>
          <a:p>
            <a:pPr marL="452438" indent="-269875" algn="just">
              <a:buFont typeface="Wingdings" pitchFamily="2" charset="2"/>
              <a:buChar char="Ø"/>
            </a:pPr>
            <a:r>
              <a:rPr lang="pl-PL" sz="1800" dirty="0" smtClean="0"/>
              <a:t>prawo antymonopolowe (nadużywanie pozycji dominującej, porozumienia ograniczające konkurencję),</a:t>
            </a:r>
          </a:p>
          <a:p>
            <a:pPr marL="452438" indent="-269875" algn="just">
              <a:buFont typeface="Wingdings" pitchFamily="2" charset="2"/>
              <a:buChar char="Ø"/>
            </a:pPr>
            <a:r>
              <a:rPr lang="pl-PL" sz="1800" dirty="0" smtClean="0"/>
              <a:t>praktyki naruszające zbiorowe interesy konsumentów,</a:t>
            </a:r>
          </a:p>
          <a:p>
            <a:pPr marL="452438" indent="-269875" algn="just">
              <a:buFont typeface="Wingdings" pitchFamily="2" charset="2"/>
              <a:buChar char="Ø"/>
            </a:pPr>
            <a:r>
              <a:rPr lang="pl-PL" sz="1800" dirty="0" smtClean="0"/>
              <a:t>ceny urzędowe.</a:t>
            </a:r>
          </a:p>
          <a:p>
            <a:pPr marL="452438" indent="-269875" algn="just">
              <a:buNone/>
            </a:pPr>
            <a:endParaRPr lang="pl-PL" sz="1800" dirty="0" smtClean="0"/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2000" dirty="0" smtClean="0"/>
              <a:t>Ograniczenia podmiotowe:</a:t>
            </a:r>
          </a:p>
          <a:p>
            <a:pPr marL="452438" indent="-269875" algn="just">
              <a:buFont typeface="Wingdings" pitchFamily="2" charset="2"/>
              <a:buChar char="Ø"/>
            </a:pPr>
            <a:r>
              <a:rPr lang="pl-PL" sz="1800" dirty="0" smtClean="0"/>
              <a:t>orzeczenie sądu lub decyzja organu administracji publicznej,</a:t>
            </a:r>
          </a:p>
          <a:p>
            <a:pPr marL="452438" indent="-269875" algn="just">
              <a:buFont typeface="Wingdings" pitchFamily="2" charset="2"/>
              <a:buChar char="Ø"/>
            </a:pPr>
            <a:r>
              <a:rPr lang="pl-PL" sz="1800" dirty="0" smtClean="0"/>
              <a:t>działalność gospodarcza osób i przedsiębiorców zagranicznych,</a:t>
            </a:r>
          </a:p>
          <a:p>
            <a:pPr marL="452438" indent="-269875" algn="just">
              <a:buFont typeface="Wingdings" pitchFamily="2" charset="2"/>
              <a:buChar char="Ø"/>
            </a:pPr>
            <a:r>
              <a:rPr lang="pl-PL" sz="1800" dirty="0" smtClean="0"/>
              <a:t>forma organizacyjno-prawna działalności gospodarczej (działalność bankowa i ubezpieczeniowa),</a:t>
            </a:r>
          </a:p>
          <a:p>
            <a:pPr marL="452438" indent="-269875" algn="just">
              <a:buFont typeface="Wingdings" pitchFamily="2" charset="2"/>
              <a:buChar char="Ø"/>
            </a:pPr>
            <a:r>
              <a:rPr lang="pl-PL" sz="1800" dirty="0" smtClean="0"/>
              <a:t>ograniczenie działalności gospodarczej osób pełniących funkcje publiczne.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Wolność gospodarcza w ustawodawstwie polskim</a:t>
            </a:r>
            <a:endParaRPr lang="pl-PL" sz="2400" b="1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</TotalTime>
  <Words>3959</Words>
  <Application>Microsoft Office PowerPoint</Application>
  <PresentationFormat>Pokaz na ekranie (4:3)</PresentationFormat>
  <Paragraphs>312</Paragraphs>
  <Slides>34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Motyw pakietu Office</vt:lpstr>
      <vt:lpstr>Ochrona konkurencji i konsumentów</vt:lpstr>
      <vt:lpstr>Wolność gospodarcza</vt:lpstr>
      <vt:lpstr>Wolność gospodarcza</vt:lpstr>
      <vt:lpstr>Wolność gospodarcza w ustawodawstwie polskim</vt:lpstr>
      <vt:lpstr>Wolność gospodarcza w ustawodawstwie polskim</vt:lpstr>
      <vt:lpstr>Wolność gospodarcza w ustawodawstwie polskim</vt:lpstr>
      <vt:lpstr>Wolność gospodarcza w ustawodawstwie polskim</vt:lpstr>
      <vt:lpstr>Wolność gospodarcza w ustawodawstwie polskim</vt:lpstr>
      <vt:lpstr>Wolność gospodarcza w ustawodawstwie polskim</vt:lpstr>
      <vt:lpstr>Swoboda działalności gospodarczej</vt:lpstr>
      <vt:lpstr>Swoboda działalności gospodarczej</vt:lpstr>
      <vt:lpstr>Swoboda działalności gospodarczej</vt:lpstr>
      <vt:lpstr>Ochrona konkurencji i konsumentów</vt:lpstr>
      <vt:lpstr>Ochrona konkurencji i konsumentów</vt:lpstr>
      <vt:lpstr>Ochrona konkurencji i konsumentów</vt:lpstr>
      <vt:lpstr>Ochrona konkurencji i konsumentów</vt:lpstr>
      <vt:lpstr>Zakaz praktyk ograniczających konkurencję</vt:lpstr>
      <vt:lpstr>Zakaz praktyk ograniczających konkurencję</vt:lpstr>
      <vt:lpstr>Zakaz praktyk ograniczających konkurencję</vt:lpstr>
      <vt:lpstr>Zakaz praktyk ograniczających konkurencję</vt:lpstr>
      <vt:lpstr>Zakaz praktyk ograniczających konkurencję - decyzje</vt:lpstr>
      <vt:lpstr>Zakaz praktyk ograniczających konkurencję - decyzje</vt:lpstr>
      <vt:lpstr>Koncentracja przedsiębiorców</vt:lpstr>
      <vt:lpstr>Koncentracja przedsiębiorców</vt:lpstr>
      <vt:lpstr>Koncentracja przedsiębiorców - decyzje</vt:lpstr>
      <vt:lpstr>Koncentracja przedsiębiorców - decyzje</vt:lpstr>
      <vt:lpstr>Zakaz praktyk naruszających zbiorowe interesy konsumentów</vt:lpstr>
      <vt:lpstr>Zakaz praktyk naruszających zbiorowe interesy konsumentów</vt:lpstr>
      <vt:lpstr>Zakaz praktyk naruszających zbiorowe interesy konsumentów</vt:lpstr>
      <vt:lpstr>Niedozwolone postanowienia umowne</vt:lpstr>
      <vt:lpstr>Kary pieniężne</vt:lpstr>
      <vt:lpstr>Kary pieniężne</vt:lpstr>
      <vt:lpstr>Kary pieniężne</vt:lpstr>
      <vt:lpstr>Kary pieniężne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Art</dc:creator>
  <cp:lastModifiedBy>Art1855 Art</cp:lastModifiedBy>
  <cp:revision>194</cp:revision>
  <dcterms:created xsi:type="dcterms:W3CDTF">2013-10-15T09:20:34Z</dcterms:created>
  <dcterms:modified xsi:type="dcterms:W3CDTF">2018-04-07T14:55:16Z</dcterms:modified>
</cp:coreProperties>
</file>