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157A391-AF78-4F1E-B1FC-6156FDE9503B}" type="datetimeFigureOut">
              <a:rPr lang="pl-PL" smtClean="0"/>
              <a:t>2017-03-17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1CE1C1B-2C63-46EC-BF96-EA3F190949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391-AF78-4F1E-B1FC-6156FDE9503B}" type="datetimeFigureOut">
              <a:rPr lang="pl-PL" smtClean="0"/>
              <a:t>2017-03-17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1C1B-2C63-46EC-BF96-EA3F190949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391-AF78-4F1E-B1FC-6156FDE9503B}" type="datetimeFigureOut">
              <a:rPr lang="pl-PL" smtClean="0"/>
              <a:t>2017-03-17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1C1B-2C63-46EC-BF96-EA3F190949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157A391-AF78-4F1E-B1FC-6156FDE9503B}" type="datetimeFigureOut">
              <a:rPr lang="pl-PL" smtClean="0"/>
              <a:t>2017-03-17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1C1B-2C63-46EC-BF96-EA3F190949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157A391-AF78-4F1E-B1FC-6156FDE9503B}" type="datetimeFigureOut">
              <a:rPr lang="pl-PL" smtClean="0"/>
              <a:t>2017-03-17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1CE1C1B-2C63-46EC-BF96-EA3F190949FF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57A391-AF78-4F1E-B1FC-6156FDE9503B}" type="datetimeFigureOut">
              <a:rPr lang="pl-PL" smtClean="0"/>
              <a:t>2017-03-17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CE1C1B-2C63-46EC-BF96-EA3F190949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157A391-AF78-4F1E-B1FC-6156FDE9503B}" type="datetimeFigureOut">
              <a:rPr lang="pl-PL" smtClean="0"/>
              <a:t>2017-03-17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1CE1C1B-2C63-46EC-BF96-EA3F190949F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A391-AF78-4F1E-B1FC-6156FDE9503B}" type="datetimeFigureOut">
              <a:rPr lang="pl-PL" smtClean="0"/>
              <a:t>2017-03-17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1C1B-2C63-46EC-BF96-EA3F190949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57A391-AF78-4F1E-B1FC-6156FDE9503B}" type="datetimeFigureOut">
              <a:rPr lang="pl-PL" smtClean="0"/>
              <a:t>2017-03-17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CE1C1B-2C63-46EC-BF96-EA3F190949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157A391-AF78-4F1E-B1FC-6156FDE9503B}" type="datetimeFigureOut">
              <a:rPr lang="pl-PL" smtClean="0"/>
              <a:t>2017-03-17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1CE1C1B-2C63-46EC-BF96-EA3F190949F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157A391-AF78-4F1E-B1FC-6156FDE9503B}" type="datetimeFigureOut">
              <a:rPr lang="pl-PL" smtClean="0"/>
              <a:t>2017-03-17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1CE1C1B-2C63-46EC-BF96-EA3F190949F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157A391-AF78-4F1E-B1FC-6156FDE9503B}" type="datetimeFigureOut">
              <a:rPr lang="pl-PL" smtClean="0"/>
              <a:t>2017-03-17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1CE1C1B-2C63-46EC-BF96-EA3F190949FF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795588"/>
          </a:xfrm>
        </p:spPr>
        <p:txBody>
          <a:bodyPr>
            <a:normAutofit/>
          </a:bodyPr>
          <a:lstStyle/>
          <a:p>
            <a:r>
              <a:rPr lang="pl-PL" b="1" dirty="0" smtClean="0"/>
              <a:t>Ochrona konsumenta usług zawieranych na odległość i poza lokalem przedsiębiorstwa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00496" y="5929330"/>
            <a:ext cx="3960018" cy="716756"/>
          </a:xfrm>
        </p:spPr>
        <p:txBody>
          <a:bodyPr/>
          <a:lstStyle/>
          <a:p>
            <a:r>
              <a:rPr lang="pl-PL" b="1" dirty="0" smtClean="0"/>
              <a:t>Barbara Denisiuk</a:t>
            </a:r>
            <a:endParaRPr lang="pl-PL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Ograniczenia w przekazie informacji przy zawieraniu umowy na odległość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40254"/>
          </a:xfrm>
        </p:spPr>
        <p:txBody>
          <a:bodyPr/>
          <a:lstStyle/>
          <a:p>
            <a:pPr marL="90488" indent="-25400"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 głównych </a:t>
            </a:r>
            <a:r>
              <a:rPr lang="pl-PL" dirty="0" smtClean="0"/>
              <a:t>cechach </a:t>
            </a:r>
            <a:r>
              <a:rPr lang="pl-PL" dirty="0" smtClean="0"/>
              <a:t>świadczenia </a:t>
            </a:r>
          </a:p>
          <a:p>
            <a:pPr marL="90488" indent="-25400"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smtClean="0"/>
              <a:t>oznaczeniu przedsiębiorcy</a:t>
            </a:r>
          </a:p>
          <a:p>
            <a:pPr marL="90488" indent="-25400"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smtClean="0"/>
              <a:t>prawie </a:t>
            </a:r>
            <a:r>
              <a:rPr lang="pl-PL" dirty="0" smtClean="0"/>
              <a:t>odstąpienia od </a:t>
            </a:r>
            <a:r>
              <a:rPr lang="pl-PL" dirty="0" smtClean="0"/>
              <a:t>umowy</a:t>
            </a:r>
          </a:p>
          <a:p>
            <a:pPr marL="90488" indent="-25400"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smtClean="0"/>
              <a:t>czasie trwania 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Umowy zawierane </a:t>
            </a:r>
            <a:r>
              <a:rPr lang="pl-PL" b="1" dirty="0" smtClean="0"/>
              <a:t>na odległość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40254"/>
          </a:xfrm>
        </p:spPr>
        <p:txBody>
          <a:bodyPr>
            <a:normAutofit fontScale="92500" lnSpcReduction="10000"/>
          </a:bodyPr>
          <a:lstStyle/>
          <a:p>
            <a:pPr marL="90488" indent="-25400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pl-PL" dirty="0" smtClean="0"/>
              <a:t> na </a:t>
            </a:r>
            <a:r>
              <a:rPr lang="pl-PL" dirty="0" smtClean="0"/>
              <a:t>początku rozmowy: </a:t>
            </a:r>
            <a:endParaRPr lang="pl-PL" dirty="0" smtClean="0"/>
          </a:p>
          <a:p>
            <a:pPr marL="465392" lvl="1" indent="-2540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smtClean="0"/>
              <a:t>cel </a:t>
            </a:r>
            <a:r>
              <a:rPr lang="pl-PL" dirty="0" smtClean="0"/>
              <a:t>nawiązania </a:t>
            </a:r>
            <a:r>
              <a:rPr lang="pl-PL" dirty="0" smtClean="0"/>
              <a:t>kontaktu </a:t>
            </a:r>
          </a:p>
          <a:p>
            <a:pPr marL="465392" lvl="1" indent="-2540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smtClean="0"/>
              <a:t>swoje </a:t>
            </a:r>
            <a:r>
              <a:rPr lang="pl-PL" dirty="0" smtClean="0"/>
              <a:t>dane </a:t>
            </a:r>
            <a:r>
              <a:rPr lang="pl-PL" dirty="0" smtClean="0"/>
              <a:t>identyfikacyjne</a:t>
            </a:r>
          </a:p>
          <a:p>
            <a:pPr marL="90488" indent="-25400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pl-PL" dirty="0" smtClean="0"/>
              <a:t> Jeżeli </a:t>
            </a:r>
            <a:r>
              <a:rPr lang="pl-PL" dirty="0" smtClean="0"/>
              <a:t>przedsiębiorca proponuje konsumentowi przez telefon zawarcie umowy, ma obowiązek potwierdzić jej treść na papierze lub na innym trwałym nośniku i przedstawić ją w takiej formie rozmówcy!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Umowy zawierane </a:t>
            </a:r>
            <a:r>
              <a:rPr lang="pl-PL" b="1" dirty="0" smtClean="0"/>
              <a:t>na odległość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40254"/>
          </a:xfrm>
        </p:spPr>
        <p:txBody>
          <a:bodyPr>
            <a:normAutofit/>
          </a:bodyPr>
          <a:lstStyle/>
          <a:p>
            <a:pPr marL="90488" indent="-25400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pl-PL" dirty="0" smtClean="0"/>
              <a:t> Jeżeli </a:t>
            </a:r>
            <a:r>
              <a:rPr lang="pl-PL" dirty="0" smtClean="0"/>
              <a:t>konsument nie potwierdzi swojej woli lub zrobi to w inny sposób niż na trwałym nośniku, uznaje się, że umowa nie została zawarta.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Opłaty przy umowie zawartej na odległość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0488" indent="-25400" algn="just">
              <a:buNone/>
            </a:pPr>
            <a:r>
              <a:rPr lang="pl-PL" dirty="0" smtClean="0"/>
              <a:t>Przedsiębiorca </a:t>
            </a:r>
            <a:r>
              <a:rPr lang="pl-PL" dirty="0" smtClean="0"/>
              <a:t>zawierający z konsumentem umowę na odległość przy użyciu środków komunikacji elektronicznej (np. za pomocą </a:t>
            </a:r>
            <a:r>
              <a:rPr lang="pl-PL" dirty="0" smtClean="0"/>
              <a:t>Internetu) </a:t>
            </a:r>
            <a:r>
              <a:rPr lang="pl-PL" dirty="0" smtClean="0"/>
              <a:t>ma obowiązek poinformować go, bezpośrednio przed złożeniem zamówienia, w sposób jasny i widoczny o</a:t>
            </a:r>
            <a:r>
              <a:rPr lang="pl-PL" dirty="0" smtClean="0"/>
              <a:t>:</a:t>
            </a:r>
          </a:p>
          <a:p>
            <a:pPr marL="465392" lvl="1" indent="-25400" algn="just">
              <a:buFont typeface="Wingdings" pitchFamily="2" charset="2"/>
              <a:buChar char="ü"/>
            </a:pPr>
            <a:r>
              <a:rPr lang="pl-PL" dirty="0" smtClean="0"/>
              <a:t> głównych </a:t>
            </a:r>
            <a:r>
              <a:rPr lang="pl-PL" dirty="0" smtClean="0"/>
              <a:t>cechach </a:t>
            </a:r>
            <a:r>
              <a:rPr lang="pl-PL" dirty="0" smtClean="0"/>
              <a:t>świadczenia</a:t>
            </a:r>
          </a:p>
          <a:p>
            <a:pPr marL="465392" lvl="1" indent="-25400" algn="just">
              <a:buFont typeface="Wingdings" pitchFamily="2" charset="2"/>
              <a:buChar char="ü"/>
            </a:pPr>
            <a:r>
              <a:rPr lang="pl-PL" dirty="0" smtClean="0"/>
              <a:t> łącznej </a:t>
            </a:r>
            <a:r>
              <a:rPr lang="pl-PL" dirty="0" smtClean="0"/>
              <a:t>cenie lub wynagrodzeniu za świadczenie wraz z podatkami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Opłaty przy umowie zawartej na odległość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0488" indent="-25400" algn="just">
              <a:buNone/>
            </a:pPr>
            <a:r>
              <a:rPr lang="pl-PL" dirty="0" smtClean="0"/>
              <a:t>Przedsiębiorca musi zapewnić takie warunki techniczne, aby konsument wyraźnie potwierdził, że wie, iż zawarcie umowy jest równoznaczne z obowiązkiem uiszczenia płatności. Ponadto jeżeli do zawarcia umowy (złożenia zamówienia) używa się przycisku lub podobnej funkcji, to musi być ona oznaczona słowami „ZAMÓWIENIE Z OBOWIĄZKIEM ZAPŁATY” lub innym, równoznacznym sformułowaniem.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Odpowiedzialność za przesyłkę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488" indent="-25400" algn="just">
              <a:buNone/>
            </a:pPr>
            <a:r>
              <a:rPr lang="pl-PL" dirty="0" smtClean="0"/>
              <a:t>obowiązek zabezpieczenia towaru --&gt; właściwy sposób </a:t>
            </a:r>
            <a:r>
              <a:rPr lang="pl-PL" dirty="0" smtClean="0"/>
              <a:t>opakowania przedsiębiorca </a:t>
            </a:r>
            <a:r>
              <a:rPr lang="pl-PL" dirty="0" smtClean="0"/>
              <a:t>jest odpowiedzialny za przesyłkę zamówioną przez konsumenta do czasu wręczeni jej </a:t>
            </a:r>
            <a:r>
              <a:rPr lang="pl-PL" dirty="0" smtClean="0"/>
              <a:t>odbiorcy</a:t>
            </a:r>
          </a:p>
          <a:p>
            <a:pPr marL="90488" indent="-25400" algn="just">
              <a:buNone/>
            </a:pPr>
            <a:endParaRPr lang="pl-PL" dirty="0" smtClean="0"/>
          </a:p>
          <a:p>
            <a:pPr marL="90488" indent="-25400" algn="just">
              <a:buNone/>
            </a:pPr>
            <a:r>
              <a:rPr lang="pl-PL" b="1" dirty="0" smtClean="0"/>
              <a:t>WYJĄTEK</a:t>
            </a:r>
            <a:r>
              <a:rPr lang="pl-PL" dirty="0" smtClean="0"/>
              <a:t>- </a:t>
            </a:r>
            <a:r>
              <a:rPr lang="pl-PL" dirty="0" smtClean="0"/>
              <a:t>kupujący samodzielnie wybiera i zamawia przewoźnika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Odstąpienie od umowy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/>
          </a:bodyPr>
          <a:lstStyle/>
          <a:p>
            <a:r>
              <a:rPr lang="pl-PL" dirty="0" smtClean="0"/>
              <a:t>14 dni kalendarzowych bez podania przyczyny! </a:t>
            </a:r>
            <a:endParaRPr lang="pl-PL" dirty="0" smtClean="0"/>
          </a:p>
          <a:p>
            <a:r>
              <a:rPr lang="pl-PL" dirty="0" smtClean="0"/>
              <a:t>Zasady obliczania terminu na odstąpienie od </a:t>
            </a:r>
            <a:r>
              <a:rPr lang="pl-PL" dirty="0" smtClean="0"/>
              <a:t>umowy </a:t>
            </a:r>
            <a:r>
              <a:rPr lang="pl-PL" dirty="0" smtClean="0"/>
              <a:t>zależą od charakteru świadczenia. W przypadku</a:t>
            </a:r>
            <a:r>
              <a:rPr lang="pl-PL" dirty="0" smtClean="0"/>
              <a:t>:</a:t>
            </a:r>
          </a:p>
          <a:p>
            <a:pPr lvl="1"/>
            <a:r>
              <a:rPr lang="pl-PL" dirty="0" smtClean="0"/>
              <a:t>sprzedaży </a:t>
            </a:r>
            <a:r>
              <a:rPr lang="pl-PL" dirty="0" smtClean="0"/>
              <a:t>pojedynczego </a:t>
            </a:r>
            <a:r>
              <a:rPr lang="pl-PL" dirty="0" smtClean="0"/>
              <a:t>towaru</a:t>
            </a:r>
          </a:p>
          <a:p>
            <a:pPr lvl="1"/>
            <a:r>
              <a:rPr lang="pl-PL" dirty="0" smtClean="0"/>
              <a:t>sprzedaży </a:t>
            </a:r>
            <a:r>
              <a:rPr lang="pl-PL" dirty="0" smtClean="0"/>
              <a:t>kilku towarów dostarczanych </a:t>
            </a:r>
            <a:r>
              <a:rPr lang="pl-PL" dirty="0" smtClean="0"/>
              <a:t>osobno</a:t>
            </a:r>
          </a:p>
          <a:p>
            <a:pPr lvl="1"/>
            <a:r>
              <a:rPr lang="pl-PL" dirty="0" smtClean="0"/>
              <a:t>umowy </a:t>
            </a:r>
            <a:r>
              <a:rPr lang="pl-PL" dirty="0" smtClean="0"/>
              <a:t>polegającej na regularnym dostarczaniu towarów przez określony </a:t>
            </a:r>
            <a:r>
              <a:rPr lang="pl-PL" dirty="0" smtClean="0"/>
              <a:t>czas</a:t>
            </a:r>
          </a:p>
          <a:p>
            <a:pPr lvl="1"/>
            <a:r>
              <a:rPr lang="pl-PL" dirty="0" smtClean="0"/>
              <a:t>pozostałych </a:t>
            </a:r>
            <a:r>
              <a:rPr lang="pl-PL" dirty="0" smtClean="0"/>
              <a:t>umów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Skutki </a:t>
            </a:r>
            <a:r>
              <a:rPr lang="pl-PL" b="1" dirty="0" smtClean="0"/>
              <a:t>niepoinformowania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168816"/>
          </a:xfrm>
        </p:spPr>
        <p:txBody>
          <a:bodyPr>
            <a:normAutofit/>
          </a:bodyPr>
          <a:lstStyle/>
          <a:p>
            <a:pPr marL="90488" indent="-25400" algn="ctr">
              <a:lnSpc>
                <a:spcPct val="150000"/>
              </a:lnSpc>
              <a:buNone/>
            </a:pPr>
            <a:r>
              <a:rPr lang="pl-PL" sz="3200" b="1" dirty="0" smtClean="0"/>
              <a:t>Jeżeli </a:t>
            </a:r>
            <a:r>
              <a:rPr lang="pl-PL" sz="3200" b="1" dirty="0" smtClean="0"/>
              <a:t>przedsiębiorca nie </a:t>
            </a:r>
            <a:r>
              <a:rPr lang="pl-PL" sz="3200" b="1" dirty="0" smtClean="0"/>
              <a:t>poinformował konsumenta o prawie do odstąpienia od umowy, uprawnienie to przedłuża się - maksymalnie do 12 miesięcy!</a:t>
            </a:r>
            <a:endParaRPr lang="pl-PL" sz="32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Formy odstąpienia od umowy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Polskie prawo nie przewiduje żadnej szczególnej formy odstąpienia konsumenta od umowy zawartej poza lokalem przedsiębiorstwa lub na odległość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Oznacza </a:t>
            </a:r>
            <a:r>
              <a:rPr lang="pl-PL" dirty="0" smtClean="0"/>
              <a:t>to, że będzie ono ważne, jeżeli oświadczenie konsumenta ujawni jego wolę w sposób dostateczny.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Zasady zwrotu świadczeń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u="sng" dirty="0" smtClean="0"/>
              <a:t>PRZEDSIĘBIORCA</a:t>
            </a:r>
          </a:p>
          <a:p>
            <a:pPr marL="90488" indent="-25400" algn="just">
              <a:buFont typeface="Wingdings" pitchFamily="2" charset="2"/>
              <a:buChar char="ü"/>
            </a:pPr>
            <a:r>
              <a:rPr lang="pl-PL" dirty="0" smtClean="0"/>
              <a:t> obowiązek </a:t>
            </a:r>
            <a:r>
              <a:rPr lang="pl-PL" dirty="0" smtClean="0"/>
              <a:t>niezwłocznego zwrócenia konsumentowi wszystkich dokonanych przez niego </a:t>
            </a:r>
            <a:r>
              <a:rPr lang="pl-PL" dirty="0" smtClean="0"/>
              <a:t>płatności</a:t>
            </a:r>
          </a:p>
          <a:p>
            <a:pPr marL="90488" indent="-25400" algn="just"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smtClean="0"/>
              <a:t>zwrot </a:t>
            </a:r>
            <a:r>
              <a:rPr lang="pl-PL" dirty="0" smtClean="0"/>
              <a:t>powinien nastąpić przy użyciu takiego samego sposobu zapłaty, chyba że wyraził zgodę na inny sposób </a:t>
            </a:r>
            <a:r>
              <a:rPr lang="pl-PL" dirty="0" smtClean="0"/>
              <a:t>zwrotu</a:t>
            </a:r>
          </a:p>
          <a:p>
            <a:pPr marL="90488" indent="-25400" algn="just">
              <a:buNone/>
            </a:pPr>
            <a:endParaRPr lang="pl-PL" dirty="0" smtClean="0"/>
          </a:p>
          <a:p>
            <a:pPr marL="90488" indent="-25400" algn="just">
              <a:buNone/>
            </a:pPr>
            <a:r>
              <a:rPr lang="pl-PL" b="1" dirty="0" smtClean="0"/>
              <a:t>Niezwrócenie pieniędzy w terminie umożliwia konsumentowi naliczanie odsetek za każdy dzień zwłoki.</a:t>
            </a:r>
            <a:endParaRPr lang="pl-P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Główne obowiązki informacyjne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260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Przedsiębiorca powinien poinformować konsumenta w sposób jasny i zrozumiały, najpóźniej w chwili wyrażenia przez niego woli związania się umową na odległość lub poza lokalem </a:t>
            </a:r>
            <a:r>
              <a:rPr lang="pl-PL" dirty="0" smtClean="0"/>
              <a:t>przedsiębiorstwa, </a:t>
            </a:r>
            <a:r>
              <a:rPr lang="pl-PL" dirty="0" smtClean="0"/>
              <a:t>o </a:t>
            </a:r>
            <a:r>
              <a:rPr lang="pl-PL" dirty="0" err="1" smtClean="0"/>
              <a:t>m.in</a:t>
            </a:r>
            <a:r>
              <a:rPr lang="pl-PL" dirty="0" smtClean="0"/>
              <a:t>: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Zasady zwrotu świadczeń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u="sng" dirty="0" smtClean="0"/>
              <a:t>KONSUMENT</a:t>
            </a:r>
          </a:p>
          <a:p>
            <a:pPr marL="90488" indent="-25400" algn="just">
              <a:buFont typeface="Wingdings" pitchFamily="2" charset="2"/>
              <a:buChar char="ü"/>
            </a:pPr>
            <a:r>
              <a:rPr lang="pl-PL" dirty="0" smtClean="0"/>
              <a:t> obowiązek zwrócenia towaru </a:t>
            </a:r>
            <a:r>
              <a:rPr lang="pl-PL" dirty="0" smtClean="0"/>
              <a:t>niezwłocznie</a:t>
            </a:r>
          </a:p>
          <a:p>
            <a:pPr marL="90488" indent="-25400" algn="just"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smtClean="0"/>
              <a:t>niezwrócenie </a:t>
            </a:r>
            <a:r>
              <a:rPr lang="pl-PL" dirty="0" smtClean="0"/>
              <a:t>w terminie nie powoduje nieważności odstąpienia, niemniej zwłoka może rodzić odpowiedzialność </a:t>
            </a:r>
            <a:r>
              <a:rPr lang="pl-PL" dirty="0" smtClean="0"/>
              <a:t>odszkodowawczą</a:t>
            </a:r>
          </a:p>
          <a:p>
            <a:pPr marL="90488" indent="-25400" algn="just"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smtClean="0"/>
              <a:t>obowiązek </a:t>
            </a:r>
            <a:r>
              <a:rPr lang="pl-PL" dirty="0" smtClean="0"/>
              <a:t>sprawowania </a:t>
            </a:r>
            <a:r>
              <a:rPr lang="pl-PL" dirty="0" smtClean="0"/>
              <a:t>pieczy</a:t>
            </a:r>
          </a:p>
          <a:p>
            <a:pPr marL="90488" indent="-25400" algn="just"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smtClean="0"/>
              <a:t>po </a:t>
            </a:r>
            <a:r>
              <a:rPr lang="pl-PL" dirty="0" smtClean="0"/>
              <a:t>otrzymaniu produktu może sprawdzić jego charakter, kompletność, cechy, funkcjonowanie - ale tylko tak, jak robiłby to w sklepie stacjonarnym</a:t>
            </a:r>
            <a:endParaRPr lang="pl-PL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Główne obowiązki informacyjne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/>
            <a:r>
              <a:rPr lang="pl-PL" dirty="0" smtClean="0"/>
              <a:t> głównych </a:t>
            </a:r>
            <a:r>
              <a:rPr lang="pl-PL" dirty="0" smtClean="0"/>
              <a:t>cechach </a:t>
            </a:r>
            <a:r>
              <a:rPr lang="pl-PL" dirty="0" smtClean="0"/>
              <a:t>świadczenia</a:t>
            </a:r>
          </a:p>
          <a:p>
            <a:pPr marL="0" indent="0" algn="just"/>
            <a:r>
              <a:rPr lang="pl-PL" dirty="0" smtClean="0"/>
              <a:t> </a:t>
            </a:r>
            <a:r>
              <a:rPr lang="pl-PL" dirty="0" smtClean="0"/>
              <a:t>swoich </a:t>
            </a:r>
            <a:r>
              <a:rPr lang="pl-PL" dirty="0" smtClean="0"/>
              <a:t>danych </a:t>
            </a:r>
            <a:r>
              <a:rPr lang="pl-PL" dirty="0" smtClean="0"/>
              <a:t>identyfikujących</a:t>
            </a:r>
          </a:p>
          <a:p>
            <a:pPr marL="0" indent="0" algn="just"/>
            <a:r>
              <a:rPr lang="pl-PL" dirty="0" smtClean="0"/>
              <a:t> </a:t>
            </a:r>
            <a:r>
              <a:rPr lang="pl-PL" dirty="0" smtClean="0"/>
              <a:t>adresie przedsiębiorstwa </a:t>
            </a:r>
          </a:p>
          <a:p>
            <a:pPr marL="0" indent="0" algn="just"/>
            <a:r>
              <a:rPr lang="pl-PL" dirty="0" smtClean="0"/>
              <a:t> </a:t>
            </a:r>
            <a:r>
              <a:rPr lang="pl-PL" dirty="0" smtClean="0"/>
              <a:t>łącznej </a:t>
            </a:r>
            <a:r>
              <a:rPr lang="pl-PL" dirty="0" smtClean="0"/>
              <a:t>cenie lub wynagrodzeniu za świadczenie wraz z </a:t>
            </a:r>
            <a:r>
              <a:rPr lang="pl-PL" dirty="0" smtClean="0"/>
              <a:t>podatkami </a:t>
            </a:r>
          </a:p>
          <a:p>
            <a:pPr marL="0" indent="0" algn="just"/>
            <a:r>
              <a:rPr lang="pl-PL" dirty="0" smtClean="0"/>
              <a:t> </a:t>
            </a:r>
            <a:r>
              <a:rPr lang="pl-PL" dirty="0" smtClean="0"/>
              <a:t>sposobie </a:t>
            </a:r>
            <a:r>
              <a:rPr lang="pl-PL" dirty="0" smtClean="0"/>
              <a:t>i terminie </a:t>
            </a:r>
            <a:r>
              <a:rPr lang="pl-PL" dirty="0" smtClean="0"/>
              <a:t>zapłaty </a:t>
            </a:r>
          </a:p>
          <a:p>
            <a:pPr marL="0" indent="0" algn="just"/>
            <a:r>
              <a:rPr lang="pl-PL" dirty="0" smtClean="0"/>
              <a:t> </a:t>
            </a:r>
            <a:r>
              <a:rPr lang="pl-PL" dirty="0" smtClean="0"/>
              <a:t>wyjątkach</a:t>
            </a:r>
            <a:r>
              <a:rPr lang="pl-PL" dirty="0" smtClean="0"/>
              <a:t>, w przypadku których nie przysługuje prawo do </a:t>
            </a:r>
            <a:r>
              <a:rPr lang="pl-PL" dirty="0" smtClean="0"/>
              <a:t>odstąpienia</a:t>
            </a:r>
          </a:p>
          <a:p>
            <a:pPr marL="0" indent="0" algn="just"/>
            <a:r>
              <a:rPr lang="pl-PL" dirty="0" smtClean="0"/>
              <a:t> </a:t>
            </a:r>
            <a:r>
              <a:rPr lang="pl-PL" dirty="0" smtClean="0"/>
              <a:t>procedurze </a:t>
            </a:r>
            <a:r>
              <a:rPr lang="pl-PL" dirty="0" smtClean="0"/>
              <a:t>rozpatrywania reklamacji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Sposób udzielenia informacji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u="sng" dirty="0" smtClean="0"/>
              <a:t>poza lokalem </a:t>
            </a:r>
            <a:r>
              <a:rPr lang="pl-PL" u="sng" dirty="0" smtClean="0"/>
              <a:t>przedsiębiorstwa</a:t>
            </a:r>
          </a:p>
          <a:p>
            <a:pPr algn="just">
              <a:buNone/>
            </a:pPr>
            <a:endParaRPr lang="pl-PL" u="sng" dirty="0" smtClean="0"/>
          </a:p>
          <a:p>
            <a:pPr marL="90488" indent="-25400" algn="just"/>
            <a:r>
              <a:rPr lang="pl-PL" dirty="0" smtClean="0"/>
              <a:t> na </a:t>
            </a:r>
            <a:r>
              <a:rPr lang="pl-PL" dirty="0" smtClean="0"/>
              <a:t>papierze lub, za wyraźną zgodą klienta, na innym trwałym </a:t>
            </a:r>
            <a:r>
              <a:rPr lang="pl-PL" dirty="0" smtClean="0"/>
              <a:t>nośniku</a:t>
            </a:r>
          </a:p>
          <a:p>
            <a:pPr marL="90488" indent="-25400" algn="just"/>
            <a:r>
              <a:rPr lang="pl-PL" dirty="0" smtClean="0"/>
              <a:t> ponadto </a:t>
            </a:r>
            <a:r>
              <a:rPr lang="pl-PL" dirty="0" smtClean="0"/>
              <a:t>w momencie zawarcia umowy musi wydać dokument potwierdzający jej </a:t>
            </a:r>
            <a:r>
              <a:rPr lang="pl-PL" dirty="0" smtClean="0"/>
              <a:t>zawarcie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Sposób udzielenia informacji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u="sng" dirty="0" smtClean="0"/>
              <a:t>na </a:t>
            </a:r>
            <a:r>
              <a:rPr lang="pl-PL" u="sng" dirty="0" smtClean="0"/>
              <a:t>odległość</a:t>
            </a:r>
          </a:p>
          <a:p>
            <a:pPr algn="ctr">
              <a:buNone/>
            </a:pPr>
            <a:endParaRPr lang="pl-PL" u="sng" dirty="0" smtClean="0"/>
          </a:p>
          <a:p>
            <a:pPr marL="90488" indent="-25400" algn="just"/>
            <a:r>
              <a:rPr lang="pl-PL" dirty="0" smtClean="0"/>
              <a:t> sposób odpowiadający rodzajowi użytego środka porozumiewania się na </a:t>
            </a:r>
            <a:r>
              <a:rPr lang="pl-PL" dirty="0" smtClean="0"/>
              <a:t>odległość</a:t>
            </a:r>
          </a:p>
          <a:p>
            <a:pPr marL="90488" indent="-25400" algn="just"/>
            <a:r>
              <a:rPr lang="pl-PL" dirty="0" smtClean="0"/>
              <a:t> </a:t>
            </a:r>
            <a:r>
              <a:rPr lang="pl-PL" dirty="0" smtClean="0"/>
              <a:t>ponadto </a:t>
            </a:r>
            <a:r>
              <a:rPr lang="pl-PL" dirty="0" smtClean="0"/>
              <a:t>przedsiębiorca zobowiązany jest potwierdzić zawarcie umowy w rozsądnym czasie po tym zdarzeniu, najpóźniej w chwili dostarczenia towaru lub przed rozpoczęciem świadczenia </a:t>
            </a:r>
            <a:r>
              <a:rPr lang="pl-PL" dirty="0" smtClean="0"/>
              <a:t>usługi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Umowa wykonania usługi naprawy lub konserwacji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488" indent="-25400" algn="just">
              <a:buNone/>
            </a:pPr>
            <a:r>
              <a:rPr lang="pl-PL" dirty="0" smtClean="0"/>
              <a:t>Przed zawarciem umowy poza lokalem przedsiębiorstwa, której przedmiotem jest wykonanie usługi naprawy lub konserwacji, a koszt jej wykonania nie przekracza600 zł i obie strony natychmiast spełniają swoje zobowiązanie, przedsiębiorca udziela konsumentowi: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Umowa wykonania usługi naprawy lub konserwacji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488" indent="-25400"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 DANE IDENTYFIKUJĄCE</a:t>
            </a:r>
          </a:p>
          <a:p>
            <a:pPr marL="90488" indent="-25400"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 ADRES PRZEDSIĘBIORSTWA</a:t>
            </a:r>
          </a:p>
          <a:p>
            <a:pPr marL="90488" indent="-25400"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 WYNAGRODZENIE </a:t>
            </a:r>
            <a:r>
              <a:rPr lang="pl-PL" dirty="0" smtClean="0"/>
              <a:t>I SPOSÓB JEGO </a:t>
            </a:r>
            <a:r>
              <a:rPr lang="pl-PL" dirty="0" smtClean="0"/>
              <a:t>OBLICZANIA</a:t>
            </a:r>
          </a:p>
          <a:p>
            <a:pPr marL="90488" indent="-25400"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 ŁĄCZNY </a:t>
            </a:r>
            <a:r>
              <a:rPr lang="pl-PL" dirty="0" smtClean="0"/>
              <a:t>KOSZTORYS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Umowa wykonania usługi naprawy lub konserwacji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0488" indent="-25400" algn="just">
              <a:buFont typeface="Wingdings" pitchFamily="2" charset="2"/>
              <a:buChar char="ü"/>
            </a:pPr>
            <a:r>
              <a:rPr lang="pl-PL" dirty="0" smtClean="0"/>
              <a:t> dane identyfikujące</a:t>
            </a:r>
          </a:p>
          <a:p>
            <a:pPr marL="90488" indent="-25400" algn="just">
              <a:buFont typeface="Wingdings" pitchFamily="2" charset="2"/>
              <a:buChar char="ü"/>
            </a:pPr>
            <a:r>
              <a:rPr lang="pl-PL" dirty="0" smtClean="0"/>
              <a:t> adres przedsiębiorstwa</a:t>
            </a:r>
          </a:p>
          <a:p>
            <a:pPr marL="90488" indent="-25400" algn="just">
              <a:buFont typeface="Wingdings" pitchFamily="2" charset="2"/>
              <a:buChar char="ü"/>
            </a:pPr>
            <a:r>
              <a:rPr lang="pl-PL" dirty="0" smtClean="0"/>
              <a:t> wynagrodzenie i sposób jego obliczania</a:t>
            </a:r>
          </a:p>
          <a:p>
            <a:pPr marL="90488" indent="-25400" algn="just">
              <a:buFont typeface="Wingdings" pitchFamily="2" charset="2"/>
              <a:buChar char="ü"/>
            </a:pPr>
            <a:r>
              <a:rPr lang="pl-PL" dirty="0" smtClean="0"/>
              <a:t> łączny kosztorys</a:t>
            </a:r>
          </a:p>
          <a:p>
            <a:pPr marL="90488" indent="-25400" algn="just">
              <a:buFont typeface="Wingdings" pitchFamily="2" charset="2"/>
              <a:buChar char="ü"/>
            </a:pPr>
            <a:r>
              <a:rPr lang="pl-PL" dirty="0" smtClean="0"/>
              <a:t> gł. cechy </a:t>
            </a:r>
            <a:r>
              <a:rPr lang="pl-PL" dirty="0" smtClean="0"/>
              <a:t>świadczenia</a:t>
            </a:r>
          </a:p>
          <a:p>
            <a:pPr marL="90488" indent="-25400" algn="just">
              <a:buFont typeface="Wingdings" pitchFamily="2" charset="2"/>
              <a:buChar char="ü"/>
            </a:pPr>
            <a:r>
              <a:rPr lang="pl-PL" dirty="0" smtClean="0"/>
              <a:t> sposób </a:t>
            </a:r>
            <a:r>
              <a:rPr lang="pl-PL" dirty="0" smtClean="0"/>
              <a:t>i termin realizacji prawa do odstąpienia + wzór </a:t>
            </a:r>
            <a:r>
              <a:rPr lang="pl-PL" dirty="0" smtClean="0"/>
              <a:t>formularza</a:t>
            </a:r>
          </a:p>
          <a:p>
            <a:pPr marL="90488" indent="-25400" algn="just">
              <a:buFont typeface="Wingdings" pitchFamily="2" charset="2"/>
              <a:buChar char="ü"/>
            </a:pPr>
            <a:r>
              <a:rPr lang="pl-PL" dirty="0" smtClean="0"/>
              <a:t> sytuacje </a:t>
            </a:r>
            <a:r>
              <a:rPr lang="pl-PL" dirty="0" smtClean="0"/>
              <a:t>w których nie </a:t>
            </a:r>
            <a:r>
              <a:rPr lang="pl-PL" dirty="0" smtClean="0"/>
              <a:t>przysługuje </a:t>
            </a:r>
            <a:r>
              <a:rPr lang="pl-PL" dirty="0" smtClean="0"/>
              <a:t>prawo do odstąpienia</a:t>
            </a:r>
          </a:p>
          <a:p>
            <a:pPr marL="90488" indent="-25400" algn="just">
              <a:buFont typeface="Wingdings" pitchFamily="2" charset="2"/>
              <a:buChar char="ü"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Ograniczenia w przekazie informacji przy zawieraniu umowy na odległość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488" indent="-25400" algn="just">
              <a:buNone/>
            </a:pPr>
            <a:r>
              <a:rPr lang="pl-PL" dirty="0" smtClean="0"/>
              <a:t>Jeżeli przedsiębiorca zamierza zawrzeć umowę na odległość za pomocą środka, który </a:t>
            </a:r>
            <a:r>
              <a:rPr lang="pl-PL" dirty="0" smtClean="0"/>
              <a:t>ze względu </a:t>
            </a:r>
            <a:r>
              <a:rPr lang="pl-PL" dirty="0" smtClean="0"/>
              <a:t>na właściwości techniczne i funkcjonalne ogranicza rozmiar </a:t>
            </a:r>
            <a:r>
              <a:rPr lang="pl-PL" dirty="0" smtClean="0"/>
              <a:t>przekazywanych informacji </a:t>
            </a:r>
            <a:r>
              <a:rPr lang="pl-PL" dirty="0" smtClean="0"/>
              <a:t>lub czas na ich przedstawienie, zobowiązany jest przekazać </a:t>
            </a:r>
            <a:r>
              <a:rPr lang="pl-PL" dirty="0" smtClean="0"/>
              <a:t>konsumentowi przed </a:t>
            </a:r>
            <a:r>
              <a:rPr lang="pl-PL" dirty="0" smtClean="0"/>
              <a:t>zawarciem umowy co najmniej informacji o: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</TotalTime>
  <Words>780</Words>
  <Application>Microsoft Office PowerPoint</Application>
  <PresentationFormat>Pokaz na ekranie (4:3)</PresentationFormat>
  <Paragraphs>86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Energetyczny</vt:lpstr>
      <vt:lpstr>Ochrona konsumenta usług zawieranych na odległość i poza lokalem przedsiębiorstwa</vt:lpstr>
      <vt:lpstr>Główne obowiązki informacyjne</vt:lpstr>
      <vt:lpstr>Główne obowiązki informacyjne</vt:lpstr>
      <vt:lpstr>Sposób udzielenia informacji</vt:lpstr>
      <vt:lpstr>Sposób udzielenia informacji</vt:lpstr>
      <vt:lpstr>Umowa wykonania usługi naprawy lub konserwacji</vt:lpstr>
      <vt:lpstr>Umowa wykonania usługi naprawy lub konserwacji</vt:lpstr>
      <vt:lpstr>Umowa wykonania usługi naprawy lub konserwacji</vt:lpstr>
      <vt:lpstr>Ograniczenia w przekazie informacji przy zawieraniu umowy na odległość</vt:lpstr>
      <vt:lpstr>Ograniczenia w przekazie informacji przy zawieraniu umowy na odległość</vt:lpstr>
      <vt:lpstr>Umowy zawierane na odległość</vt:lpstr>
      <vt:lpstr>Umowy zawierane na odległość</vt:lpstr>
      <vt:lpstr>Opłaty przy umowie zawartej na odległość</vt:lpstr>
      <vt:lpstr>Opłaty przy umowie zawartej na odległość</vt:lpstr>
      <vt:lpstr>Odpowiedzialność za przesyłkę</vt:lpstr>
      <vt:lpstr>Odstąpienie od umowy</vt:lpstr>
      <vt:lpstr>Skutki niepoinformowania</vt:lpstr>
      <vt:lpstr>Formy odstąpienia od umowy</vt:lpstr>
      <vt:lpstr>Zasady zwrotu świadczeń</vt:lpstr>
      <vt:lpstr>Zasady zwrotu świadczeń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konsumenta usług zawieranych na odległość i poza lokalem przedsiębiorstwa</dc:title>
  <dc:creator>Basia Denisiuk</dc:creator>
  <cp:lastModifiedBy>Basia Denisiuk</cp:lastModifiedBy>
  <cp:revision>1</cp:revision>
  <dcterms:created xsi:type="dcterms:W3CDTF">2017-03-17T16:49:49Z</dcterms:created>
  <dcterms:modified xsi:type="dcterms:W3CDTF">2017-03-17T17:19:50Z</dcterms:modified>
</cp:coreProperties>
</file>