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4" r:id="rId2"/>
    <p:sldMasterId id="2147483727" r:id="rId3"/>
  </p:sldMasterIdLst>
  <p:notesMasterIdLst>
    <p:notesMasterId r:id="rId94"/>
  </p:notesMasterIdLst>
  <p:handoutMasterIdLst>
    <p:handoutMasterId r:id="rId95"/>
  </p:handoutMasterIdLst>
  <p:sldIdLst>
    <p:sldId id="256" r:id="rId4"/>
    <p:sldId id="402" r:id="rId5"/>
    <p:sldId id="403" r:id="rId6"/>
    <p:sldId id="306" r:id="rId7"/>
    <p:sldId id="330" r:id="rId8"/>
    <p:sldId id="263" r:id="rId9"/>
    <p:sldId id="295" r:id="rId10"/>
    <p:sldId id="266" r:id="rId11"/>
    <p:sldId id="358" r:id="rId12"/>
    <p:sldId id="359" r:id="rId13"/>
    <p:sldId id="343" r:id="rId14"/>
    <p:sldId id="344" r:id="rId15"/>
    <p:sldId id="345" r:id="rId16"/>
    <p:sldId id="355" r:id="rId17"/>
    <p:sldId id="361" r:id="rId18"/>
    <p:sldId id="356" r:id="rId19"/>
    <p:sldId id="357" r:id="rId20"/>
    <p:sldId id="331" r:id="rId21"/>
    <p:sldId id="332" r:id="rId22"/>
    <p:sldId id="334" r:id="rId23"/>
    <p:sldId id="352" r:id="rId24"/>
    <p:sldId id="362" r:id="rId25"/>
    <p:sldId id="363" r:id="rId26"/>
    <p:sldId id="364" r:id="rId27"/>
    <p:sldId id="365" r:id="rId28"/>
    <p:sldId id="353" r:id="rId29"/>
    <p:sldId id="354" r:id="rId30"/>
    <p:sldId id="366" r:id="rId31"/>
    <p:sldId id="371" r:id="rId32"/>
    <p:sldId id="372" r:id="rId33"/>
    <p:sldId id="368" r:id="rId34"/>
    <p:sldId id="369" r:id="rId35"/>
    <p:sldId id="370" r:id="rId36"/>
    <p:sldId id="367" r:id="rId37"/>
    <p:sldId id="335" r:id="rId38"/>
    <p:sldId id="374" r:id="rId39"/>
    <p:sldId id="376" r:id="rId40"/>
    <p:sldId id="377" r:id="rId41"/>
    <p:sldId id="378" r:id="rId42"/>
    <p:sldId id="379" r:id="rId43"/>
    <p:sldId id="380" r:id="rId44"/>
    <p:sldId id="381" r:id="rId45"/>
    <p:sldId id="390" r:id="rId46"/>
    <p:sldId id="391" r:id="rId47"/>
    <p:sldId id="392" r:id="rId48"/>
    <p:sldId id="393" r:id="rId49"/>
    <p:sldId id="394" r:id="rId50"/>
    <p:sldId id="395" r:id="rId51"/>
    <p:sldId id="396" r:id="rId52"/>
    <p:sldId id="397" r:id="rId53"/>
    <p:sldId id="398" r:id="rId54"/>
    <p:sldId id="399" r:id="rId55"/>
    <p:sldId id="400" r:id="rId56"/>
    <p:sldId id="404" r:id="rId57"/>
    <p:sldId id="401" r:id="rId58"/>
    <p:sldId id="347" r:id="rId59"/>
    <p:sldId id="405" r:id="rId60"/>
    <p:sldId id="406" r:id="rId61"/>
    <p:sldId id="348" r:id="rId62"/>
    <p:sldId id="350" r:id="rId63"/>
    <p:sldId id="351" r:id="rId64"/>
    <p:sldId id="307" r:id="rId65"/>
    <p:sldId id="407" r:id="rId66"/>
    <p:sldId id="408" r:id="rId67"/>
    <p:sldId id="409" r:id="rId68"/>
    <p:sldId id="410" r:id="rId69"/>
    <p:sldId id="411" r:id="rId70"/>
    <p:sldId id="349" r:id="rId71"/>
    <p:sldId id="373" r:id="rId72"/>
    <p:sldId id="308" r:id="rId73"/>
    <p:sldId id="309" r:id="rId74"/>
    <p:sldId id="346" r:id="rId75"/>
    <p:sldId id="310" r:id="rId76"/>
    <p:sldId id="311" r:id="rId77"/>
    <p:sldId id="312" r:id="rId78"/>
    <p:sldId id="313" r:id="rId79"/>
    <p:sldId id="314" r:id="rId80"/>
    <p:sldId id="315" r:id="rId81"/>
    <p:sldId id="316" r:id="rId82"/>
    <p:sldId id="317" r:id="rId83"/>
    <p:sldId id="318" r:id="rId84"/>
    <p:sldId id="319" r:id="rId85"/>
    <p:sldId id="320" r:id="rId86"/>
    <p:sldId id="322" r:id="rId87"/>
    <p:sldId id="321" r:id="rId88"/>
    <p:sldId id="323" r:id="rId89"/>
    <p:sldId id="324" r:id="rId90"/>
    <p:sldId id="325" r:id="rId91"/>
    <p:sldId id="326" r:id="rId92"/>
    <p:sldId id="327" r:id="rId9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E0EC72B2-C04D-4DDB-89E9-CB27B8590493}">
          <p14:sldIdLst>
            <p14:sldId id="256"/>
            <p14:sldId id="402"/>
            <p14:sldId id="403"/>
            <p14:sldId id="306"/>
            <p14:sldId id="330"/>
            <p14:sldId id="263"/>
            <p14:sldId id="295"/>
            <p14:sldId id="266"/>
            <p14:sldId id="358"/>
            <p14:sldId id="359"/>
            <p14:sldId id="343"/>
            <p14:sldId id="344"/>
            <p14:sldId id="345"/>
            <p14:sldId id="355"/>
            <p14:sldId id="361"/>
            <p14:sldId id="356"/>
            <p14:sldId id="357"/>
            <p14:sldId id="331"/>
            <p14:sldId id="332"/>
            <p14:sldId id="334"/>
            <p14:sldId id="352"/>
            <p14:sldId id="362"/>
            <p14:sldId id="363"/>
            <p14:sldId id="364"/>
            <p14:sldId id="365"/>
            <p14:sldId id="353"/>
            <p14:sldId id="354"/>
            <p14:sldId id="366"/>
            <p14:sldId id="371"/>
            <p14:sldId id="372"/>
            <p14:sldId id="368"/>
            <p14:sldId id="369"/>
            <p14:sldId id="370"/>
            <p14:sldId id="367"/>
            <p14:sldId id="335"/>
            <p14:sldId id="374"/>
            <p14:sldId id="376"/>
            <p14:sldId id="377"/>
            <p14:sldId id="378"/>
            <p14:sldId id="379"/>
            <p14:sldId id="380"/>
            <p14:sldId id="381"/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4"/>
            <p14:sldId id="401"/>
            <p14:sldId id="347"/>
            <p14:sldId id="405"/>
            <p14:sldId id="406"/>
            <p14:sldId id="348"/>
            <p14:sldId id="350"/>
            <p14:sldId id="351"/>
            <p14:sldId id="307"/>
            <p14:sldId id="407"/>
            <p14:sldId id="408"/>
            <p14:sldId id="409"/>
            <p14:sldId id="410"/>
            <p14:sldId id="411"/>
            <p14:sldId id="349"/>
            <p14:sldId id="373"/>
            <p14:sldId id="308"/>
            <p14:sldId id="309"/>
            <p14:sldId id="346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2"/>
            <p14:sldId id="321"/>
            <p14:sldId id="323"/>
            <p14:sldId id="324"/>
            <p14:sldId id="325"/>
            <p14:sldId id="326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0929"/>
  </p:normalViewPr>
  <p:slideViewPr>
    <p:cSldViewPr>
      <p:cViewPr>
        <p:scale>
          <a:sx n="66" d="100"/>
          <a:sy n="66" d="100"/>
        </p:scale>
        <p:origin x="118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97" Type="http://schemas.openxmlformats.org/officeDocument/2006/relationships/viewProps" Target="view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handoutMaster" Target="handoutMasters/handout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microsoft.com/office/2015/10/relationships/revisionInfo" Target="revisionInfo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CADDC-667F-410D-9B80-9D4D27FA748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FE55071-DBAC-4B08-9542-1BA38F8EB051}">
      <dgm:prSet phldrT="[Tekst]"/>
      <dgm:spPr/>
      <dgm:t>
        <a:bodyPr/>
        <a:lstStyle/>
        <a:p>
          <a:r>
            <a:rPr lang="pl-PL" dirty="0"/>
            <a:t>Ochrona pracy</a:t>
          </a:r>
        </a:p>
      </dgm:t>
    </dgm:pt>
    <dgm:pt modelId="{DE40E64D-0E78-41CA-AF93-12B130B30661}" type="parTrans" cxnId="{F3BD122A-2322-4780-9A39-71C707CD66FD}">
      <dgm:prSet/>
      <dgm:spPr/>
      <dgm:t>
        <a:bodyPr/>
        <a:lstStyle/>
        <a:p>
          <a:endParaRPr lang="pl-PL"/>
        </a:p>
      </dgm:t>
    </dgm:pt>
    <dgm:pt modelId="{3070C943-A718-4537-AB59-60EFF2736354}" type="sibTrans" cxnId="{F3BD122A-2322-4780-9A39-71C707CD66FD}">
      <dgm:prSet/>
      <dgm:spPr/>
      <dgm:t>
        <a:bodyPr/>
        <a:lstStyle/>
        <a:p>
          <a:endParaRPr lang="pl-PL"/>
        </a:p>
      </dgm:t>
    </dgm:pt>
    <dgm:pt modelId="{7FD6C69B-9AF5-48C0-8C69-FAFABBEB7ED0}">
      <dgm:prSet phldrT="[Tekst]"/>
      <dgm:spPr/>
      <dgm:t>
        <a:bodyPr/>
        <a:lstStyle/>
        <a:p>
          <a:r>
            <a:rPr lang="pl-PL" dirty="0"/>
            <a:t>powszechna</a:t>
          </a:r>
        </a:p>
      </dgm:t>
    </dgm:pt>
    <dgm:pt modelId="{C12E7277-FA79-4D33-BA79-C195529E7154}" type="parTrans" cxnId="{76488BDD-B674-405B-94C1-863565FE3107}">
      <dgm:prSet/>
      <dgm:spPr/>
      <dgm:t>
        <a:bodyPr/>
        <a:lstStyle/>
        <a:p>
          <a:endParaRPr lang="pl-PL"/>
        </a:p>
      </dgm:t>
    </dgm:pt>
    <dgm:pt modelId="{AEA13DBF-6FAC-4CE6-BB3F-ABF6933775FA}" type="sibTrans" cxnId="{76488BDD-B674-405B-94C1-863565FE3107}">
      <dgm:prSet/>
      <dgm:spPr/>
      <dgm:t>
        <a:bodyPr/>
        <a:lstStyle/>
        <a:p>
          <a:endParaRPr lang="pl-PL"/>
        </a:p>
      </dgm:t>
    </dgm:pt>
    <dgm:pt modelId="{7D29DA54-D0D4-4A3C-8EFC-460AE03A0642}">
      <dgm:prSet phldrT="[Tekst]"/>
      <dgm:spPr/>
      <dgm:t>
        <a:bodyPr/>
        <a:lstStyle/>
        <a:p>
          <a:r>
            <a:rPr lang="pl-PL" dirty="0"/>
            <a:t>szczególna</a:t>
          </a:r>
        </a:p>
      </dgm:t>
    </dgm:pt>
    <dgm:pt modelId="{D01BB89A-B72C-4709-A397-AECA9394EDF8}" type="parTrans" cxnId="{501971B8-C21C-4755-9EB6-FF894C56ED30}">
      <dgm:prSet/>
      <dgm:spPr/>
      <dgm:t>
        <a:bodyPr/>
        <a:lstStyle/>
        <a:p>
          <a:endParaRPr lang="pl-PL"/>
        </a:p>
      </dgm:t>
    </dgm:pt>
    <dgm:pt modelId="{8503F674-1B7C-488A-80F4-B03196F2AA5C}" type="sibTrans" cxnId="{501971B8-C21C-4755-9EB6-FF894C56ED30}">
      <dgm:prSet/>
      <dgm:spPr/>
      <dgm:t>
        <a:bodyPr/>
        <a:lstStyle/>
        <a:p>
          <a:endParaRPr lang="pl-PL"/>
        </a:p>
      </dgm:t>
    </dgm:pt>
    <dgm:pt modelId="{A66482AA-2250-4CF8-89F0-D5145E8AAC32}">
      <dgm:prSet/>
      <dgm:spPr/>
      <dgm:t>
        <a:bodyPr/>
        <a:lstStyle/>
        <a:p>
          <a:r>
            <a:rPr lang="pl-PL" dirty="0"/>
            <a:t>przepisy zapewniające bezpieczne i higieniczne warunki pracy odnoszące się do ogółu zatrudnionych</a:t>
          </a:r>
        </a:p>
      </dgm:t>
    </dgm:pt>
    <dgm:pt modelId="{B94E2617-8301-4889-B4F6-A435973DD7B5}" type="parTrans" cxnId="{B72B2D65-0611-4A70-AA41-403AA99982FF}">
      <dgm:prSet/>
      <dgm:spPr/>
      <dgm:t>
        <a:bodyPr/>
        <a:lstStyle/>
        <a:p>
          <a:endParaRPr lang="pl-PL"/>
        </a:p>
      </dgm:t>
    </dgm:pt>
    <dgm:pt modelId="{9C639CD6-02DB-481E-A272-596C33A4F681}" type="sibTrans" cxnId="{B72B2D65-0611-4A70-AA41-403AA99982FF}">
      <dgm:prSet/>
      <dgm:spPr/>
      <dgm:t>
        <a:bodyPr/>
        <a:lstStyle/>
        <a:p>
          <a:endParaRPr lang="pl-PL"/>
        </a:p>
      </dgm:t>
    </dgm:pt>
    <dgm:pt modelId="{3AAD1F5B-9B5C-46F9-93BC-3E8A74A39340}">
      <dgm:prSet/>
      <dgm:spPr/>
      <dgm:t>
        <a:bodyPr/>
        <a:lstStyle/>
        <a:p>
          <a:r>
            <a:rPr lang="pl-PL" dirty="0"/>
            <a:t>ochrona wyodrębniona ze względu na: płeć, wiek, wychowanie dzieci i stan psychofizyczny zatrudnionych</a:t>
          </a:r>
        </a:p>
      </dgm:t>
    </dgm:pt>
    <dgm:pt modelId="{F6BB93E6-AAC5-46A9-96B8-C902E451308A}" type="parTrans" cxnId="{DD47C5AC-F159-47B2-96D4-2108B29DE2C5}">
      <dgm:prSet/>
      <dgm:spPr/>
      <dgm:t>
        <a:bodyPr/>
        <a:lstStyle/>
        <a:p>
          <a:endParaRPr lang="pl-PL"/>
        </a:p>
      </dgm:t>
    </dgm:pt>
    <dgm:pt modelId="{694D5A7B-5FB0-4E21-B0BD-4210C589B7FE}" type="sibTrans" cxnId="{DD47C5AC-F159-47B2-96D4-2108B29DE2C5}">
      <dgm:prSet/>
      <dgm:spPr/>
      <dgm:t>
        <a:bodyPr/>
        <a:lstStyle/>
        <a:p>
          <a:endParaRPr lang="pl-PL"/>
        </a:p>
      </dgm:t>
    </dgm:pt>
    <dgm:pt modelId="{FB3333CA-46BD-4AD4-8A18-A137F1C6ED06}" type="pres">
      <dgm:prSet presAssocID="{448CADDC-667F-410D-9B80-9D4D27FA74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289651C-F8F1-46F4-83BA-AFF194C0E738}" type="pres">
      <dgm:prSet presAssocID="{BFE55071-DBAC-4B08-9542-1BA38F8EB051}" presName="hierRoot1" presStyleCnt="0">
        <dgm:presLayoutVars>
          <dgm:hierBranch val="init"/>
        </dgm:presLayoutVars>
      </dgm:prSet>
      <dgm:spPr/>
    </dgm:pt>
    <dgm:pt modelId="{C0D5AE59-6C6B-48D0-8D5A-D1BCF4B5809F}" type="pres">
      <dgm:prSet presAssocID="{BFE55071-DBAC-4B08-9542-1BA38F8EB051}" presName="rootComposite1" presStyleCnt="0"/>
      <dgm:spPr/>
    </dgm:pt>
    <dgm:pt modelId="{808C85FF-1CCC-4FA0-A0CB-013B4A019C9B}" type="pres">
      <dgm:prSet presAssocID="{BFE55071-DBAC-4B08-9542-1BA38F8EB051}" presName="rootText1" presStyleLbl="node0" presStyleIdx="0" presStyleCnt="1">
        <dgm:presLayoutVars>
          <dgm:chPref val="3"/>
        </dgm:presLayoutVars>
      </dgm:prSet>
      <dgm:spPr/>
    </dgm:pt>
    <dgm:pt modelId="{A9874C17-F1F7-44D7-B4EE-6CF5643B07D2}" type="pres">
      <dgm:prSet presAssocID="{BFE55071-DBAC-4B08-9542-1BA38F8EB051}" presName="rootConnector1" presStyleLbl="node1" presStyleIdx="0" presStyleCnt="0"/>
      <dgm:spPr/>
    </dgm:pt>
    <dgm:pt modelId="{2BFBDC99-C859-480F-9CF0-C85DFDCD4CC9}" type="pres">
      <dgm:prSet presAssocID="{BFE55071-DBAC-4B08-9542-1BA38F8EB051}" presName="hierChild2" presStyleCnt="0"/>
      <dgm:spPr/>
    </dgm:pt>
    <dgm:pt modelId="{819F6B8D-ACD9-44E8-9B24-99FEC913372B}" type="pres">
      <dgm:prSet presAssocID="{C12E7277-FA79-4D33-BA79-C195529E7154}" presName="Name37" presStyleLbl="parChTrans1D2" presStyleIdx="0" presStyleCnt="2"/>
      <dgm:spPr/>
    </dgm:pt>
    <dgm:pt modelId="{004C8516-0B71-4C11-A92D-63D7380D36ED}" type="pres">
      <dgm:prSet presAssocID="{7FD6C69B-9AF5-48C0-8C69-FAFABBEB7ED0}" presName="hierRoot2" presStyleCnt="0">
        <dgm:presLayoutVars>
          <dgm:hierBranch val="init"/>
        </dgm:presLayoutVars>
      </dgm:prSet>
      <dgm:spPr/>
    </dgm:pt>
    <dgm:pt modelId="{16D9A8B2-49F4-43AC-93FA-B7758D81AEA9}" type="pres">
      <dgm:prSet presAssocID="{7FD6C69B-9AF5-48C0-8C69-FAFABBEB7ED0}" presName="rootComposite" presStyleCnt="0"/>
      <dgm:spPr/>
    </dgm:pt>
    <dgm:pt modelId="{15CFC6B3-A29D-4704-AD51-256915E30E4B}" type="pres">
      <dgm:prSet presAssocID="{7FD6C69B-9AF5-48C0-8C69-FAFABBEB7ED0}" presName="rootText" presStyleLbl="node2" presStyleIdx="0" presStyleCnt="2" custScaleY="106259">
        <dgm:presLayoutVars>
          <dgm:chPref val="3"/>
        </dgm:presLayoutVars>
      </dgm:prSet>
      <dgm:spPr/>
    </dgm:pt>
    <dgm:pt modelId="{9E6CB506-EB78-41B6-A2F2-57A58CB9D6BE}" type="pres">
      <dgm:prSet presAssocID="{7FD6C69B-9AF5-48C0-8C69-FAFABBEB7ED0}" presName="rootConnector" presStyleLbl="node2" presStyleIdx="0" presStyleCnt="2"/>
      <dgm:spPr/>
    </dgm:pt>
    <dgm:pt modelId="{EC042F4E-4502-4954-A7D7-C7D715862852}" type="pres">
      <dgm:prSet presAssocID="{7FD6C69B-9AF5-48C0-8C69-FAFABBEB7ED0}" presName="hierChild4" presStyleCnt="0"/>
      <dgm:spPr/>
    </dgm:pt>
    <dgm:pt modelId="{8E669ED2-E39A-4030-8669-B745738D2F8A}" type="pres">
      <dgm:prSet presAssocID="{B94E2617-8301-4889-B4F6-A435973DD7B5}" presName="Name37" presStyleLbl="parChTrans1D3" presStyleIdx="0" presStyleCnt="2"/>
      <dgm:spPr/>
    </dgm:pt>
    <dgm:pt modelId="{F9D28F1C-D382-47C4-8FC3-7B9F51489273}" type="pres">
      <dgm:prSet presAssocID="{A66482AA-2250-4CF8-89F0-D5145E8AAC32}" presName="hierRoot2" presStyleCnt="0">
        <dgm:presLayoutVars>
          <dgm:hierBranch val="init"/>
        </dgm:presLayoutVars>
      </dgm:prSet>
      <dgm:spPr/>
    </dgm:pt>
    <dgm:pt modelId="{B232C898-21D4-4D2C-8688-8C2BDA71FF5F}" type="pres">
      <dgm:prSet presAssocID="{A66482AA-2250-4CF8-89F0-D5145E8AAC32}" presName="rootComposite" presStyleCnt="0"/>
      <dgm:spPr/>
    </dgm:pt>
    <dgm:pt modelId="{EB440B89-EF95-422F-9D4E-D3AFF027A094}" type="pres">
      <dgm:prSet presAssocID="{A66482AA-2250-4CF8-89F0-D5145E8AAC32}" presName="rootText" presStyleLbl="node3" presStyleIdx="0" presStyleCnt="2">
        <dgm:presLayoutVars>
          <dgm:chPref val="3"/>
        </dgm:presLayoutVars>
      </dgm:prSet>
      <dgm:spPr/>
    </dgm:pt>
    <dgm:pt modelId="{E3997DC1-0FA8-4672-A34A-6A4CB0A1837C}" type="pres">
      <dgm:prSet presAssocID="{A66482AA-2250-4CF8-89F0-D5145E8AAC32}" presName="rootConnector" presStyleLbl="node3" presStyleIdx="0" presStyleCnt="2"/>
      <dgm:spPr/>
    </dgm:pt>
    <dgm:pt modelId="{90169F0D-D4FB-4407-BA6E-6DBD523FBE5E}" type="pres">
      <dgm:prSet presAssocID="{A66482AA-2250-4CF8-89F0-D5145E8AAC32}" presName="hierChild4" presStyleCnt="0"/>
      <dgm:spPr/>
    </dgm:pt>
    <dgm:pt modelId="{75C99376-67C6-4EF7-BB30-8763F9A2605C}" type="pres">
      <dgm:prSet presAssocID="{A66482AA-2250-4CF8-89F0-D5145E8AAC32}" presName="hierChild5" presStyleCnt="0"/>
      <dgm:spPr/>
    </dgm:pt>
    <dgm:pt modelId="{BEA58A76-9223-4550-8325-B8589613E15C}" type="pres">
      <dgm:prSet presAssocID="{7FD6C69B-9AF5-48C0-8C69-FAFABBEB7ED0}" presName="hierChild5" presStyleCnt="0"/>
      <dgm:spPr/>
    </dgm:pt>
    <dgm:pt modelId="{8AB80598-7766-4A08-828F-E085EA1518C4}" type="pres">
      <dgm:prSet presAssocID="{D01BB89A-B72C-4709-A397-AECA9394EDF8}" presName="Name37" presStyleLbl="parChTrans1D2" presStyleIdx="1" presStyleCnt="2"/>
      <dgm:spPr/>
    </dgm:pt>
    <dgm:pt modelId="{F91CE34D-7D39-4512-911E-D447B42BE5E3}" type="pres">
      <dgm:prSet presAssocID="{7D29DA54-D0D4-4A3C-8EFC-460AE03A0642}" presName="hierRoot2" presStyleCnt="0">
        <dgm:presLayoutVars>
          <dgm:hierBranch val="init"/>
        </dgm:presLayoutVars>
      </dgm:prSet>
      <dgm:spPr/>
    </dgm:pt>
    <dgm:pt modelId="{53255B1F-4A3A-42CE-8500-09946A6D8C59}" type="pres">
      <dgm:prSet presAssocID="{7D29DA54-D0D4-4A3C-8EFC-460AE03A0642}" presName="rootComposite" presStyleCnt="0"/>
      <dgm:spPr/>
    </dgm:pt>
    <dgm:pt modelId="{48D85388-9230-4309-8DE8-1D59D3E356F0}" type="pres">
      <dgm:prSet presAssocID="{7D29DA54-D0D4-4A3C-8EFC-460AE03A0642}" presName="rootText" presStyleLbl="node2" presStyleIdx="1" presStyleCnt="2">
        <dgm:presLayoutVars>
          <dgm:chPref val="3"/>
        </dgm:presLayoutVars>
      </dgm:prSet>
      <dgm:spPr/>
    </dgm:pt>
    <dgm:pt modelId="{9D367979-4678-4C75-BB57-A2F671B07383}" type="pres">
      <dgm:prSet presAssocID="{7D29DA54-D0D4-4A3C-8EFC-460AE03A0642}" presName="rootConnector" presStyleLbl="node2" presStyleIdx="1" presStyleCnt="2"/>
      <dgm:spPr/>
    </dgm:pt>
    <dgm:pt modelId="{8A9925EE-44C6-4FB5-AB55-F124A1B54296}" type="pres">
      <dgm:prSet presAssocID="{7D29DA54-D0D4-4A3C-8EFC-460AE03A0642}" presName="hierChild4" presStyleCnt="0"/>
      <dgm:spPr/>
    </dgm:pt>
    <dgm:pt modelId="{E0DB8992-27BD-4F68-B9C4-31E3D85ADE76}" type="pres">
      <dgm:prSet presAssocID="{F6BB93E6-AAC5-46A9-96B8-C902E451308A}" presName="Name37" presStyleLbl="parChTrans1D3" presStyleIdx="1" presStyleCnt="2"/>
      <dgm:spPr/>
    </dgm:pt>
    <dgm:pt modelId="{31157B7D-3E03-46C9-8285-569CADE2C14C}" type="pres">
      <dgm:prSet presAssocID="{3AAD1F5B-9B5C-46F9-93BC-3E8A74A39340}" presName="hierRoot2" presStyleCnt="0">
        <dgm:presLayoutVars>
          <dgm:hierBranch val="init"/>
        </dgm:presLayoutVars>
      </dgm:prSet>
      <dgm:spPr/>
    </dgm:pt>
    <dgm:pt modelId="{27EBD80C-6D83-4F89-9E33-8667E9238F29}" type="pres">
      <dgm:prSet presAssocID="{3AAD1F5B-9B5C-46F9-93BC-3E8A74A39340}" presName="rootComposite" presStyleCnt="0"/>
      <dgm:spPr/>
    </dgm:pt>
    <dgm:pt modelId="{84C97E89-5CC2-4112-894E-CB1B9F913EAE}" type="pres">
      <dgm:prSet presAssocID="{3AAD1F5B-9B5C-46F9-93BC-3E8A74A39340}" presName="rootText" presStyleLbl="node3" presStyleIdx="1" presStyleCnt="2" custLinFactNeighborX="-303" custLinFactNeighborY="6488">
        <dgm:presLayoutVars>
          <dgm:chPref val="3"/>
        </dgm:presLayoutVars>
      </dgm:prSet>
      <dgm:spPr/>
    </dgm:pt>
    <dgm:pt modelId="{B7103F47-3DAF-4028-9ADE-9925FFA2B7E0}" type="pres">
      <dgm:prSet presAssocID="{3AAD1F5B-9B5C-46F9-93BC-3E8A74A39340}" presName="rootConnector" presStyleLbl="node3" presStyleIdx="1" presStyleCnt="2"/>
      <dgm:spPr/>
    </dgm:pt>
    <dgm:pt modelId="{A8AB7852-10AD-4428-959F-F3E8405BBD09}" type="pres">
      <dgm:prSet presAssocID="{3AAD1F5B-9B5C-46F9-93BC-3E8A74A39340}" presName="hierChild4" presStyleCnt="0"/>
      <dgm:spPr/>
    </dgm:pt>
    <dgm:pt modelId="{B09E4CCB-09C2-4541-B357-75C92C79899A}" type="pres">
      <dgm:prSet presAssocID="{3AAD1F5B-9B5C-46F9-93BC-3E8A74A39340}" presName="hierChild5" presStyleCnt="0"/>
      <dgm:spPr/>
    </dgm:pt>
    <dgm:pt modelId="{BFD3E130-9319-4BF4-827C-B806CAD3B644}" type="pres">
      <dgm:prSet presAssocID="{7D29DA54-D0D4-4A3C-8EFC-460AE03A0642}" presName="hierChild5" presStyleCnt="0"/>
      <dgm:spPr/>
    </dgm:pt>
    <dgm:pt modelId="{BD6F5570-D5D7-42E2-A03D-3D09CECF13E0}" type="pres">
      <dgm:prSet presAssocID="{BFE55071-DBAC-4B08-9542-1BA38F8EB051}" presName="hierChild3" presStyleCnt="0"/>
      <dgm:spPr/>
    </dgm:pt>
  </dgm:ptLst>
  <dgm:cxnLst>
    <dgm:cxn modelId="{64026402-66C7-420A-8529-F1ABF7212242}" type="presOf" srcId="{B94E2617-8301-4889-B4F6-A435973DD7B5}" destId="{8E669ED2-E39A-4030-8669-B745738D2F8A}" srcOrd="0" destOrd="0" presId="urn:microsoft.com/office/officeart/2005/8/layout/orgChart1"/>
    <dgm:cxn modelId="{B2B34E09-9AA8-4A7D-A682-27AFF51B3AA8}" type="presOf" srcId="{BFE55071-DBAC-4B08-9542-1BA38F8EB051}" destId="{A9874C17-F1F7-44D7-B4EE-6CF5643B07D2}" srcOrd="1" destOrd="0" presId="urn:microsoft.com/office/officeart/2005/8/layout/orgChart1"/>
    <dgm:cxn modelId="{82F93112-9B69-40F4-A6D9-AF9126E3CAC2}" type="presOf" srcId="{F6BB93E6-AAC5-46A9-96B8-C902E451308A}" destId="{E0DB8992-27BD-4F68-B9C4-31E3D85ADE76}" srcOrd="0" destOrd="0" presId="urn:microsoft.com/office/officeart/2005/8/layout/orgChart1"/>
    <dgm:cxn modelId="{CE7AB426-A612-4598-AE7F-5FE304043D72}" type="presOf" srcId="{7D29DA54-D0D4-4A3C-8EFC-460AE03A0642}" destId="{9D367979-4678-4C75-BB57-A2F671B07383}" srcOrd="1" destOrd="0" presId="urn:microsoft.com/office/officeart/2005/8/layout/orgChart1"/>
    <dgm:cxn modelId="{F3BD122A-2322-4780-9A39-71C707CD66FD}" srcId="{448CADDC-667F-410D-9B80-9D4D27FA7482}" destId="{BFE55071-DBAC-4B08-9542-1BA38F8EB051}" srcOrd="0" destOrd="0" parTransId="{DE40E64D-0E78-41CA-AF93-12B130B30661}" sibTransId="{3070C943-A718-4537-AB59-60EFF2736354}"/>
    <dgm:cxn modelId="{10FBFC3E-C4AD-49B4-A037-B65BEEDD5631}" type="presOf" srcId="{BFE55071-DBAC-4B08-9542-1BA38F8EB051}" destId="{808C85FF-1CCC-4FA0-A0CB-013B4A019C9B}" srcOrd="0" destOrd="0" presId="urn:microsoft.com/office/officeart/2005/8/layout/orgChart1"/>
    <dgm:cxn modelId="{B72B2D65-0611-4A70-AA41-403AA99982FF}" srcId="{7FD6C69B-9AF5-48C0-8C69-FAFABBEB7ED0}" destId="{A66482AA-2250-4CF8-89F0-D5145E8AAC32}" srcOrd="0" destOrd="0" parTransId="{B94E2617-8301-4889-B4F6-A435973DD7B5}" sibTransId="{9C639CD6-02DB-481E-A272-596C33A4F681}"/>
    <dgm:cxn modelId="{918E4D6D-F311-4642-A956-92BC0090B7AC}" type="presOf" srcId="{A66482AA-2250-4CF8-89F0-D5145E8AAC32}" destId="{EB440B89-EF95-422F-9D4E-D3AFF027A094}" srcOrd="0" destOrd="0" presId="urn:microsoft.com/office/officeart/2005/8/layout/orgChart1"/>
    <dgm:cxn modelId="{C863D372-18A2-43FC-997B-5FB7FA32B574}" type="presOf" srcId="{D01BB89A-B72C-4709-A397-AECA9394EDF8}" destId="{8AB80598-7766-4A08-828F-E085EA1518C4}" srcOrd="0" destOrd="0" presId="urn:microsoft.com/office/officeart/2005/8/layout/orgChart1"/>
    <dgm:cxn modelId="{9B451454-4D8E-4672-A2E7-E30173634722}" type="presOf" srcId="{7D29DA54-D0D4-4A3C-8EFC-460AE03A0642}" destId="{48D85388-9230-4309-8DE8-1D59D3E356F0}" srcOrd="0" destOrd="0" presId="urn:microsoft.com/office/officeart/2005/8/layout/orgChart1"/>
    <dgm:cxn modelId="{917C058C-066D-41F7-9CBA-F0AD410B6DEB}" type="presOf" srcId="{7FD6C69B-9AF5-48C0-8C69-FAFABBEB7ED0}" destId="{9E6CB506-EB78-41B6-A2F2-57A58CB9D6BE}" srcOrd="1" destOrd="0" presId="urn:microsoft.com/office/officeart/2005/8/layout/orgChart1"/>
    <dgm:cxn modelId="{7303C38C-87AB-43D4-875F-DB80098F2FAD}" type="presOf" srcId="{A66482AA-2250-4CF8-89F0-D5145E8AAC32}" destId="{E3997DC1-0FA8-4672-A34A-6A4CB0A1837C}" srcOrd="1" destOrd="0" presId="urn:microsoft.com/office/officeart/2005/8/layout/orgChart1"/>
    <dgm:cxn modelId="{151C638D-95CC-494A-B7C9-A1457A699172}" type="presOf" srcId="{7FD6C69B-9AF5-48C0-8C69-FAFABBEB7ED0}" destId="{15CFC6B3-A29D-4704-AD51-256915E30E4B}" srcOrd="0" destOrd="0" presId="urn:microsoft.com/office/officeart/2005/8/layout/orgChart1"/>
    <dgm:cxn modelId="{F41457A7-954C-46E8-8904-98E5358FC3E0}" type="presOf" srcId="{448CADDC-667F-410D-9B80-9D4D27FA7482}" destId="{FB3333CA-46BD-4AD4-8A18-A137F1C6ED06}" srcOrd="0" destOrd="0" presId="urn:microsoft.com/office/officeart/2005/8/layout/orgChart1"/>
    <dgm:cxn modelId="{BC3076A9-C1CA-471F-AB9E-AFA94A84619F}" type="presOf" srcId="{C12E7277-FA79-4D33-BA79-C195529E7154}" destId="{819F6B8D-ACD9-44E8-9B24-99FEC913372B}" srcOrd="0" destOrd="0" presId="urn:microsoft.com/office/officeart/2005/8/layout/orgChart1"/>
    <dgm:cxn modelId="{DD47C5AC-F159-47B2-96D4-2108B29DE2C5}" srcId="{7D29DA54-D0D4-4A3C-8EFC-460AE03A0642}" destId="{3AAD1F5B-9B5C-46F9-93BC-3E8A74A39340}" srcOrd="0" destOrd="0" parTransId="{F6BB93E6-AAC5-46A9-96B8-C902E451308A}" sibTransId="{694D5A7B-5FB0-4E21-B0BD-4210C589B7FE}"/>
    <dgm:cxn modelId="{33307CAD-0142-45E2-93F5-4F2AC383B585}" type="presOf" srcId="{3AAD1F5B-9B5C-46F9-93BC-3E8A74A39340}" destId="{84C97E89-5CC2-4112-894E-CB1B9F913EAE}" srcOrd="0" destOrd="0" presId="urn:microsoft.com/office/officeart/2005/8/layout/orgChart1"/>
    <dgm:cxn modelId="{501971B8-C21C-4755-9EB6-FF894C56ED30}" srcId="{BFE55071-DBAC-4B08-9542-1BA38F8EB051}" destId="{7D29DA54-D0D4-4A3C-8EFC-460AE03A0642}" srcOrd="1" destOrd="0" parTransId="{D01BB89A-B72C-4709-A397-AECA9394EDF8}" sibTransId="{8503F674-1B7C-488A-80F4-B03196F2AA5C}"/>
    <dgm:cxn modelId="{76488BDD-B674-405B-94C1-863565FE3107}" srcId="{BFE55071-DBAC-4B08-9542-1BA38F8EB051}" destId="{7FD6C69B-9AF5-48C0-8C69-FAFABBEB7ED0}" srcOrd="0" destOrd="0" parTransId="{C12E7277-FA79-4D33-BA79-C195529E7154}" sibTransId="{AEA13DBF-6FAC-4CE6-BB3F-ABF6933775FA}"/>
    <dgm:cxn modelId="{133CE8F0-E988-46D9-81AA-5486DCA26CA2}" type="presOf" srcId="{3AAD1F5B-9B5C-46F9-93BC-3E8A74A39340}" destId="{B7103F47-3DAF-4028-9ADE-9925FFA2B7E0}" srcOrd="1" destOrd="0" presId="urn:microsoft.com/office/officeart/2005/8/layout/orgChart1"/>
    <dgm:cxn modelId="{887E9773-94DC-4595-92E8-8CBF47086957}" type="presParOf" srcId="{FB3333CA-46BD-4AD4-8A18-A137F1C6ED06}" destId="{2289651C-F8F1-46F4-83BA-AFF194C0E738}" srcOrd="0" destOrd="0" presId="urn:microsoft.com/office/officeart/2005/8/layout/orgChart1"/>
    <dgm:cxn modelId="{D37EACD9-5B72-4147-B356-B48FAB2A7218}" type="presParOf" srcId="{2289651C-F8F1-46F4-83BA-AFF194C0E738}" destId="{C0D5AE59-6C6B-48D0-8D5A-D1BCF4B5809F}" srcOrd="0" destOrd="0" presId="urn:microsoft.com/office/officeart/2005/8/layout/orgChart1"/>
    <dgm:cxn modelId="{27E79367-DA04-4474-B16F-7442988B4578}" type="presParOf" srcId="{C0D5AE59-6C6B-48D0-8D5A-D1BCF4B5809F}" destId="{808C85FF-1CCC-4FA0-A0CB-013B4A019C9B}" srcOrd="0" destOrd="0" presId="urn:microsoft.com/office/officeart/2005/8/layout/orgChart1"/>
    <dgm:cxn modelId="{D576CCDD-C0A2-4B5B-85F6-8E2D61BAB3D5}" type="presParOf" srcId="{C0D5AE59-6C6B-48D0-8D5A-D1BCF4B5809F}" destId="{A9874C17-F1F7-44D7-B4EE-6CF5643B07D2}" srcOrd="1" destOrd="0" presId="urn:microsoft.com/office/officeart/2005/8/layout/orgChart1"/>
    <dgm:cxn modelId="{8786B8AD-7BED-4A14-95E3-37BAF6F3D844}" type="presParOf" srcId="{2289651C-F8F1-46F4-83BA-AFF194C0E738}" destId="{2BFBDC99-C859-480F-9CF0-C85DFDCD4CC9}" srcOrd="1" destOrd="0" presId="urn:microsoft.com/office/officeart/2005/8/layout/orgChart1"/>
    <dgm:cxn modelId="{4D23C93A-7726-4C21-A348-81B6973D5C30}" type="presParOf" srcId="{2BFBDC99-C859-480F-9CF0-C85DFDCD4CC9}" destId="{819F6B8D-ACD9-44E8-9B24-99FEC913372B}" srcOrd="0" destOrd="0" presId="urn:microsoft.com/office/officeart/2005/8/layout/orgChart1"/>
    <dgm:cxn modelId="{F1A08071-1C21-49A4-B121-E86D1525AF58}" type="presParOf" srcId="{2BFBDC99-C859-480F-9CF0-C85DFDCD4CC9}" destId="{004C8516-0B71-4C11-A92D-63D7380D36ED}" srcOrd="1" destOrd="0" presId="urn:microsoft.com/office/officeart/2005/8/layout/orgChart1"/>
    <dgm:cxn modelId="{55133665-8E9E-400F-B994-FFC9167BC276}" type="presParOf" srcId="{004C8516-0B71-4C11-A92D-63D7380D36ED}" destId="{16D9A8B2-49F4-43AC-93FA-B7758D81AEA9}" srcOrd="0" destOrd="0" presId="urn:microsoft.com/office/officeart/2005/8/layout/orgChart1"/>
    <dgm:cxn modelId="{2B972F02-00E7-425A-AD47-1CE199F45F2D}" type="presParOf" srcId="{16D9A8B2-49F4-43AC-93FA-B7758D81AEA9}" destId="{15CFC6B3-A29D-4704-AD51-256915E30E4B}" srcOrd="0" destOrd="0" presId="urn:microsoft.com/office/officeart/2005/8/layout/orgChart1"/>
    <dgm:cxn modelId="{FD3E49F5-8D76-4C03-B752-E2FF9AB466E7}" type="presParOf" srcId="{16D9A8B2-49F4-43AC-93FA-B7758D81AEA9}" destId="{9E6CB506-EB78-41B6-A2F2-57A58CB9D6BE}" srcOrd="1" destOrd="0" presId="urn:microsoft.com/office/officeart/2005/8/layout/orgChart1"/>
    <dgm:cxn modelId="{D0E4B2C2-2057-4A05-98AD-A18E8CAEDF4E}" type="presParOf" srcId="{004C8516-0B71-4C11-A92D-63D7380D36ED}" destId="{EC042F4E-4502-4954-A7D7-C7D715862852}" srcOrd="1" destOrd="0" presId="urn:microsoft.com/office/officeart/2005/8/layout/orgChart1"/>
    <dgm:cxn modelId="{E8B70414-34F7-4196-87C1-5AF0481F950B}" type="presParOf" srcId="{EC042F4E-4502-4954-A7D7-C7D715862852}" destId="{8E669ED2-E39A-4030-8669-B745738D2F8A}" srcOrd="0" destOrd="0" presId="urn:microsoft.com/office/officeart/2005/8/layout/orgChart1"/>
    <dgm:cxn modelId="{FD915B81-F7C3-4399-BEF5-15E397DC1F89}" type="presParOf" srcId="{EC042F4E-4502-4954-A7D7-C7D715862852}" destId="{F9D28F1C-D382-47C4-8FC3-7B9F51489273}" srcOrd="1" destOrd="0" presId="urn:microsoft.com/office/officeart/2005/8/layout/orgChart1"/>
    <dgm:cxn modelId="{8162CB99-CB1A-4CDB-97FE-763381195C08}" type="presParOf" srcId="{F9D28F1C-D382-47C4-8FC3-7B9F51489273}" destId="{B232C898-21D4-4D2C-8688-8C2BDA71FF5F}" srcOrd="0" destOrd="0" presId="urn:microsoft.com/office/officeart/2005/8/layout/orgChart1"/>
    <dgm:cxn modelId="{F1EB552B-8FFE-4F2B-BEB7-19605BFD0120}" type="presParOf" srcId="{B232C898-21D4-4D2C-8688-8C2BDA71FF5F}" destId="{EB440B89-EF95-422F-9D4E-D3AFF027A094}" srcOrd="0" destOrd="0" presId="urn:microsoft.com/office/officeart/2005/8/layout/orgChart1"/>
    <dgm:cxn modelId="{CE9EB11C-CAE0-4FDB-8CA9-4B4FA23CFAC1}" type="presParOf" srcId="{B232C898-21D4-4D2C-8688-8C2BDA71FF5F}" destId="{E3997DC1-0FA8-4672-A34A-6A4CB0A1837C}" srcOrd="1" destOrd="0" presId="urn:microsoft.com/office/officeart/2005/8/layout/orgChart1"/>
    <dgm:cxn modelId="{A875EBF0-9370-4F54-B548-AB89E49857EB}" type="presParOf" srcId="{F9D28F1C-D382-47C4-8FC3-7B9F51489273}" destId="{90169F0D-D4FB-4407-BA6E-6DBD523FBE5E}" srcOrd="1" destOrd="0" presId="urn:microsoft.com/office/officeart/2005/8/layout/orgChart1"/>
    <dgm:cxn modelId="{7DE56020-1E3C-4D17-8E19-D4FE6CF9BEC1}" type="presParOf" srcId="{F9D28F1C-D382-47C4-8FC3-7B9F51489273}" destId="{75C99376-67C6-4EF7-BB30-8763F9A2605C}" srcOrd="2" destOrd="0" presId="urn:microsoft.com/office/officeart/2005/8/layout/orgChart1"/>
    <dgm:cxn modelId="{7CF0F04B-A9C7-4221-B5B9-769D8BA173AE}" type="presParOf" srcId="{004C8516-0B71-4C11-A92D-63D7380D36ED}" destId="{BEA58A76-9223-4550-8325-B8589613E15C}" srcOrd="2" destOrd="0" presId="urn:microsoft.com/office/officeart/2005/8/layout/orgChart1"/>
    <dgm:cxn modelId="{811B4040-E609-45C4-9F7E-4806A5529C56}" type="presParOf" srcId="{2BFBDC99-C859-480F-9CF0-C85DFDCD4CC9}" destId="{8AB80598-7766-4A08-828F-E085EA1518C4}" srcOrd="2" destOrd="0" presId="urn:microsoft.com/office/officeart/2005/8/layout/orgChart1"/>
    <dgm:cxn modelId="{E9AE62C4-C9F0-4BEF-B597-A9100195D0C7}" type="presParOf" srcId="{2BFBDC99-C859-480F-9CF0-C85DFDCD4CC9}" destId="{F91CE34D-7D39-4512-911E-D447B42BE5E3}" srcOrd="3" destOrd="0" presId="urn:microsoft.com/office/officeart/2005/8/layout/orgChart1"/>
    <dgm:cxn modelId="{3AE12825-F2EF-4501-ABE1-A204439A46FA}" type="presParOf" srcId="{F91CE34D-7D39-4512-911E-D447B42BE5E3}" destId="{53255B1F-4A3A-42CE-8500-09946A6D8C59}" srcOrd="0" destOrd="0" presId="urn:microsoft.com/office/officeart/2005/8/layout/orgChart1"/>
    <dgm:cxn modelId="{DDFBF973-59A1-4FD8-A1A3-52C0C5CF132C}" type="presParOf" srcId="{53255B1F-4A3A-42CE-8500-09946A6D8C59}" destId="{48D85388-9230-4309-8DE8-1D59D3E356F0}" srcOrd="0" destOrd="0" presId="urn:microsoft.com/office/officeart/2005/8/layout/orgChart1"/>
    <dgm:cxn modelId="{6CB3036F-570B-4C6B-A890-B86444260D9A}" type="presParOf" srcId="{53255B1F-4A3A-42CE-8500-09946A6D8C59}" destId="{9D367979-4678-4C75-BB57-A2F671B07383}" srcOrd="1" destOrd="0" presId="urn:microsoft.com/office/officeart/2005/8/layout/orgChart1"/>
    <dgm:cxn modelId="{B553C465-DD69-4323-A3D6-ADB4F2F212F0}" type="presParOf" srcId="{F91CE34D-7D39-4512-911E-D447B42BE5E3}" destId="{8A9925EE-44C6-4FB5-AB55-F124A1B54296}" srcOrd="1" destOrd="0" presId="urn:microsoft.com/office/officeart/2005/8/layout/orgChart1"/>
    <dgm:cxn modelId="{320C643C-6742-4556-B0E7-5D41B5C9E8A3}" type="presParOf" srcId="{8A9925EE-44C6-4FB5-AB55-F124A1B54296}" destId="{E0DB8992-27BD-4F68-B9C4-31E3D85ADE76}" srcOrd="0" destOrd="0" presId="urn:microsoft.com/office/officeart/2005/8/layout/orgChart1"/>
    <dgm:cxn modelId="{64E5F0AD-EC44-4D00-A541-42042E7304B8}" type="presParOf" srcId="{8A9925EE-44C6-4FB5-AB55-F124A1B54296}" destId="{31157B7D-3E03-46C9-8285-569CADE2C14C}" srcOrd="1" destOrd="0" presId="urn:microsoft.com/office/officeart/2005/8/layout/orgChart1"/>
    <dgm:cxn modelId="{02FAE30D-74D8-469E-B482-742286D090DD}" type="presParOf" srcId="{31157B7D-3E03-46C9-8285-569CADE2C14C}" destId="{27EBD80C-6D83-4F89-9E33-8667E9238F29}" srcOrd="0" destOrd="0" presId="urn:microsoft.com/office/officeart/2005/8/layout/orgChart1"/>
    <dgm:cxn modelId="{34A1B320-8E49-46FF-8B96-385A62648009}" type="presParOf" srcId="{27EBD80C-6D83-4F89-9E33-8667E9238F29}" destId="{84C97E89-5CC2-4112-894E-CB1B9F913EAE}" srcOrd="0" destOrd="0" presId="urn:microsoft.com/office/officeart/2005/8/layout/orgChart1"/>
    <dgm:cxn modelId="{11C2700C-D42E-42F4-B579-A95FF1D3DF07}" type="presParOf" srcId="{27EBD80C-6D83-4F89-9E33-8667E9238F29}" destId="{B7103F47-3DAF-4028-9ADE-9925FFA2B7E0}" srcOrd="1" destOrd="0" presId="urn:microsoft.com/office/officeart/2005/8/layout/orgChart1"/>
    <dgm:cxn modelId="{45883268-06F9-4750-888D-5B297463CF63}" type="presParOf" srcId="{31157B7D-3E03-46C9-8285-569CADE2C14C}" destId="{A8AB7852-10AD-4428-959F-F3E8405BBD09}" srcOrd="1" destOrd="0" presId="urn:microsoft.com/office/officeart/2005/8/layout/orgChart1"/>
    <dgm:cxn modelId="{5CC6B593-B452-49AF-875B-23BD4BA9EE9A}" type="presParOf" srcId="{31157B7D-3E03-46C9-8285-569CADE2C14C}" destId="{B09E4CCB-09C2-4541-B357-75C92C79899A}" srcOrd="2" destOrd="0" presId="urn:microsoft.com/office/officeart/2005/8/layout/orgChart1"/>
    <dgm:cxn modelId="{075FE08F-F93B-487F-9A63-C2275FA3B9B7}" type="presParOf" srcId="{F91CE34D-7D39-4512-911E-D447B42BE5E3}" destId="{BFD3E130-9319-4BF4-827C-B806CAD3B644}" srcOrd="2" destOrd="0" presId="urn:microsoft.com/office/officeart/2005/8/layout/orgChart1"/>
    <dgm:cxn modelId="{6E66EDFD-65F6-4A92-BDCC-089E25568211}" type="presParOf" srcId="{2289651C-F8F1-46F4-83BA-AFF194C0E738}" destId="{BD6F5570-D5D7-42E2-A03D-3D09CECF13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0E81B0-0F89-4D8E-8C78-F1A79B3C1AD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A1C5C34-F8E5-4BA1-8CAD-66FD20DBC923}">
      <dgm:prSet phldrT="[Tekst]" custT="1"/>
      <dgm:spPr/>
      <dgm:t>
        <a:bodyPr/>
        <a:lstStyle/>
        <a:p>
          <a:r>
            <a:rPr lang="pl-PL" sz="1800" dirty="0"/>
            <a:t>Uprawnienia związane z urodzeniem lub wychowaniem dziecka</a:t>
          </a:r>
        </a:p>
      </dgm:t>
    </dgm:pt>
    <dgm:pt modelId="{F2C56657-D82D-49CB-8CC7-0B822847C55C}" type="parTrans" cxnId="{91A27E90-9571-46A7-8747-ECE0675CD615}">
      <dgm:prSet/>
      <dgm:spPr/>
      <dgm:t>
        <a:bodyPr/>
        <a:lstStyle/>
        <a:p>
          <a:endParaRPr lang="pl-PL"/>
        </a:p>
      </dgm:t>
    </dgm:pt>
    <dgm:pt modelId="{03DFA79B-154A-463F-A6C7-909F7056C48B}" type="sibTrans" cxnId="{91A27E90-9571-46A7-8747-ECE0675CD615}">
      <dgm:prSet/>
      <dgm:spPr/>
      <dgm:t>
        <a:bodyPr/>
        <a:lstStyle/>
        <a:p>
          <a:endParaRPr lang="pl-PL"/>
        </a:p>
      </dgm:t>
    </dgm:pt>
    <dgm:pt modelId="{911787EA-3385-4FFB-9B73-629E2564431F}">
      <dgm:prSet phldrT="[Tekst]" custT="1"/>
      <dgm:spPr/>
      <dgm:t>
        <a:bodyPr/>
        <a:lstStyle/>
        <a:p>
          <a:r>
            <a:rPr lang="pl-PL" sz="1600" dirty="0"/>
            <a:t>Urlop macierzyński</a:t>
          </a:r>
        </a:p>
        <a:p>
          <a:r>
            <a:rPr lang="pl-PL" sz="1600" dirty="0"/>
            <a:t>Urlop rodzicielski</a:t>
          </a:r>
        </a:p>
        <a:p>
          <a:r>
            <a:rPr lang="pl-PL" sz="1600" dirty="0"/>
            <a:t>Urlop ojcowski</a:t>
          </a:r>
        </a:p>
      </dgm:t>
    </dgm:pt>
    <dgm:pt modelId="{457273FE-B99F-4E74-AE4B-14C655FDDE91}" type="parTrans" cxnId="{A7EEDC89-6383-48E3-BE1E-1A5B78E52E58}">
      <dgm:prSet/>
      <dgm:spPr/>
      <dgm:t>
        <a:bodyPr/>
        <a:lstStyle/>
        <a:p>
          <a:endParaRPr lang="pl-PL"/>
        </a:p>
      </dgm:t>
    </dgm:pt>
    <dgm:pt modelId="{3D4C7032-1A12-4DE5-B9D3-946E00342E04}" type="sibTrans" cxnId="{A7EEDC89-6383-48E3-BE1E-1A5B78E52E58}">
      <dgm:prSet/>
      <dgm:spPr/>
      <dgm:t>
        <a:bodyPr/>
        <a:lstStyle/>
        <a:p>
          <a:endParaRPr lang="pl-PL"/>
        </a:p>
      </dgm:t>
    </dgm:pt>
    <dgm:pt modelId="{EFE0E609-0EF3-4D5C-BC84-D212593358B4}">
      <dgm:prSet phldrT="[Tekst]" custT="1"/>
      <dgm:spPr/>
      <dgm:t>
        <a:bodyPr/>
        <a:lstStyle/>
        <a:p>
          <a:r>
            <a:rPr lang="pl-PL" sz="1800" dirty="0"/>
            <a:t>Urlop wychowawczy</a:t>
          </a:r>
        </a:p>
      </dgm:t>
    </dgm:pt>
    <dgm:pt modelId="{6615EF36-A905-4610-8B33-516257F7EA7E}" type="parTrans" cxnId="{8E56CC51-1FAB-4D2B-92A0-48360774315A}">
      <dgm:prSet/>
      <dgm:spPr/>
      <dgm:t>
        <a:bodyPr/>
        <a:lstStyle/>
        <a:p>
          <a:endParaRPr lang="pl-PL"/>
        </a:p>
      </dgm:t>
    </dgm:pt>
    <dgm:pt modelId="{3CEB7B27-4184-43E2-ADBB-CE34BFE5A5D1}" type="sibTrans" cxnId="{8E56CC51-1FAB-4D2B-92A0-48360774315A}">
      <dgm:prSet/>
      <dgm:spPr/>
      <dgm:t>
        <a:bodyPr/>
        <a:lstStyle/>
        <a:p>
          <a:endParaRPr lang="pl-PL"/>
        </a:p>
      </dgm:t>
    </dgm:pt>
    <dgm:pt modelId="{1B80D7C3-05AB-44AE-821D-D3B601484E47}">
      <dgm:prSet phldrT="[Tekst]" custT="1"/>
      <dgm:spPr/>
      <dgm:t>
        <a:bodyPr/>
        <a:lstStyle/>
        <a:p>
          <a:r>
            <a:rPr lang="pl-PL" sz="1600" dirty="0"/>
            <a:t>Przerwy na karmienie piersią</a:t>
          </a:r>
        </a:p>
        <a:p>
          <a:r>
            <a:rPr lang="pl-PL" sz="1600" dirty="0"/>
            <a:t>( art. 187 </a:t>
          </a:r>
          <a:r>
            <a:rPr lang="pl-PL" sz="1600" dirty="0" err="1"/>
            <a:t>k.p</a:t>
          </a:r>
          <a:r>
            <a:rPr lang="pl-PL" sz="1600" dirty="0"/>
            <a:t>.) </a:t>
          </a:r>
        </a:p>
      </dgm:t>
    </dgm:pt>
    <dgm:pt modelId="{287B263C-777F-4516-AE85-817B79170C22}" type="parTrans" cxnId="{EA167205-D444-4981-9A8D-6925D2D400EB}">
      <dgm:prSet/>
      <dgm:spPr/>
      <dgm:t>
        <a:bodyPr/>
        <a:lstStyle/>
        <a:p>
          <a:endParaRPr lang="pl-PL"/>
        </a:p>
      </dgm:t>
    </dgm:pt>
    <dgm:pt modelId="{73D3A98E-F25D-4B6E-B558-2C3D3F8B9379}" type="sibTrans" cxnId="{EA167205-D444-4981-9A8D-6925D2D400EB}">
      <dgm:prSet/>
      <dgm:spPr/>
      <dgm:t>
        <a:bodyPr/>
        <a:lstStyle/>
        <a:p>
          <a:endParaRPr lang="pl-PL"/>
        </a:p>
      </dgm:t>
    </dgm:pt>
    <dgm:pt modelId="{CFB177FE-9C84-41F5-9901-09216E5A2853}">
      <dgm:prSet/>
      <dgm:spPr/>
      <dgm:t>
        <a:bodyPr/>
        <a:lstStyle/>
        <a:p>
          <a:r>
            <a:rPr lang="pl-PL" dirty="0">
              <a:latin typeface="+mn-lt"/>
            </a:rPr>
            <a:t>Zakaz zatrudniania w  godzinach nadliczbowych, porze nocnej, delegowania poza stałe miejsce pracy (art. 178</a:t>
          </a:r>
          <a:r>
            <a:rPr lang="pl-PL" dirty="0">
              <a:latin typeface="+mn-lt"/>
              <a:cs typeface="Times New Roman"/>
            </a:rPr>
            <a:t>§2 </a:t>
          </a:r>
          <a:r>
            <a:rPr lang="pl-PL" dirty="0" err="1">
              <a:latin typeface="+mn-lt"/>
              <a:cs typeface="Times New Roman"/>
            </a:rPr>
            <a:t>k.p</a:t>
          </a:r>
          <a:r>
            <a:rPr lang="pl-PL" dirty="0">
              <a:latin typeface="+mn-lt"/>
              <a:cs typeface="Times New Roman"/>
            </a:rPr>
            <a:t>., art. 148 pkt. 3 </a:t>
          </a:r>
          <a:r>
            <a:rPr lang="pl-PL" dirty="0" err="1">
              <a:latin typeface="+mn-lt"/>
              <a:cs typeface="Times New Roman"/>
            </a:rPr>
            <a:t>k.p</a:t>
          </a:r>
          <a:r>
            <a:rPr lang="pl-PL" dirty="0">
              <a:latin typeface="+mn-lt"/>
              <a:cs typeface="Times New Roman"/>
            </a:rPr>
            <a:t>.)</a:t>
          </a:r>
        </a:p>
        <a:p>
          <a:r>
            <a:rPr lang="pl-PL" dirty="0">
              <a:latin typeface="+mn-lt"/>
              <a:cs typeface="Times New Roman"/>
            </a:rPr>
            <a:t>Zakaz o charakterze względnym</a:t>
          </a:r>
          <a:endParaRPr lang="pl-PL" dirty="0">
            <a:latin typeface="+mn-lt"/>
          </a:endParaRPr>
        </a:p>
      </dgm:t>
    </dgm:pt>
    <dgm:pt modelId="{6F117472-1EA8-4951-85C9-0B1DA55FA6DD}" type="parTrans" cxnId="{36441AE6-569B-4C08-B5FB-C764D4F804DB}">
      <dgm:prSet/>
      <dgm:spPr/>
      <dgm:t>
        <a:bodyPr/>
        <a:lstStyle/>
        <a:p>
          <a:endParaRPr lang="pl-PL"/>
        </a:p>
      </dgm:t>
    </dgm:pt>
    <dgm:pt modelId="{AABA05E3-1828-4D1B-BDFD-AD2C1F2E8126}" type="sibTrans" cxnId="{36441AE6-569B-4C08-B5FB-C764D4F804DB}">
      <dgm:prSet/>
      <dgm:spPr/>
      <dgm:t>
        <a:bodyPr/>
        <a:lstStyle/>
        <a:p>
          <a:endParaRPr lang="pl-PL"/>
        </a:p>
      </dgm:t>
    </dgm:pt>
    <dgm:pt modelId="{E29CC407-8D10-4B2A-932B-0BB9FE016083}">
      <dgm:prSet custT="1"/>
      <dgm:spPr/>
      <dgm:t>
        <a:bodyPr/>
        <a:lstStyle/>
        <a:p>
          <a:r>
            <a:rPr lang="pl-PL" sz="1600" dirty="0"/>
            <a:t>Zwolnienia od pracy w związku z wychowaniem dziecka </a:t>
          </a:r>
        </a:p>
        <a:p>
          <a:r>
            <a:rPr lang="pl-PL" sz="1600" dirty="0"/>
            <a:t>(art. 188 </a:t>
          </a:r>
          <a:r>
            <a:rPr lang="pl-PL" sz="1600" dirty="0" err="1"/>
            <a:t>k.p</a:t>
          </a:r>
          <a:r>
            <a:rPr lang="pl-PL" sz="1600" dirty="0"/>
            <a:t>.)</a:t>
          </a:r>
        </a:p>
      </dgm:t>
    </dgm:pt>
    <dgm:pt modelId="{4ECF0A5B-8FE4-41A1-B83B-AD68B0D26701}" type="parTrans" cxnId="{46807754-7684-4EAB-B6AC-731117C1C308}">
      <dgm:prSet/>
      <dgm:spPr/>
      <dgm:t>
        <a:bodyPr/>
        <a:lstStyle/>
        <a:p>
          <a:endParaRPr lang="pl-PL"/>
        </a:p>
      </dgm:t>
    </dgm:pt>
    <dgm:pt modelId="{3595EBF2-21BB-4025-8BED-7B43329A18AC}" type="sibTrans" cxnId="{46807754-7684-4EAB-B6AC-731117C1C308}">
      <dgm:prSet/>
      <dgm:spPr/>
      <dgm:t>
        <a:bodyPr/>
        <a:lstStyle/>
        <a:p>
          <a:endParaRPr lang="pl-PL"/>
        </a:p>
      </dgm:t>
    </dgm:pt>
    <dgm:pt modelId="{E30975D0-AA09-4055-9B1F-AE73E437263E}" type="pres">
      <dgm:prSet presAssocID="{8B0E81B0-0F89-4D8E-8C78-F1A79B3C1A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92820F0-7FB1-46D3-8C37-9D55D1EB3994}" type="pres">
      <dgm:prSet presAssocID="{CA1C5C34-F8E5-4BA1-8CAD-66FD20DBC923}" presName="hierRoot1" presStyleCnt="0">
        <dgm:presLayoutVars>
          <dgm:hierBranch val="init"/>
        </dgm:presLayoutVars>
      </dgm:prSet>
      <dgm:spPr/>
    </dgm:pt>
    <dgm:pt modelId="{5B3CDD53-B0E9-4021-A905-55825B20FB3E}" type="pres">
      <dgm:prSet presAssocID="{CA1C5C34-F8E5-4BA1-8CAD-66FD20DBC923}" presName="rootComposite1" presStyleCnt="0"/>
      <dgm:spPr/>
    </dgm:pt>
    <dgm:pt modelId="{A3C9858D-AF1F-4F64-8A4E-06B28B247822}" type="pres">
      <dgm:prSet presAssocID="{CA1C5C34-F8E5-4BA1-8CAD-66FD20DBC923}" presName="rootText1" presStyleLbl="node0" presStyleIdx="0" presStyleCnt="1" custScaleX="463601" custLinFactY="-33215" custLinFactNeighborX="1220" custLinFactNeighborY="-100000">
        <dgm:presLayoutVars>
          <dgm:chPref val="3"/>
        </dgm:presLayoutVars>
      </dgm:prSet>
      <dgm:spPr/>
    </dgm:pt>
    <dgm:pt modelId="{9B9A6C96-F5AD-4534-B1E4-A08CFF99D921}" type="pres">
      <dgm:prSet presAssocID="{CA1C5C34-F8E5-4BA1-8CAD-66FD20DBC923}" presName="rootConnector1" presStyleLbl="node1" presStyleIdx="0" presStyleCnt="0"/>
      <dgm:spPr/>
    </dgm:pt>
    <dgm:pt modelId="{F504D083-2A5E-4C67-A1E4-AAF375C26ECC}" type="pres">
      <dgm:prSet presAssocID="{CA1C5C34-F8E5-4BA1-8CAD-66FD20DBC923}" presName="hierChild2" presStyleCnt="0"/>
      <dgm:spPr/>
    </dgm:pt>
    <dgm:pt modelId="{57E38335-91BB-4AEF-B81F-C391C502D820}" type="pres">
      <dgm:prSet presAssocID="{457273FE-B99F-4E74-AE4B-14C655FDDE91}" presName="Name37" presStyleLbl="parChTrans1D2" presStyleIdx="0" presStyleCnt="5"/>
      <dgm:spPr/>
    </dgm:pt>
    <dgm:pt modelId="{68CC8699-A964-4760-B22F-99D9E6237CEF}" type="pres">
      <dgm:prSet presAssocID="{911787EA-3385-4FFB-9B73-629E2564431F}" presName="hierRoot2" presStyleCnt="0">
        <dgm:presLayoutVars>
          <dgm:hierBranch val="init"/>
        </dgm:presLayoutVars>
      </dgm:prSet>
      <dgm:spPr/>
    </dgm:pt>
    <dgm:pt modelId="{902DEF03-98B8-4073-92C0-1EDAC0A89883}" type="pres">
      <dgm:prSet presAssocID="{911787EA-3385-4FFB-9B73-629E2564431F}" presName="rootComposite" presStyleCnt="0"/>
      <dgm:spPr/>
    </dgm:pt>
    <dgm:pt modelId="{13E8F468-77E3-4149-A1DA-6906A0007232}" type="pres">
      <dgm:prSet presAssocID="{911787EA-3385-4FFB-9B73-629E2564431F}" presName="rootText" presStyleLbl="node2" presStyleIdx="0" presStyleCnt="5" custScaleY="395265">
        <dgm:presLayoutVars>
          <dgm:chPref val="3"/>
        </dgm:presLayoutVars>
      </dgm:prSet>
      <dgm:spPr/>
    </dgm:pt>
    <dgm:pt modelId="{B73FC5EC-BA16-4F1C-AFAB-A49C4E28D4C1}" type="pres">
      <dgm:prSet presAssocID="{911787EA-3385-4FFB-9B73-629E2564431F}" presName="rootConnector" presStyleLbl="node2" presStyleIdx="0" presStyleCnt="5"/>
      <dgm:spPr/>
    </dgm:pt>
    <dgm:pt modelId="{326D6412-2263-4691-AB6D-C9451C446EE0}" type="pres">
      <dgm:prSet presAssocID="{911787EA-3385-4FFB-9B73-629E2564431F}" presName="hierChild4" presStyleCnt="0"/>
      <dgm:spPr/>
    </dgm:pt>
    <dgm:pt modelId="{06765C13-5F02-4FE8-BCEB-C147D98F7932}" type="pres">
      <dgm:prSet presAssocID="{911787EA-3385-4FFB-9B73-629E2564431F}" presName="hierChild5" presStyleCnt="0"/>
      <dgm:spPr/>
    </dgm:pt>
    <dgm:pt modelId="{9604DD8C-4A27-43EA-B40B-720497A15B10}" type="pres">
      <dgm:prSet presAssocID="{6615EF36-A905-4610-8B33-516257F7EA7E}" presName="Name37" presStyleLbl="parChTrans1D2" presStyleIdx="1" presStyleCnt="5"/>
      <dgm:spPr/>
    </dgm:pt>
    <dgm:pt modelId="{8445DB79-EA96-41D8-B51D-807FE92FD2E5}" type="pres">
      <dgm:prSet presAssocID="{EFE0E609-0EF3-4D5C-BC84-D212593358B4}" presName="hierRoot2" presStyleCnt="0">
        <dgm:presLayoutVars>
          <dgm:hierBranch val="init"/>
        </dgm:presLayoutVars>
      </dgm:prSet>
      <dgm:spPr/>
    </dgm:pt>
    <dgm:pt modelId="{C0150BF5-17B8-4A74-95BA-FC867F63FF92}" type="pres">
      <dgm:prSet presAssocID="{EFE0E609-0EF3-4D5C-BC84-D212593358B4}" presName="rootComposite" presStyleCnt="0"/>
      <dgm:spPr/>
    </dgm:pt>
    <dgm:pt modelId="{35CAA384-D893-4355-841E-727C0B829EFB}" type="pres">
      <dgm:prSet presAssocID="{EFE0E609-0EF3-4D5C-BC84-D212593358B4}" presName="rootText" presStyleLbl="node2" presStyleIdx="1" presStyleCnt="5" custScaleX="110917" custScaleY="395265">
        <dgm:presLayoutVars>
          <dgm:chPref val="3"/>
        </dgm:presLayoutVars>
      </dgm:prSet>
      <dgm:spPr/>
    </dgm:pt>
    <dgm:pt modelId="{D22A9F16-20D3-4974-B645-EE8337583F8B}" type="pres">
      <dgm:prSet presAssocID="{EFE0E609-0EF3-4D5C-BC84-D212593358B4}" presName="rootConnector" presStyleLbl="node2" presStyleIdx="1" presStyleCnt="5"/>
      <dgm:spPr/>
    </dgm:pt>
    <dgm:pt modelId="{F68285EF-548B-4CEE-8BAB-749FDF435560}" type="pres">
      <dgm:prSet presAssocID="{EFE0E609-0EF3-4D5C-BC84-D212593358B4}" presName="hierChild4" presStyleCnt="0"/>
      <dgm:spPr/>
    </dgm:pt>
    <dgm:pt modelId="{BD6C171A-07D8-4098-B1D0-06BCF15EA02E}" type="pres">
      <dgm:prSet presAssocID="{EFE0E609-0EF3-4D5C-BC84-D212593358B4}" presName="hierChild5" presStyleCnt="0"/>
      <dgm:spPr/>
    </dgm:pt>
    <dgm:pt modelId="{8D71A8B0-FEAC-4ECB-BBB1-5CAC188FC0E2}" type="pres">
      <dgm:prSet presAssocID="{287B263C-777F-4516-AE85-817B79170C22}" presName="Name37" presStyleLbl="parChTrans1D2" presStyleIdx="2" presStyleCnt="5"/>
      <dgm:spPr/>
    </dgm:pt>
    <dgm:pt modelId="{922B2D01-4C3F-46AE-8891-1FCCE4AA3B55}" type="pres">
      <dgm:prSet presAssocID="{1B80D7C3-05AB-44AE-821D-D3B601484E47}" presName="hierRoot2" presStyleCnt="0">
        <dgm:presLayoutVars>
          <dgm:hierBranch val="init"/>
        </dgm:presLayoutVars>
      </dgm:prSet>
      <dgm:spPr/>
    </dgm:pt>
    <dgm:pt modelId="{6525DF18-AE95-488A-A75D-5C47D279142C}" type="pres">
      <dgm:prSet presAssocID="{1B80D7C3-05AB-44AE-821D-D3B601484E47}" presName="rootComposite" presStyleCnt="0"/>
      <dgm:spPr/>
    </dgm:pt>
    <dgm:pt modelId="{C10A9894-E53E-4767-B78E-4B8706DA36BD}" type="pres">
      <dgm:prSet presAssocID="{1B80D7C3-05AB-44AE-821D-D3B601484E47}" presName="rootText" presStyleLbl="node2" presStyleIdx="2" presStyleCnt="5" custScaleY="395265">
        <dgm:presLayoutVars>
          <dgm:chPref val="3"/>
        </dgm:presLayoutVars>
      </dgm:prSet>
      <dgm:spPr/>
    </dgm:pt>
    <dgm:pt modelId="{8E19FF69-B2F5-4FF1-A4D7-C175314C91F7}" type="pres">
      <dgm:prSet presAssocID="{1B80D7C3-05AB-44AE-821D-D3B601484E47}" presName="rootConnector" presStyleLbl="node2" presStyleIdx="2" presStyleCnt="5"/>
      <dgm:spPr/>
    </dgm:pt>
    <dgm:pt modelId="{B1E0869A-5187-46C0-A4DD-635301B5159D}" type="pres">
      <dgm:prSet presAssocID="{1B80D7C3-05AB-44AE-821D-D3B601484E47}" presName="hierChild4" presStyleCnt="0"/>
      <dgm:spPr/>
    </dgm:pt>
    <dgm:pt modelId="{C85370AD-3E48-4071-8FDF-D8788C5DE61E}" type="pres">
      <dgm:prSet presAssocID="{1B80D7C3-05AB-44AE-821D-D3B601484E47}" presName="hierChild5" presStyleCnt="0"/>
      <dgm:spPr/>
    </dgm:pt>
    <dgm:pt modelId="{3100E863-37D6-4662-8320-EC952693F9AF}" type="pres">
      <dgm:prSet presAssocID="{6F117472-1EA8-4951-85C9-0B1DA55FA6DD}" presName="Name37" presStyleLbl="parChTrans1D2" presStyleIdx="3" presStyleCnt="5"/>
      <dgm:spPr/>
    </dgm:pt>
    <dgm:pt modelId="{A81A1864-890B-4783-AE4E-9CF285EEA1B3}" type="pres">
      <dgm:prSet presAssocID="{CFB177FE-9C84-41F5-9901-09216E5A2853}" presName="hierRoot2" presStyleCnt="0">
        <dgm:presLayoutVars>
          <dgm:hierBranch val="init"/>
        </dgm:presLayoutVars>
      </dgm:prSet>
      <dgm:spPr/>
    </dgm:pt>
    <dgm:pt modelId="{8AE0F4D9-C5D7-4C5E-BA71-EF89B0B272DF}" type="pres">
      <dgm:prSet presAssocID="{CFB177FE-9C84-41F5-9901-09216E5A2853}" presName="rootComposite" presStyleCnt="0"/>
      <dgm:spPr/>
    </dgm:pt>
    <dgm:pt modelId="{20E84E08-58AE-4201-9D97-AD96E33D92CD}" type="pres">
      <dgm:prSet presAssocID="{CFB177FE-9C84-41F5-9901-09216E5A2853}" presName="rootText" presStyleLbl="node2" presStyleIdx="3" presStyleCnt="5" custScaleX="116624" custScaleY="395265">
        <dgm:presLayoutVars>
          <dgm:chPref val="3"/>
        </dgm:presLayoutVars>
      </dgm:prSet>
      <dgm:spPr/>
    </dgm:pt>
    <dgm:pt modelId="{307892E1-09BF-4A49-99C0-81CED55E66D0}" type="pres">
      <dgm:prSet presAssocID="{CFB177FE-9C84-41F5-9901-09216E5A2853}" presName="rootConnector" presStyleLbl="node2" presStyleIdx="3" presStyleCnt="5"/>
      <dgm:spPr/>
    </dgm:pt>
    <dgm:pt modelId="{461096F4-4CBF-4B83-B060-4A1EDF18F84C}" type="pres">
      <dgm:prSet presAssocID="{CFB177FE-9C84-41F5-9901-09216E5A2853}" presName="hierChild4" presStyleCnt="0"/>
      <dgm:spPr/>
    </dgm:pt>
    <dgm:pt modelId="{62B9A8B3-2748-4522-9A27-8C98431C68AD}" type="pres">
      <dgm:prSet presAssocID="{CFB177FE-9C84-41F5-9901-09216E5A2853}" presName="hierChild5" presStyleCnt="0"/>
      <dgm:spPr/>
    </dgm:pt>
    <dgm:pt modelId="{7AFFA01F-00FF-45F6-A694-086D3DEE20C0}" type="pres">
      <dgm:prSet presAssocID="{4ECF0A5B-8FE4-41A1-B83B-AD68B0D26701}" presName="Name37" presStyleLbl="parChTrans1D2" presStyleIdx="4" presStyleCnt="5"/>
      <dgm:spPr/>
    </dgm:pt>
    <dgm:pt modelId="{DCCD3AC6-AA0A-4070-B454-8A2327F88065}" type="pres">
      <dgm:prSet presAssocID="{E29CC407-8D10-4B2A-932B-0BB9FE016083}" presName="hierRoot2" presStyleCnt="0">
        <dgm:presLayoutVars>
          <dgm:hierBranch val="init"/>
        </dgm:presLayoutVars>
      </dgm:prSet>
      <dgm:spPr/>
    </dgm:pt>
    <dgm:pt modelId="{F2D2C3CF-F22F-43F4-8471-6739A2FABF49}" type="pres">
      <dgm:prSet presAssocID="{E29CC407-8D10-4B2A-932B-0BB9FE016083}" presName="rootComposite" presStyleCnt="0"/>
      <dgm:spPr/>
    </dgm:pt>
    <dgm:pt modelId="{C253CA92-336A-4A08-B4C9-C2209982628F}" type="pres">
      <dgm:prSet presAssocID="{E29CC407-8D10-4B2A-932B-0BB9FE016083}" presName="rootText" presStyleLbl="node2" presStyleIdx="4" presStyleCnt="5" custScaleY="395265">
        <dgm:presLayoutVars>
          <dgm:chPref val="3"/>
        </dgm:presLayoutVars>
      </dgm:prSet>
      <dgm:spPr/>
    </dgm:pt>
    <dgm:pt modelId="{575E05C4-67C6-441C-8080-006A6A1A16FE}" type="pres">
      <dgm:prSet presAssocID="{E29CC407-8D10-4B2A-932B-0BB9FE016083}" presName="rootConnector" presStyleLbl="node2" presStyleIdx="4" presStyleCnt="5"/>
      <dgm:spPr/>
    </dgm:pt>
    <dgm:pt modelId="{CBA0B31D-6672-46D5-87F2-5185F4AE7675}" type="pres">
      <dgm:prSet presAssocID="{E29CC407-8D10-4B2A-932B-0BB9FE016083}" presName="hierChild4" presStyleCnt="0"/>
      <dgm:spPr/>
    </dgm:pt>
    <dgm:pt modelId="{D874D74E-2F80-47B7-9987-CA9077362324}" type="pres">
      <dgm:prSet presAssocID="{E29CC407-8D10-4B2A-932B-0BB9FE016083}" presName="hierChild5" presStyleCnt="0"/>
      <dgm:spPr/>
    </dgm:pt>
    <dgm:pt modelId="{D6E24CA6-D5DA-487C-B9BC-C0AC6F2222EF}" type="pres">
      <dgm:prSet presAssocID="{CA1C5C34-F8E5-4BA1-8CAD-66FD20DBC923}" presName="hierChild3" presStyleCnt="0"/>
      <dgm:spPr/>
    </dgm:pt>
  </dgm:ptLst>
  <dgm:cxnLst>
    <dgm:cxn modelId="{4A9E5D03-5607-49C4-A34D-92DFDAA96146}" type="presOf" srcId="{287B263C-777F-4516-AE85-817B79170C22}" destId="{8D71A8B0-FEAC-4ECB-BBB1-5CAC188FC0E2}" srcOrd="0" destOrd="0" presId="urn:microsoft.com/office/officeart/2005/8/layout/orgChart1"/>
    <dgm:cxn modelId="{EA167205-D444-4981-9A8D-6925D2D400EB}" srcId="{CA1C5C34-F8E5-4BA1-8CAD-66FD20DBC923}" destId="{1B80D7C3-05AB-44AE-821D-D3B601484E47}" srcOrd="2" destOrd="0" parTransId="{287B263C-777F-4516-AE85-817B79170C22}" sibTransId="{73D3A98E-F25D-4B6E-B558-2C3D3F8B9379}"/>
    <dgm:cxn modelId="{89A37D09-1567-4BA3-8144-66025E354226}" type="presOf" srcId="{8B0E81B0-0F89-4D8E-8C78-F1A79B3C1ADC}" destId="{E30975D0-AA09-4055-9B1F-AE73E437263E}" srcOrd="0" destOrd="0" presId="urn:microsoft.com/office/officeart/2005/8/layout/orgChart1"/>
    <dgm:cxn modelId="{CDFDC509-BC26-4732-B231-6016219AF60E}" type="presOf" srcId="{1B80D7C3-05AB-44AE-821D-D3B601484E47}" destId="{8E19FF69-B2F5-4FF1-A4D7-C175314C91F7}" srcOrd="1" destOrd="0" presId="urn:microsoft.com/office/officeart/2005/8/layout/orgChart1"/>
    <dgm:cxn modelId="{B9BEB61A-7E52-4A62-967B-5C48C7041B3C}" type="presOf" srcId="{1B80D7C3-05AB-44AE-821D-D3B601484E47}" destId="{C10A9894-E53E-4767-B78E-4B8706DA36BD}" srcOrd="0" destOrd="0" presId="urn:microsoft.com/office/officeart/2005/8/layout/orgChart1"/>
    <dgm:cxn modelId="{9B22991F-9FDB-4935-BBA2-20CCB7FBEC9C}" type="presOf" srcId="{911787EA-3385-4FFB-9B73-629E2564431F}" destId="{13E8F468-77E3-4149-A1DA-6906A0007232}" srcOrd="0" destOrd="0" presId="urn:microsoft.com/office/officeart/2005/8/layout/orgChart1"/>
    <dgm:cxn modelId="{D4C0152F-6560-40E4-B270-F192C8618DEC}" type="presOf" srcId="{CFB177FE-9C84-41F5-9901-09216E5A2853}" destId="{20E84E08-58AE-4201-9D97-AD96E33D92CD}" srcOrd="0" destOrd="0" presId="urn:microsoft.com/office/officeart/2005/8/layout/orgChart1"/>
    <dgm:cxn modelId="{40733B2F-4FF9-47FD-922B-C3E515799103}" type="presOf" srcId="{EFE0E609-0EF3-4D5C-BC84-D212593358B4}" destId="{D22A9F16-20D3-4974-B645-EE8337583F8B}" srcOrd="1" destOrd="0" presId="urn:microsoft.com/office/officeart/2005/8/layout/orgChart1"/>
    <dgm:cxn modelId="{71B3FA38-F46A-43FB-AD5F-9B81D3EE5774}" type="presOf" srcId="{4ECF0A5B-8FE4-41A1-B83B-AD68B0D26701}" destId="{7AFFA01F-00FF-45F6-A694-086D3DEE20C0}" srcOrd="0" destOrd="0" presId="urn:microsoft.com/office/officeart/2005/8/layout/orgChart1"/>
    <dgm:cxn modelId="{D0B4D93D-B970-4419-A355-6EDD1D6BF79B}" type="presOf" srcId="{E29CC407-8D10-4B2A-932B-0BB9FE016083}" destId="{575E05C4-67C6-441C-8080-006A6A1A16FE}" srcOrd="1" destOrd="0" presId="urn:microsoft.com/office/officeart/2005/8/layout/orgChart1"/>
    <dgm:cxn modelId="{7E95A464-A740-444D-BCED-D1C3A30CA4CF}" type="presOf" srcId="{EFE0E609-0EF3-4D5C-BC84-D212593358B4}" destId="{35CAA384-D893-4355-841E-727C0B829EFB}" srcOrd="0" destOrd="0" presId="urn:microsoft.com/office/officeart/2005/8/layout/orgChart1"/>
    <dgm:cxn modelId="{CDEC756C-D55F-4221-9F19-6C7989C6C7B8}" type="presOf" srcId="{6615EF36-A905-4610-8B33-516257F7EA7E}" destId="{9604DD8C-4A27-43EA-B40B-720497A15B10}" srcOrd="0" destOrd="0" presId="urn:microsoft.com/office/officeart/2005/8/layout/orgChart1"/>
    <dgm:cxn modelId="{8E56CC51-1FAB-4D2B-92A0-48360774315A}" srcId="{CA1C5C34-F8E5-4BA1-8CAD-66FD20DBC923}" destId="{EFE0E609-0EF3-4D5C-BC84-D212593358B4}" srcOrd="1" destOrd="0" parTransId="{6615EF36-A905-4610-8B33-516257F7EA7E}" sibTransId="{3CEB7B27-4184-43E2-ADBB-CE34BFE5A5D1}"/>
    <dgm:cxn modelId="{46807754-7684-4EAB-B6AC-731117C1C308}" srcId="{CA1C5C34-F8E5-4BA1-8CAD-66FD20DBC923}" destId="{E29CC407-8D10-4B2A-932B-0BB9FE016083}" srcOrd="4" destOrd="0" parTransId="{4ECF0A5B-8FE4-41A1-B83B-AD68B0D26701}" sibTransId="{3595EBF2-21BB-4025-8BED-7B43329A18AC}"/>
    <dgm:cxn modelId="{A7EEDC89-6383-48E3-BE1E-1A5B78E52E58}" srcId="{CA1C5C34-F8E5-4BA1-8CAD-66FD20DBC923}" destId="{911787EA-3385-4FFB-9B73-629E2564431F}" srcOrd="0" destOrd="0" parTransId="{457273FE-B99F-4E74-AE4B-14C655FDDE91}" sibTransId="{3D4C7032-1A12-4DE5-B9D3-946E00342E04}"/>
    <dgm:cxn modelId="{91A27E90-9571-46A7-8747-ECE0675CD615}" srcId="{8B0E81B0-0F89-4D8E-8C78-F1A79B3C1ADC}" destId="{CA1C5C34-F8E5-4BA1-8CAD-66FD20DBC923}" srcOrd="0" destOrd="0" parTransId="{F2C56657-D82D-49CB-8CC7-0B822847C55C}" sibTransId="{03DFA79B-154A-463F-A6C7-909F7056C48B}"/>
    <dgm:cxn modelId="{DC54EFA5-AEBB-4B1A-ACB7-936EA225FA2A}" type="presOf" srcId="{457273FE-B99F-4E74-AE4B-14C655FDDE91}" destId="{57E38335-91BB-4AEF-B81F-C391C502D820}" srcOrd="0" destOrd="0" presId="urn:microsoft.com/office/officeart/2005/8/layout/orgChart1"/>
    <dgm:cxn modelId="{0F5DF0AD-9D1C-41F4-B838-7E6BA6BB67DF}" type="presOf" srcId="{E29CC407-8D10-4B2A-932B-0BB9FE016083}" destId="{C253CA92-336A-4A08-B4C9-C2209982628F}" srcOrd="0" destOrd="0" presId="urn:microsoft.com/office/officeart/2005/8/layout/orgChart1"/>
    <dgm:cxn modelId="{A048C4C8-A098-49F1-9FD9-13527AC026A3}" type="presOf" srcId="{CA1C5C34-F8E5-4BA1-8CAD-66FD20DBC923}" destId="{9B9A6C96-F5AD-4534-B1E4-A08CFF99D921}" srcOrd="1" destOrd="0" presId="urn:microsoft.com/office/officeart/2005/8/layout/orgChart1"/>
    <dgm:cxn modelId="{26E19FD9-1381-47BB-B386-77E235E14A6C}" type="presOf" srcId="{CA1C5C34-F8E5-4BA1-8CAD-66FD20DBC923}" destId="{A3C9858D-AF1F-4F64-8A4E-06B28B247822}" srcOrd="0" destOrd="0" presId="urn:microsoft.com/office/officeart/2005/8/layout/orgChart1"/>
    <dgm:cxn modelId="{D72405E4-7808-4FD9-928D-90466E183B7C}" type="presOf" srcId="{6F117472-1EA8-4951-85C9-0B1DA55FA6DD}" destId="{3100E863-37D6-4662-8320-EC952693F9AF}" srcOrd="0" destOrd="0" presId="urn:microsoft.com/office/officeart/2005/8/layout/orgChart1"/>
    <dgm:cxn modelId="{36441AE6-569B-4C08-B5FB-C764D4F804DB}" srcId="{CA1C5C34-F8E5-4BA1-8CAD-66FD20DBC923}" destId="{CFB177FE-9C84-41F5-9901-09216E5A2853}" srcOrd="3" destOrd="0" parTransId="{6F117472-1EA8-4951-85C9-0B1DA55FA6DD}" sibTransId="{AABA05E3-1828-4D1B-BDFD-AD2C1F2E8126}"/>
    <dgm:cxn modelId="{FD6039F8-AD7A-4F26-923E-97BA748725F6}" type="presOf" srcId="{911787EA-3385-4FFB-9B73-629E2564431F}" destId="{B73FC5EC-BA16-4F1C-AFAB-A49C4E28D4C1}" srcOrd="1" destOrd="0" presId="urn:microsoft.com/office/officeart/2005/8/layout/orgChart1"/>
    <dgm:cxn modelId="{78A551FB-221B-464A-9E18-8AB4768A8872}" type="presOf" srcId="{CFB177FE-9C84-41F5-9901-09216E5A2853}" destId="{307892E1-09BF-4A49-99C0-81CED55E66D0}" srcOrd="1" destOrd="0" presId="urn:microsoft.com/office/officeart/2005/8/layout/orgChart1"/>
    <dgm:cxn modelId="{C448D9F7-D46A-4145-ABF9-02BC16B137FE}" type="presParOf" srcId="{E30975D0-AA09-4055-9B1F-AE73E437263E}" destId="{E92820F0-7FB1-46D3-8C37-9D55D1EB3994}" srcOrd="0" destOrd="0" presId="urn:microsoft.com/office/officeart/2005/8/layout/orgChart1"/>
    <dgm:cxn modelId="{43582CD6-288D-4646-861F-64277B59814A}" type="presParOf" srcId="{E92820F0-7FB1-46D3-8C37-9D55D1EB3994}" destId="{5B3CDD53-B0E9-4021-A905-55825B20FB3E}" srcOrd="0" destOrd="0" presId="urn:microsoft.com/office/officeart/2005/8/layout/orgChart1"/>
    <dgm:cxn modelId="{F72CADAC-E738-4A81-A38B-1BFC44C563AA}" type="presParOf" srcId="{5B3CDD53-B0E9-4021-A905-55825B20FB3E}" destId="{A3C9858D-AF1F-4F64-8A4E-06B28B247822}" srcOrd="0" destOrd="0" presId="urn:microsoft.com/office/officeart/2005/8/layout/orgChart1"/>
    <dgm:cxn modelId="{15ABB12C-1705-4350-AF5E-86E04A1528AC}" type="presParOf" srcId="{5B3CDD53-B0E9-4021-A905-55825B20FB3E}" destId="{9B9A6C96-F5AD-4534-B1E4-A08CFF99D921}" srcOrd="1" destOrd="0" presId="urn:microsoft.com/office/officeart/2005/8/layout/orgChart1"/>
    <dgm:cxn modelId="{A28510A2-A5A4-4CD6-9ECE-E83682B7B546}" type="presParOf" srcId="{E92820F0-7FB1-46D3-8C37-9D55D1EB3994}" destId="{F504D083-2A5E-4C67-A1E4-AAF375C26ECC}" srcOrd="1" destOrd="0" presId="urn:microsoft.com/office/officeart/2005/8/layout/orgChart1"/>
    <dgm:cxn modelId="{E0C72E87-C165-45DC-8658-910CB0EBE5C5}" type="presParOf" srcId="{F504D083-2A5E-4C67-A1E4-AAF375C26ECC}" destId="{57E38335-91BB-4AEF-B81F-C391C502D820}" srcOrd="0" destOrd="0" presId="urn:microsoft.com/office/officeart/2005/8/layout/orgChart1"/>
    <dgm:cxn modelId="{2902D5FE-94AD-4E78-BEB8-FB416118DCAC}" type="presParOf" srcId="{F504D083-2A5E-4C67-A1E4-AAF375C26ECC}" destId="{68CC8699-A964-4760-B22F-99D9E6237CEF}" srcOrd="1" destOrd="0" presId="urn:microsoft.com/office/officeart/2005/8/layout/orgChart1"/>
    <dgm:cxn modelId="{E3E182E7-B067-4341-ACDE-557781DB3FCF}" type="presParOf" srcId="{68CC8699-A964-4760-B22F-99D9E6237CEF}" destId="{902DEF03-98B8-4073-92C0-1EDAC0A89883}" srcOrd="0" destOrd="0" presId="urn:microsoft.com/office/officeart/2005/8/layout/orgChart1"/>
    <dgm:cxn modelId="{621CD80D-657A-453C-9384-3C8DA7CF3C40}" type="presParOf" srcId="{902DEF03-98B8-4073-92C0-1EDAC0A89883}" destId="{13E8F468-77E3-4149-A1DA-6906A0007232}" srcOrd="0" destOrd="0" presId="urn:microsoft.com/office/officeart/2005/8/layout/orgChart1"/>
    <dgm:cxn modelId="{9EDD8C0E-EE9F-42F8-ACD5-C7F1E5F2C3A8}" type="presParOf" srcId="{902DEF03-98B8-4073-92C0-1EDAC0A89883}" destId="{B73FC5EC-BA16-4F1C-AFAB-A49C4E28D4C1}" srcOrd="1" destOrd="0" presId="urn:microsoft.com/office/officeart/2005/8/layout/orgChart1"/>
    <dgm:cxn modelId="{A2FC17E9-F1A0-4032-821A-35F829CA224F}" type="presParOf" srcId="{68CC8699-A964-4760-B22F-99D9E6237CEF}" destId="{326D6412-2263-4691-AB6D-C9451C446EE0}" srcOrd="1" destOrd="0" presId="urn:microsoft.com/office/officeart/2005/8/layout/orgChart1"/>
    <dgm:cxn modelId="{D652F6DD-A9E1-4C92-B3A8-B73D730041AF}" type="presParOf" srcId="{68CC8699-A964-4760-B22F-99D9E6237CEF}" destId="{06765C13-5F02-4FE8-BCEB-C147D98F7932}" srcOrd="2" destOrd="0" presId="urn:microsoft.com/office/officeart/2005/8/layout/orgChart1"/>
    <dgm:cxn modelId="{E9F74ABA-FCF1-451B-8B10-31B39DA993DB}" type="presParOf" srcId="{F504D083-2A5E-4C67-A1E4-AAF375C26ECC}" destId="{9604DD8C-4A27-43EA-B40B-720497A15B10}" srcOrd="2" destOrd="0" presId="urn:microsoft.com/office/officeart/2005/8/layout/orgChart1"/>
    <dgm:cxn modelId="{6EC46432-09C1-4791-AA18-31E513200412}" type="presParOf" srcId="{F504D083-2A5E-4C67-A1E4-AAF375C26ECC}" destId="{8445DB79-EA96-41D8-B51D-807FE92FD2E5}" srcOrd="3" destOrd="0" presId="urn:microsoft.com/office/officeart/2005/8/layout/orgChart1"/>
    <dgm:cxn modelId="{566EBD1D-58E0-49FB-9184-0C58D865A69C}" type="presParOf" srcId="{8445DB79-EA96-41D8-B51D-807FE92FD2E5}" destId="{C0150BF5-17B8-4A74-95BA-FC867F63FF92}" srcOrd="0" destOrd="0" presId="urn:microsoft.com/office/officeart/2005/8/layout/orgChart1"/>
    <dgm:cxn modelId="{A961C06E-BCC4-484D-AE8C-EEE7437908DA}" type="presParOf" srcId="{C0150BF5-17B8-4A74-95BA-FC867F63FF92}" destId="{35CAA384-D893-4355-841E-727C0B829EFB}" srcOrd="0" destOrd="0" presId="urn:microsoft.com/office/officeart/2005/8/layout/orgChart1"/>
    <dgm:cxn modelId="{D3C79F20-D651-4CBA-9437-5777C927614B}" type="presParOf" srcId="{C0150BF5-17B8-4A74-95BA-FC867F63FF92}" destId="{D22A9F16-20D3-4974-B645-EE8337583F8B}" srcOrd="1" destOrd="0" presId="urn:microsoft.com/office/officeart/2005/8/layout/orgChart1"/>
    <dgm:cxn modelId="{32D28621-EA55-41DD-A4B5-446235EA7A89}" type="presParOf" srcId="{8445DB79-EA96-41D8-B51D-807FE92FD2E5}" destId="{F68285EF-548B-4CEE-8BAB-749FDF435560}" srcOrd="1" destOrd="0" presId="urn:microsoft.com/office/officeart/2005/8/layout/orgChart1"/>
    <dgm:cxn modelId="{27627577-DBB6-4519-A679-B88DA208E35B}" type="presParOf" srcId="{8445DB79-EA96-41D8-B51D-807FE92FD2E5}" destId="{BD6C171A-07D8-4098-B1D0-06BCF15EA02E}" srcOrd="2" destOrd="0" presId="urn:microsoft.com/office/officeart/2005/8/layout/orgChart1"/>
    <dgm:cxn modelId="{1D024C71-E11A-49C5-8A91-76D049BACD1D}" type="presParOf" srcId="{F504D083-2A5E-4C67-A1E4-AAF375C26ECC}" destId="{8D71A8B0-FEAC-4ECB-BBB1-5CAC188FC0E2}" srcOrd="4" destOrd="0" presId="urn:microsoft.com/office/officeart/2005/8/layout/orgChart1"/>
    <dgm:cxn modelId="{571781B5-4F6C-4DC6-8509-FE6706A15933}" type="presParOf" srcId="{F504D083-2A5E-4C67-A1E4-AAF375C26ECC}" destId="{922B2D01-4C3F-46AE-8891-1FCCE4AA3B55}" srcOrd="5" destOrd="0" presId="urn:microsoft.com/office/officeart/2005/8/layout/orgChart1"/>
    <dgm:cxn modelId="{2AB4C9AE-17D5-45B6-B361-7230A85F9B27}" type="presParOf" srcId="{922B2D01-4C3F-46AE-8891-1FCCE4AA3B55}" destId="{6525DF18-AE95-488A-A75D-5C47D279142C}" srcOrd="0" destOrd="0" presId="urn:microsoft.com/office/officeart/2005/8/layout/orgChart1"/>
    <dgm:cxn modelId="{52CC01A5-6440-40F3-955E-47D0D8A5ACC9}" type="presParOf" srcId="{6525DF18-AE95-488A-A75D-5C47D279142C}" destId="{C10A9894-E53E-4767-B78E-4B8706DA36BD}" srcOrd="0" destOrd="0" presId="urn:microsoft.com/office/officeart/2005/8/layout/orgChart1"/>
    <dgm:cxn modelId="{77FB5F86-B92E-4CCF-B659-AC394B438DE5}" type="presParOf" srcId="{6525DF18-AE95-488A-A75D-5C47D279142C}" destId="{8E19FF69-B2F5-4FF1-A4D7-C175314C91F7}" srcOrd="1" destOrd="0" presId="urn:microsoft.com/office/officeart/2005/8/layout/orgChart1"/>
    <dgm:cxn modelId="{3352EAB2-D1CC-4A9D-B4E4-9DD55702FF7A}" type="presParOf" srcId="{922B2D01-4C3F-46AE-8891-1FCCE4AA3B55}" destId="{B1E0869A-5187-46C0-A4DD-635301B5159D}" srcOrd="1" destOrd="0" presId="urn:microsoft.com/office/officeart/2005/8/layout/orgChart1"/>
    <dgm:cxn modelId="{B6A5A557-1FC4-4FE9-BEFD-A2616C27AB35}" type="presParOf" srcId="{922B2D01-4C3F-46AE-8891-1FCCE4AA3B55}" destId="{C85370AD-3E48-4071-8FDF-D8788C5DE61E}" srcOrd="2" destOrd="0" presId="urn:microsoft.com/office/officeart/2005/8/layout/orgChart1"/>
    <dgm:cxn modelId="{8081ACEE-3ECA-4007-9B3C-D4C3E36AEC84}" type="presParOf" srcId="{F504D083-2A5E-4C67-A1E4-AAF375C26ECC}" destId="{3100E863-37D6-4662-8320-EC952693F9AF}" srcOrd="6" destOrd="0" presId="urn:microsoft.com/office/officeart/2005/8/layout/orgChart1"/>
    <dgm:cxn modelId="{72268C2D-FA0E-4191-8613-828708B5BB9A}" type="presParOf" srcId="{F504D083-2A5E-4C67-A1E4-AAF375C26ECC}" destId="{A81A1864-890B-4783-AE4E-9CF285EEA1B3}" srcOrd="7" destOrd="0" presId="urn:microsoft.com/office/officeart/2005/8/layout/orgChart1"/>
    <dgm:cxn modelId="{D60BC42A-6ADF-4359-BA09-9075461D8A39}" type="presParOf" srcId="{A81A1864-890B-4783-AE4E-9CF285EEA1B3}" destId="{8AE0F4D9-C5D7-4C5E-BA71-EF89B0B272DF}" srcOrd="0" destOrd="0" presId="urn:microsoft.com/office/officeart/2005/8/layout/orgChart1"/>
    <dgm:cxn modelId="{5D23A2EB-DF94-4933-BC56-DF5F9E964F4F}" type="presParOf" srcId="{8AE0F4D9-C5D7-4C5E-BA71-EF89B0B272DF}" destId="{20E84E08-58AE-4201-9D97-AD96E33D92CD}" srcOrd="0" destOrd="0" presId="urn:microsoft.com/office/officeart/2005/8/layout/orgChart1"/>
    <dgm:cxn modelId="{0FB2C00A-E8EE-43ED-92BE-A69E0FF033B3}" type="presParOf" srcId="{8AE0F4D9-C5D7-4C5E-BA71-EF89B0B272DF}" destId="{307892E1-09BF-4A49-99C0-81CED55E66D0}" srcOrd="1" destOrd="0" presId="urn:microsoft.com/office/officeart/2005/8/layout/orgChart1"/>
    <dgm:cxn modelId="{50902E60-16C9-4EB2-8948-01FCFCB83549}" type="presParOf" srcId="{A81A1864-890B-4783-AE4E-9CF285EEA1B3}" destId="{461096F4-4CBF-4B83-B060-4A1EDF18F84C}" srcOrd="1" destOrd="0" presId="urn:microsoft.com/office/officeart/2005/8/layout/orgChart1"/>
    <dgm:cxn modelId="{E90B1212-853C-4107-9074-18498A92165E}" type="presParOf" srcId="{A81A1864-890B-4783-AE4E-9CF285EEA1B3}" destId="{62B9A8B3-2748-4522-9A27-8C98431C68AD}" srcOrd="2" destOrd="0" presId="urn:microsoft.com/office/officeart/2005/8/layout/orgChart1"/>
    <dgm:cxn modelId="{DC93EDF5-4A34-4E22-8A87-1346AF193DB0}" type="presParOf" srcId="{F504D083-2A5E-4C67-A1E4-AAF375C26ECC}" destId="{7AFFA01F-00FF-45F6-A694-086D3DEE20C0}" srcOrd="8" destOrd="0" presId="urn:microsoft.com/office/officeart/2005/8/layout/orgChart1"/>
    <dgm:cxn modelId="{349A5AB4-15C7-414B-92E2-A350088C933C}" type="presParOf" srcId="{F504D083-2A5E-4C67-A1E4-AAF375C26ECC}" destId="{DCCD3AC6-AA0A-4070-B454-8A2327F88065}" srcOrd="9" destOrd="0" presId="urn:microsoft.com/office/officeart/2005/8/layout/orgChart1"/>
    <dgm:cxn modelId="{07C51D7A-DE54-4021-B13D-1FD3C4710E8A}" type="presParOf" srcId="{DCCD3AC6-AA0A-4070-B454-8A2327F88065}" destId="{F2D2C3CF-F22F-43F4-8471-6739A2FABF49}" srcOrd="0" destOrd="0" presId="urn:microsoft.com/office/officeart/2005/8/layout/orgChart1"/>
    <dgm:cxn modelId="{32A1A144-179C-4812-BB9A-AA76B4354E7E}" type="presParOf" srcId="{F2D2C3CF-F22F-43F4-8471-6739A2FABF49}" destId="{C253CA92-336A-4A08-B4C9-C2209982628F}" srcOrd="0" destOrd="0" presId="urn:microsoft.com/office/officeart/2005/8/layout/orgChart1"/>
    <dgm:cxn modelId="{4C880132-0DC8-4AF2-A488-D3FB7B719DAA}" type="presParOf" srcId="{F2D2C3CF-F22F-43F4-8471-6739A2FABF49}" destId="{575E05C4-67C6-441C-8080-006A6A1A16FE}" srcOrd="1" destOrd="0" presId="urn:microsoft.com/office/officeart/2005/8/layout/orgChart1"/>
    <dgm:cxn modelId="{49199111-7CD3-47D8-98FC-CEAA80751030}" type="presParOf" srcId="{DCCD3AC6-AA0A-4070-B454-8A2327F88065}" destId="{CBA0B31D-6672-46D5-87F2-5185F4AE7675}" srcOrd="1" destOrd="0" presId="urn:microsoft.com/office/officeart/2005/8/layout/orgChart1"/>
    <dgm:cxn modelId="{45DD3356-2330-4745-B5CF-AE8FE76B2CD3}" type="presParOf" srcId="{DCCD3AC6-AA0A-4070-B454-8A2327F88065}" destId="{D874D74E-2F80-47B7-9987-CA9077362324}" srcOrd="2" destOrd="0" presId="urn:microsoft.com/office/officeart/2005/8/layout/orgChart1"/>
    <dgm:cxn modelId="{0255C428-DBCA-412C-8320-C35D14BE23FB}" type="presParOf" srcId="{E92820F0-7FB1-46D3-8C37-9D55D1EB3994}" destId="{D6E24CA6-D5DA-487C-B9BC-C0AC6F2222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F6C55F-4F2F-4936-B807-B663CA888A3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EE19B35-6A1A-4D16-967F-88E3FB3B85E4}">
      <dgm:prSet phldrT="[Teks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l-PL" dirty="0"/>
            <a:t>Urlop macierzyński</a:t>
          </a:r>
        </a:p>
      </dgm:t>
    </dgm:pt>
    <dgm:pt modelId="{7A51872C-4413-4DC3-8F7B-1F0573DB55A1}" type="parTrans" cxnId="{FE2C6F78-DD0F-458B-AFA3-B221B5F0623C}">
      <dgm:prSet/>
      <dgm:spPr/>
      <dgm:t>
        <a:bodyPr/>
        <a:lstStyle/>
        <a:p>
          <a:endParaRPr lang="pl-PL"/>
        </a:p>
      </dgm:t>
    </dgm:pt>
    <dgm:pt modelId="{F5164A22-9680-4B50-B4A5-4600EA878BD8}" type="sibTrans" cxnId="{FE2C6F78-DD0F-458B-AFA3-B221B5F0623C}">
      <dgm:prSet/>
      <dgm:spPr/>
      <dgm:t>
        <a:bodyPr/>
        <a:lstStyle/>
        <a:p>
          <a:endParaRPr lang="pl-PL"/>
        </a:p>
      </dgm:t>
    </dgm:pt>
    <dgm:pt modelId="{1F554518-183E-4B9F-9599-44169AC18C09}">
      <dgm:prSet phldrT="[Teks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l-PL" dirty="0"/>
            <a:t>od 20 do 37 tygodni w zależności od liczby urodzonych dzieci podczas jednego porodu</a:t>
          </a:r>
        </a:p>
      </dgm:t>
    </dgm:pt>
    <dgm:pt modelId="{F99F812C-D7D3-4C51-AF83-37A524132FCD}" type="parTrans" cxnId="{36E190B9-F109-4999-83DB-919ED55CABF0}">
      <dgm:prSet/>
      <dgm:spPr/>
      <dgm:t>
        <a:bodyPr/>
        <a:lstStyle/>
        <a:p>
          <a:endParaRPr lang="pl-PL"/>
        </a:p>
      </dgm:t>
    </dgm:pt>
    <dgm:pt modelId="{D6FFC368-95B0-4767-87D2-7490F9EE2869}" type="sibTrans" cxnId="{36E190B9-F109-4999-83DB-919ED55CABF0}">
      <dgm:prSet/>
      <dgm:spPr/>
      <dgm:t>
        <a:bodyPr/>
        <a:lstStyle/>
        <a:p>
          <a:endParaRPr lang="pl-PL"/>
        </a:p>
      </dgm:t>
    </dgm:pt>
    <dgm:pt modelId="{80B486A4-00B4-49E6-80B0-F336287DB7E3}">
      <dgm:prSet phldrT="[Teks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l-PL" dirty="0"/>
            <a:t>nie więcej niż 6 tygodni może zostać wykorzystane przed przewidywana datą porodu</a:t>
          </a:r>
        </a:p>
      </dgm:t>
    </dgm:pt>
    <dgm:pt modelId="{EFBE2B8C-F5E7-466A-943E-D92D8B396D31}" type="parTrans" cxnId="{A39AEB54-5090-4B74-BFA9-F6225EE10368}">
      <dgm:prSet/>
      <dgm:spPr/>
      <dgm:t>
        <a:bodyPr/>
        <a:lstStyle/>
        <a:p>
          <a:endParaRPr lang="pl-PL"/>
        </a:p>
      </dgm:t>
    </dgm:pt>
    <dgm:pt modelId="{F325C461-669F-4509-8D29-3B900FC31064}" type="sibTrans" cxnId="{A39AEB54-5090-4B74-BFA9-F6225EE10368}">
      <dgm:prSet/>
      <dgm:spPr/>
      <dgm:t>
        <a:bodyPr/>
        <a:lstStyle/>
        <a:p>
          <a:endParaRPr lang="pl-PL"/>
        </a:p>
      </dgm:t>
    </dgm:pt>
    <dgm:pt modelId="{6132834E-337B-4298-A881-C7201D2441D3}">
      <dgm:prSet phldrT="[Teks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pl-PL" dirty="0"/>
            <a:t>możliwość podzielenia między pracownicę – matkę a pracownika – ojca </a:t>
          </a:r>
        </a:p>
      </dgm:t>
    </dgm:pt>
    <dgm:pt modelId="{3F34930E-F49E-4DB5-B79D-38E1A097E174}" type="parTrans" cxnId="{7EEC4DC1-6D51-424E-9DB0-3A705B2BED16}">
      <dgm:prSet/>
      <dgm:spPr/>
      <dgm:t>
        <a:bodyPr/>
        <a:lstStyle/>
        <a:p>
          <a:endParaRPr lang="pl-PL"/>
        </a:p>
      </dgm:t>
    </dgm:pt>
    <dgm:pt modelId="{17CEDD62-80F6-40D1-BB32-63F1C80B8EE5}" type="sibTrans" cxnId="{7EEC4DC1-6D51-424E-9DB0-3A705B2BED16}">
      <dgm:prSet/>
      <dgm:spPr/>
      <dgm:t>
        <a:bodyPr/>
        <a:lstStyle/>
        <a:p>
          <a:endParaRPr lang="pl-PL"/>
        </a:p>
      </dgm:t>
    </dgm:pt>
    <dgm:pt modelId="{A558D4EB-A4D9-4FF8-B303-8FE6C46E90F4}" type="pres">
      <dgm:prSet presAssocID="{1AF6C55F-4F2F-4936-B807-B663CA888A3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F5B3A1C-2D75-4E84-8885-BCB39D2CCF1D}" type="pres">
      <dgm:prSet presAssocID="{AEE19B35-6A1A-4D16-967F-88E3FB3B85E4}" presName="root1" presStyleCnt="0"/>
      <dgm:spPr/>
    </dgm:pt>
    <dgm:pt modelId="{CCA68FCC-6E13-4CDF-8237-8C275AED5053}" type="pres">
      <dgm:prSet presAssocID="{AEE19B35-6A1A-4D16-967F-88E3FB3B85E4}" presName="LevelOneTextNode" presStyleLbl="node0" presStyleIdx="0" presStyleCnt="1">
        <dgm:presLayoutVars>
          <dgm:chPref val="3"/>
        </dgm:presLayoutVars>
      </dgm:prSet>
      <dgm:spPr/>
    </dgm:pt>
    <dgm:pt modelId="{CA4A127B-0BE4-4863-BD0D-A6F26942AA8A}" type="pres">
      <dgm:prSet presAssocID="{AEE19B35-6A1A-4D16-967F-88E3FB3B85E4}" presName="level2hierChild" presStyleCnt="0"/>
      <dgm:spPr/>
    </dgm:pt>
    <dgm:pt modelId="{434F5A9C-9AC4-41C2-A5EB-1C5342BF3C6F}" type="pres">
      <dgm:prSet presAssocID="{F99F812C-D7D3-4C51-AF83-37A524132FCD}" presName="conn2-1" presStyleLbl="parChTrans1D2" presStyleIdx="0" presStyleCnt="3"/>
      <dgm:spPr/>
    </dgm:pt>
    <dgm:pt modelId="{66455C25-5D54-46E8-A8A5-1EE81629CCE5}" type="pres">
      <dgm:prSet presAssocID="{F99F812C-D7D3-4C51-AF83-37A524132FCD}" presName="connTx" presStyleLbl="parChTrans1D2" presStyleIdx="0" presStyleCnt="3"/>
      <dgm:spPr/>
    </dgm:pt>
    <dgm:pt modelId="{C79AC26A-DEEA-4EF3-961C-8DBF26D6CCBE}" type="pres">
      <dgm:prSet presAssocID="{1F554518-183E-4B9F-9599-44169AC18C09}" presName="root2" presStyleCnt="0"/>
      <dgm:spPr/>
    </dgm:pt>
    <dgm:pt modelId="{BEE10449-2AE1-4182-BB36-5280DC733F28}" type="pres">
      <dgm:prSet presAssocID="{1F554518-183E-4B9F-9599-44169AC18C09}" presName="LevelTwoTextNode" presStyleLbl="node2" presStyleIdx="0" presStyleCnt="3" custScaleX="136272">
        <dgm:presLayoutVars>
          <dgm:chPref val="3"/>
        </dgm:presLayoutVars>
      </dgm:prSet>
      <dgm:spPr/>
    </dgm:pt>
    <dgm:pt modelId="{0D1982EC-299C-4EE3-9ADA-839A222E134A}" type="pres">
      <dgm:prSet presAssocID="{1F554518-183E-4B9F-9599-44169AC18C09}" presName="level3hierChild" presStyleCnt="0"/>
      <dgm:spPr/>
    </dgm:pt>
    <dgm:pt modelId="{97A57508-D4A7-4307-99C8-FCCFA8F58CDF}" type="pres">
      <dgm:prSet presAssocID="{EFBE2B8C-F5E7-466A-943E-D92D8B396D31}" presName="conn2-1" presStyleLbl="parChTrans1D2" presStyleIdx="1" presStyleCnt="3"/>
      <dgm:spPr/>
    </dgm:pt>
    <dgm:pt modelId="{933B6335-2A1F-4776-99F1-3378A945F608}" type="pres">
      <dgm:prSet presAssocID="{EFBE2B8C-F5E7-466A-943E-D92D8B396D31}" presName="connTx" presStyleLbl="parChTrans1D2" presStyleIdx="1" presStyleCnt="3"/>
      <dgm:spPr/>
    </dgm:pt>
    <dgm:pt modelId="{585CE746-173E-4150-A878-F58EB9D1D2A3}" type="pres">
      <dgm:prSet presAssocID="{80B486A4-00B4-49E6-80B0-F336287DB7E3}" presName="root2" presStyleCnt="0"/>
      <dgm:spPr/>
    </dgm:pt>
    <dgm:pt modelId="{90ED9869-D8DA-42C0-BFEE-2B22FC1AE326}" type="pres">
      <dgm:prSet presAssocID="{80B486A4-00B4-49E6-80B0-F336287DB7E3}" presName="LevelTwoTextNode" presStyleLbl="node2" presStyleIdx="1" presStyleCnt="3" custScaleX="136782">
        <dgm:presLayoutVars>
          <dgm:chPref val="3"/>
        </dgm:presLayoutVars>
      </dgm:prSet>
      <dgm:spPr/>
    </dgm:pt>
    <dgm:pt modelId="{4A0C559D-E74A-400C-BFB1-C54201E0BA52}" type="pres">
      <dgm:prSet presAssocID="{80B486A4-00B4-49E6-80B0-F336287DB7E3}" presName="level3hierChild" presStyleCnt="0"/>
      <dgm:spPr/>
    </dgm:pt>
    <dgm:pt modelId="{3309DCEA-B509-4296-A75B-1BA0B25CE885}" type="pres">
      <dgm:prSet presAssocID="{3F34930E-F49E-4DB5-B79D-38E1A097E174}" presName="conn2-1" presStyleLbl="parChTrans1D2" presStyleIdx="2" presStyleCnt="3"/>
      <dgm:spPr/>
    </dgm:pt>
    <dgm:pt modelId="{0AF4CE2E-54FB-4375-9A9E-B0F829F4FD32}" type="pres">
      <dgm:prSet presAssocID="{3F34930E-F49E-4DB5-B79D-38E1A097E174}" presName="connTx" presStyleLbl="parChTrans1D2" presStyleIdx="2" presStyleCnt="3"/>
      <dgm:spPr/>
    </dgm:pt>
    <dgm:pt modelId="{25AA1D98-4F26-40A8-9675-2AC833632661}" type="pres">
      <dgm:prSet presAssocID="{6132834E-337B-4298-A881-C7201D2441D3}" presName="root2" presStyleCnt="0"/>
      <dgm:spPr/>
    </dgm:pt>
    <dgm:pt modelId="{CC66F5BC-8A87-485E-90E2-66A93A2B097F}" type="pres">
      <dgm:prSet presAssocID="{6132834E-337B-4298-A881-C7201D2441D3}" presName="LevelTwoTextNode" presStyleLbl="node2" presStyleIdx="2" presStyleCnt="3" custScaleX="135762">
        <dgm:presLayoutVars>
          <dgm:chPref val="3"/>
        </dgm:presLayoutVars>
      </dgm:prSet>
      <dgm:spPr/>
    </dgm:pt>
    <dgm:pt modelId="{ADEE4F9C-CD0A-4A05-BA68-E94D23F37FFB}" type="pres">
      <dgm:prSet presAssocID="{6132834E-337B-4298-A881-C7201D2441D3}" presName="level3hierChild" presStyleCnt="0"/>
      <dgm:spPr/>
    </dgm:pt>
  </dgm:ptLst>
  <dgm:cxnLst>
    <dgm:cxn modelId="{61DD5245-6455-4C44-9732-1136F4D35444}" type="presOf" srcId="{3F34930E-F49E-4DB5-B79D-38E1A097E174}" destId="{3309DCEA-B509-4296-A75B-1BA0B25CE885}" srcOrd="0" destOrd="0" presId="urn:microsoft.com/office/officeart/2008/layout/HorizontalMultiLevelHierarchy"/>
    <dgm:cxn modelId="{ED50B073-A6DA-4E2F-AD43-CD68CB44409A}" type="presOf" srcId="{1AF6C55F-4F2F-4936-B807-B663CA888A36}" destId="{A558D4EB-A4D9-4FF8-B303-8FE6C46E90F4}" srcOrd="0" destOrd="0" presId="urn:microsoft.com/office/officeart/2008/layout/HorizontalMultiLevelHierarchy"/>
    <dgm:cxn modelId="{A39AEB54-5090-4B74-BFA9-F6225EE10368}" srcId="{AEE19B35-6A1A-4D16-967F-88E3FB3B85E4}" destId="{80B486A4-00B4-49E6-80B0-F336287DB7E3}" srcOrd="1" destOrd="0" parTransId="{EFBE2B8C-F5E7-466A-943E-D92D8B396D31}" sibTransId="{F325C461-669F-4509-8D29-3B900FC31064}"/>
    <dgm:cxn modelId="{09B65557-C342-4F0D-B043-F84F037F74EB}" type="presOf" srcId="{F99F812C-D7D3-4C51-AF83-37A524132FCD}" destId="{66455C25-5D54-46E8-A8A5-1EE81629CCE5}" srcOrd="1" destOrd="0" presId="urn:microsoft.com/office/officeart/2008/layout/HorizontalMultiLevelHierarchy"/>
    <dgm:cxn modelId="{FE2C6F78-DD0F-458B-AFA3-B221B5F0623C}" srcId="{1AF6C55F-4F2F-4936-B807-B663CA888A36}" destId="{AEE19B35-6A1A-4D16-967F-88E3FB3B85E4}" srcOrd="0" destOrd="0" parTransId="{7A51872C-4413-4DC3-8F7B-1F0573DB55A1}" sibTransId="{F5164A22-9680-4B50-B4A5-4600EA878BD8}"/>
    <dgm:cxn modelId="{36E190B9-F109-4999-83DB-919ED55CABF0}" srcId="{AEE19B35-6A1A-4D16-967F-88E3FB3B85E4}" destId="{1F554518-183E-4B9F-9599-44169AC18C09}" srcOrd="0" destOrd="0" parTransId="{F99F812C-D7D3-4C51-AF83-37A524132FCD}" sibTransId="{D6FFC368-95B0-4767-87D2-7490F9EE2869}"/>
    <dgm:cxn modelId="{6F3A22BE-896D-4958-B958-07BDBDA80184}" type="presOf" srcId="{6132834E-337B-4298-A881-C7201D2441D3}" destId="{CC66F5BC-8A87-485E-90E2-66A93A2B097F}" srcOrd="0" destOrd="0" presId="urn:microsoft.com/office/officeart/2008/layout/HorizontalMultiLevelHierarchy"/>
    <dgm:cxn modelId="{9CD792BF-BB5A-4CE8-90B7-EA34C4272CAC}" type="presOf" srcId="{AEE19B35-6A1A-4D16-967F-88E3FB3B85E4}" destId="{CCA68FCC-6E13-4CDF-8237-8C275AED5053}" srcOrd="0" destOrd="0" presId="urn:microsoft.com/office/officeart/2008/layout/HorizontalMultiLevelHierarchy"/>
    <dgm:cxn modelId="{7EEC4DC1-6D51-424E-9DB0-3A705B2BED16}" srcId="{AEE19B35-6A1A-4D16-967F-88E3FB3B85E4}" destId="{6132834E-337B-4298-A881-C7201D2441D3}" srcOrd="2" destOrd="0" parTransId="{3F34930E-F49E-4DB5-B79D-38E1A097E174}" sibTransId="{17CEDD62-80F6-40D1-BB32-63F1C80B8EE5}"/>
    <dgm:cxn modelId="{62C757D6-32AB-4755-8AF5-4392264DE39D}" type="presOf" srcId="{1F554518-183E-4B9F-9599-44169AC18C09}" destId="{BEE10449-2AE1-4182-BB36-5280DC733F28}" srcOrd="0" destOrd="0" presId="urn:microsoft.com/office/officeart/2008/layout/HorizontalMultiLevelHierarchy"/>
    <dgm:cxn modelId="{5DDA40DE-A2BE-4932-A2CF-11377EE95E15}" type="presOf" srcId="{80B486A4-00B4-49E6-80B0-F336287DB7E3}" destId="{90ED9869-D8DA-42C0-BFEE-2B22FC1AE326}" srcOrd="0" destOrd="0" presId="urn:microsoft.com/office/officeart/2008/layout/HorizontalMultiLevelHierarchy"/>
    <dgm:cxn modelId="{A8688EE5-97F3-4405-BC1D-3B9D9D10D350}" type="presOf" srcId="{EFBE2B8C-F5E7-466A-943E-D92D8B396D31}" destId="{933B6335-2A1F-4776-99F1-3378A945F608}" srcOrd="1" destOrd="0" presId="urn:microsoft.com/office/officeart/2008/layout/HorizontalMultiLevelHierarchy"/>
    <dgm:cxn modelId="{4CA39BE8-09EC-4C7A-A75F-1C9A40B8A03D}" type="presOf" srcId="{EFBE2B8C-F5E7-466A-943E-D92D8B396D31}" destId="{97A57508-D4A7-4307-99C8-FCCFA8F58CDF}" srcOrd="0" destOrd="0" presId="urn:microsoft.com/office/officeart/2008/layout/HorizontalMultiLevelHierarchy"/>
    <dgm:cxn modelId="{12FD40F2-C973-4688-A1D8-09891905CDC3}" type="presOf" srcId="{3F34930E-F49E-4DB5-B79D-38E1A097E174}" destId="{0AF4CE2E-54FB-4375-9A9E-B0F829F4FD32}" srcOrd="1" destOrd="0" presId="urn:microsoft.com/office/officeart/2008/layout/HorizontalMultiLevelHierarchy"/>
    <dgm:cxn modelId="{592655F4-0FEF-45A6-83EC-CE0751F0987E}" type="presOf" srcId="{F99F812C-D7D3-4C51-AF83-37A524132FCD}" destId="{434F5A9C-9AC4-41C2-A5EB-1C5342BF3C6F}" srcOrd="0" destOrd="0" presId="urn:microsoft.com/office/officeart/2008/layout/HorizontalMultiLevelHierarchy"/>
    <dgm:cxn modelId="{08410AE9-1E0E-41B2-8A38-2322CC71A60C}" type="presParOf" srcId="{A558D4EB-A4D9-4FF8-B303-8FE6C46E90F4}" destId="{3F5B3A1C-2D75-4E84-8885-BCB39D2CCF1D}" srcOrd="0" destOrd="0" presId="urn:microsoft.com/office/officeart/2008/layout/HorizontalMultiLevelHierarchy"/>
    <dgm:cxn modelId="{88C293C3-45FC-44F2-90AF-6624DDB57BB3}" type="presParOf" srcId="{3F5B3A1C-2D75-4E84-8885-BCB39D2CCF1D}" destId="{CCA68FCC-6E13-4CDF-8237-8C275AED5053}" srcOrd="0" destOrd="0" presId="urn:microsoft.com/office/officeart/2008/layout/HorizontalMultiLevelHierarchy"/>
    <dgm:cxn modelId="{D5BC91B7-0D55-4DBC-93D5-9AA87508CCDB}" type="presParOf" srcId="{3F5B3A1C-2D75-4E84-8885-BCB39D2CCF1D}" destId="{CA4A127B-0BE4-4863-BD0D-A6F26942AA8A}" srcOrd="1" destOrd="0" presId="urn:microsoft.com/office/officeart/2008/layout/HorizontalMultiLevelHierarchy"/>
    <dgm:cxn modelId="{27849D76-6D76-4E4D-88D6-82CD059E5895}" type="presParOf" srcId="{CA4A127B-0BE4-4863-BD0D-A6F26942AA8A}" destId="{434F5A9C-9AC4-41C2-A5EB-1C5342BF3C6F}" srcOrd="0" destOrd="0" presId="urn:microsoft.com/office/officeart/2008/layout/HorizontalMultiLevelHierarchy"/>
    <dgm:cxn modelId="{EB172988-0471-45AF-B663-E3A787AF20C3}" type="presParOf" srcId="{434F5A9C-9AC4-41C2-A5EB-1C5342BF3C6F}" destId="{66455C25-5D54-46E8-A8A5-1EE81629CCE5}" srcOrd="0" destOrd="0" presId="urn:microsoft.com/office/officeart/2008/layout/HorizontalMultiLevelHierarchy"/>
    <dgm:cxn modelId="{398C4801-D7E2-4675-AE12-4DF6699155F1}" type="presParOf" srcId="{CA4A127B-0BE4-4863-BD0D-A6F26942AA8A}" destId="{C79AC26A-DEEA-4EF3-961C-8DBF26D6CCBE}" srcOrd="1" destOrd="0" presId="urn:microsoft.com/office/officeart/2008/layout/HorizontalMultiLevelHierarchy"/>
    <dgm:cxn modelId="{9FD5AE9E-86EE-49C5-ACDB-2D24A32A6623}" type="presParOf" srcId="{C79AC26A-DEEA-4EF3-961C-8DBF26D6CCBE}" destId="{BEE10449-2AE1-4182-BB36-5280DC733F28}" srcOrd="0" destOrd="0" presId="urn:microsoft.com/office/officeart/2008/layout/HorizontalMultiLevelHierarchy"/>
    <dgm:cxn modelId="{7F2222BF-C2E0-427E-B1D1-E96788AE950D}" type="presParOf" srcId="{C79AC26A-DEEA-4EF3-961C-8DBF26D6CCBE}" destId="{0D1982EC-299C-4EE3-9ADA-839A222E134A}" srcOrd="1" destOrd="0" presId="urn:microsoft.com/office/officeart/2008/layout/HorizontalMultiLevelHierarchy"/>
    <dgm:cxn modelId="{F17B7F53-8DCC-4CCC-9652-A23BBA3A4717}" type="presParOf" srcId="{CA4A127B-0BE4-4863-BD0D-A6F26942AA8A}" destId="{97A57508-D4A7-4307-99C8-FCCFA8F58CDF}" srcOrd="2" destOrd="0" presId="urn:microsoft.com/office/officeart/2008/layout/HorizontalMultiLevelHierarchy"/>
    <dgm:cxn modelId="{DE8F1F14-659C-4725-97C0-3E77662A3FA4}" type="presParOf" srcId="{97A57508-D4A7-4307-99C8-FCCFA8F58CDF}" destId="{933B6335-2A1F-4776-99F1-3378A945F608}" srcOrd="0" destOrd="0" presId="urn:microsoft.com/office/officeart/2008/layout/HorizontalMultiLevelHierarchy"/>
    <dgm:cxn modelId="{F8D9DD2D-17EB-4E03-903D-746FC7D72F57}" type="presParOf" srcId="{CA4A127B-0BE4-4863-BD0D-A6F26942AA8A}" destId="{585CE746-173E-4150-A878-F58EB9D1D2A3}" srcOrd="3" destOrd="0" presId="urn:microsoft.com/office/officeart/2008/layout/HorizontalMultiLevelHierarchy"/>
    <dgm:cxn modelId="{89F03145-6676-4E40-A6F4-B79987FD3414}" type="presParOf" srcId="{585CE746-173E-4150-A878-F58EB9D1D2A3}" destId="{90ED9869-D8DA-42C0-BFEE-2B22FC1AE326}" srcOrd="0" destOrd="0" presId="urn:microsoft.com/office/officeart/2008/layout/HorizontalMultiLevelHierarchy"/>
    <dgm:cxn modelId="{4C85ACEE-3CA4-4459-BFED-CDB2319563CF}" type="presParOf" srcId="{585CE746-173E-4150-A878-F58EB9D1D2A3}" destId="{4A0C559D-E74A-400C-BFB1-C54201E0BA52}" srcOrd="1" destOrd="0" presId="urn:microsoft.com/office/officeart/2008/layout/HorizontalMultiLevelHierarchy"/>
    <dgm:cxn modelId="{DD664BEE-119D-4020-9CD5-5EBF2D709BA6}" type="presParOf" srcId="{CA4A127B-0BE4-4863-BD0D-A6F26942AA8A}" destId="{3309DCEA-B509-4296-A75B-1BA0B25CE885}" srcOrd="4" destOrd="0" presId="urn:microsoft.com/office/officeart/2008/layout/HorizontalMultiLevelHierarchy"/>
    <dgm:cxn modelId="{D850BEA5-D191-4589-957D-F71ECE53F9C5}" type="presParOf" srcId="{3309DCEA-B509-4296-A75B-1BA0B25CE885}" destId="{0AF4CE2E-54FB-4375-9A9E-B0F829F4FD32}" srcOrd="0" destOrd="0" presId="urn:microsoft.com/office/officeart/2008/layout/HorizontalMultiLevelHierarchy"/>
    <dgm:cxn modelId="{7F27930A-3091-475D-9575-61908379F8F3}" type="presParOf" srcId="{CA4A127B-0BE4-4863-BD0D-A6F26942AA8A}" destId="{25AA1D98-4F26-40A8-9675-2AC833632661}" srcOrd="5" destOrd="0" presId="urn:microsoft.com/office/officeart/2008/layout/HorizontalMultiLevelHierarchy"/>
    <dgm:cxn modelId="{538AA0C4-7875-4863-B548-4AA804CD9E8D}" type="presParOf" srcId="{25AA1D98-4F26-40A8-9675-2AC833632661}" destId="{CC66F5BC-8A87-485E-90E2-66A93A2B097F}" srcOrd="0" destOrd="0" presId="urn:microsoft.com/office/officeart/2008/layout/HorizontalMultiLevelHierarchy"/>
    <dgm:cxn modelId="{5CBFF320-00DC-42F3-B286-B81F0F5D7D26}" type="presParOf" srcId="{25AA1D98-4F26-40A8-9675-2AC833632661}" destId="{ADEE4F9C-CD0A-4A05-BA68-E94D23F37FF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B8992-27BD-4F68-B9C4-31E3D85ADE76}">
      <dsp:nvSpPr>
        <dsp:cNvPr id="0" name=""/>
        <dsp:cNvSpPr/>
      </dsp:nvSpPr>
      <dsp:spPr>
        <a:xfrm>
          <a:off x="4358205" y="3838886"/>
          <a:ext cx="466123" cy="1559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9475"/>
              </a:lnTo>
              <a:lnTo>
                <a:pt x="466123" y="15594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80598-7766-4A08-828F-E085EA1518C4}">
      <dsp:nvSpPr>
        <dsp:cNvPr id="0" name=""/>
        <dsp:cNvSpPr/>
      </dsp:nvSpPr>
      <dsp:spPr>
        <a:xfrm>
          <a:off x="3708037" y="1587083"/>
          <a:ext cx="1918789" cy="666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13"/>
              </a:lnTo>
              <a:lnTo>
                <a:pt x="1918789" y="333013"/>
              </a:lnTo>
              <a:lnTo>
                <a:pt x="1918789" y="6660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69ED2-E39A-4030-8669-B745738D2F8A}">
      <dsp:nvSpPr>
        <dsp:cNvPr id="0" name=""/>
        <dsp:cNvSpPr/>
      </dsp:nvSpPr>
      <dsp:spPr>
        <a:xfrm>
          <a:off x="520625" y="3938140"/>
          <a:ext cx="475733" cy="1458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8914"/>
              </a:lnTo>
              <a:lnTo>
                <a:pt x="475733" y="14589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F6B8D-ACD9-44E8-9B24-99FEC913372B}">
      <dsp:nvSpPr>
        <dsp:cNvPr id="0" name=""/>
        <dsp:cNvSpPr/>
      </dsp:nvSpPr>
      <dsp:spPr>
        <a:xfrm>
          <a:off x="1789247" y="1587083"/>
          <a:ext cx="1918789" cy="666026"/>
        </a:xfrm>
        <a:custGeom>
          <a:avLst/>
          <a:gdLst/>
          <a:ahLst/>
          <a:cxnLst/>
          <a:rect l="0" t="0" r="0" b="0"/>
          <a:pathLst>
            <a:path>
              <a:moveTo>
                <a:pt x="1918789" y="0"/>
              </a:moveTo>
              <a:lnTo>
                <a:pt x="1918789" y="333013"/>
              </a:lnTo>
              <a:lnTo>
                <a:pt x="0" y="333013"/>
              </a:lnTo>
              <a:lnTo>
                <a:pt x="0" y="6660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C85FF-1CCC-4FA0-A0CB-013B4A019C9B}">
      <dsp:nvSpPr>
        <dsp:cNvPr id="0" name=""/>
        <dsp:cNvSpPr/>
      </dsp:nvSpPr>
      <dsp:spPr>
        <a:xfrm>
          <a:off x="2122260" y="1306"/>
          <a:ext cx="3171553" cy="1585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Ochrona pracy</a:t>
          </a:r>
        </a:p>
      </dsp:txBody>
      <dsp:txXfrm>
        <a:off x="2122260" y="1306"/>
        <a:ext cx="3171553" cy="1585776"/>
      </dsp:txXfrm>
    </dsp:sp>
    <dsp:sp modelId="{15CFC6B3-A29D-4704-AD51-256915E30E4B}">
      <dsp:nvSpPr>
        <dsp:cNvPr id="0" name=""/>
        <dsp:cNvSpPr/>
      </dsp:nvSpPr>
      <dsp:spPr>
        <a:xfrm>
          <a:off x="203470" y="2253109"/>
          <a:ext cx="3171553" cy="1685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powszechna</a:t>
          </a:r>
        </a:p>
      </dsp:txBody>
      <dsp:txXfrm>
        <a:off x="203470" y="2253109"/>
        <a:ext cx="3171553" cy="1685030"/>
      </dsp:txXfrm>
    </dsp:sp>
    <dsp:sp modelId="{EB440B89-EF95-422F-9D4E-D3AFF027A094}">
      <dsp:nvSpPr>
        <dsp:cNvPr id="0" name=""/>
        <dsp:cNvSpPr/>
      </dsp:nvSpPr>
      <dsp:spPr>
        <a:xfrm>
          <a:off x="996358" y="4604166"/>
          <a:ext cx="3171553" cy="1585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przepisy zapewniające bezpieczne i higieniczne warunki pracy odnoszące się do ogółu zatrudnionych</a:t>
          </a:r>
        </a:p>
      </dsp:txBody>
      <dsp:txXfrm>
        <a:off x="996358" y="4604166"/>
        <a:ext cx="3171553" cy="1585776"/>
      </dsp:txXfrm>
    </dsp:sp>
    <dsp:sp modelId="{48D85388-9230-4309-8DE8-1D59D3E356F0}">
      <dsp:nvSpPr>
        <dsp:cNvPr id="0" name=""/>
        <dsp:cNvSpPr/>
      </dsp:nvSpPr>
      <dsp:spPr>
        <a:xfrm>
          <a:off x="4041050" y="2253109"/>
          <a:ext cx="3171553" cy="1585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szczególna</a:t>
          </a:r>
        </a:p>
      </dsp:txBody>
      <dsp:txXfrm>
        <a:off x="4041050" y="2253109"/>
        <a:ext cx="3171553" cy="1585776"/>
      </dsp:txXfrm>
    </dsp:sp>
    <dsp:sp modelId="{84C97E89-5CC2-4112-894E-CB1B9F913EAE}">
      <dsp:nvSpPr>
        <dsp:cNvPr id="0" name=""/>
        <dsp:cNvSpPr/>
      </dsp:nvSpPr>
      <dsp:spPr>
        <a:xfrm>
          <a:off x="4824329" y="4605473"/>
          <a:ext cx="3171553" cy="15857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ochrona wyodrębniona ze względu na: płeć, wiek, wychowanie dzieci i stan psychofizyczny zatrudnionych</a:t>
          </a:r>
        </a:p>
      </dsp:txBody>
      <dsp:txXfrm>
        <a:off x="4824329" y="4605473"/>
        <a:ext cx="3171553" cy="1585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FA01F-00FF-45F6-A694-086D3DEE20C0}">
      <dsp:nvSpPr>
        <dsp:cNvPr id="0" name=""/>
        <dsp:cNvSpPr/>
      </dsp:nvSpPr>
      <dsp:spPr>
        <a:xfrm>
          <a:off x="4120832" y="1072839"/>
          <a:ext cx="3411662" cy="117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3448"/>
              </a:lnTo>
              <a:lnTo>
                <a:pt x="3411662" y="1033448"/>
              </a:lnTo>
              <a:lnTo>
                <a:pt x="3411662" y="1174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0E863-37D6-4662-8320-EC952693F9AF}">
      <dsp:nvSpPr>
        <dsp:cNvPr id="0" name=""/>
        <dsp:cNvSpPr/>
      </dsp:nvSpPr>
      <dsp:spPr>
        <a:xfrm>
          <a:off x="4120832" y="1072839"/>
          <a:ext cx="1678533" cy="1174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3448"/>
              </a:lnTo>
              <a:lnTo>
                <a:pt x="1678533" y="1033448"/>
              </a:lnTo>
              <a:lnTo>
                <a:pt x="1678533" y="1174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1A8B0-FEAC-4ECB-BBB1-5CAC188FC0E2}">
      <dsp:nvSpPr>
        <dsp:cNvPr id="0" name=""/>
        <dsp:cNvSpPr/>
      </dsp:nvSpPr>
      <dsp:spPr>
        <a:xfrm>
          <a:off x="4020516" y="1072839"/>
          <a:ext cx="91440" cy="1174176"/>
        </a:xfrm>
        <a:custGeom>
          <a:avLst/>
          <a:gdLst/>
          <a:ahLst/>
          <a:cxnLst/>
          <a:rect l="0" t="0" r="0" b="0"/>
          <a:pathLst>
            <a:path>
              <a:moveTo>
                <a:pt x="100315" y="0"/>
              </a:moveTo>
              <a:lnTo>
                <a:pt x="100315" y="1033448"/>
              </a:lnTo>
              <a:lnTo>
                <a:pt x="45720" y="1033448"/>
              </a:lnTo>
              <a:lnTo>
                <a:pt x="45720" y="1174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4DD8C-4A27-43EA-B40B-720497A15B10}">
      <dsp:nvSpPr>
        <dsp:cNvPr id="0" name=""/>
        <dsp:cNvSpPr/>
      </dsp:nvSpPr>
      <dsp:spPr>
        <a:xfrm>
          <a:off x="2371352" y="1072839"/>
          <a:ext cx="1749480" cy="1174176"/>
        </a:xfrm>
        <a:custGeom>
          <a:avLst/>
          <a:gdLst/>
          <a:ahLst/>
          <a:cxnLst/>
          <a:rect l="0" t="0" r="0" b="0"/>
          <a:pathLst>
            <a:path>
              <a:moveTo>
                <a:pt x="1749480" y="0"/>
              </a:moveTo>
              <a:lnTo>
                <a:pt x="1749480" y="1033448"/>
              </a:lnTo>
              <a:lnTo>
                <a:pt x="0" y="1033448"/>
              </a:lnTo>
              <a:lnTo>
                <a:pt x="0" y="1174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38335-91BB-4AEF-B81F-C391C502D820}">
      <dsp:nvSpPr>
        <dsp:cNvPr id="0" name=""/>
        <dsp:cNvSpPr/>
      </dsp:nvSpPr>
      <dsp:spPr>
        <a:xfrm>
          <a:off x="676467" y="1072839"/>
          <a:ext cx="3444365" cy="1174176"/>
        </a:xfrm>
        <a:custGeom>
          <a:avLst/>
          <a:gdLst/>
          <a:ahLst/>
          <a:cxnLst/>
          <a:rect l="0" t="0" r="0" b="0"/>
          <a:pathLst>
            <a:path>
              <a:moveTo>
                <a:pt x="3444365" y="0"/>
              </a:moveTo>
              <a:lnTo>
                <a:pt x="3444365" y="1033448"/>
              </a:lnTo>
              <a:lnTo>
                <a:pt x="0" y="1033448"/>
              </a:lnTo>
              <a:lnTo>
                <a:pt x="0" y="11741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9858D-AF1F-4F64-8A4E-06B28B247822}">
      <dsp:nvSpPr>
        <dsp:cNvPr id="0" name=""/>
        <dsp:cNvSpPr/>
      </dsp:nvSpPr>
      <dsp:spPr>
        <a:xfrm>
          <a:off x="1014081" y="402705"/>
          <a:ext cx="6213502" cy="670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Uprawnienia związane z urodzeniem lub wychowaniem dziecka</a:t>
          </a:r>
        </a:p>
      </dsp:txBody>
      <dsp:txXfrm>
        <a:off x="1014081" y="402705"/>
        <a:ext cx="6213502" cy="670134"/>
      </dsp:txXfrm>
    </dsp:sp>
    <dsp:sp modelId="{13E8F468-77E3-4149-A1DA-6906A0007232}">
      <dsp:nvSpPr>
        <dsp:cNvPr id="0" name=""/>
        <dsp:cNvSpPr/>
      </dsp:nvSpPr>
      <dsp:spPr>
        <a:xfrm>
          <a:off x="6332" y="2247016"/>
          <a:ext cx="1340269" cy="2648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Urlop macierzyński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Urlop rodzicielski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Urlop ojcowski</a:t>
          </a:r>
        </a:p>
      </dsp:txBody>
      <dsp:txXfrm>
        <a:off x="6332" y="2247016"/>
        <a:ext cx="1340269" cy="2648808"/>
      </dsp:txXfrm>
    </dsp:sp>
    <dsp:sp modelId="{35CAA384-D893-4355-841E-727C0B829EFB}">
      <dsp:nvSpPr>
        <dsp:cNvPr id="0" name=""/>
        <dsp:cNvSpPr/>
      </dsp:nvSpPr>
      <dsp:spPr>
        <a:xfrm>
          <a:off x="1628058" y="2247016"/>
          <a:ext cx="1486586" cy="2648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Urlop wychowawczy</a:t>
          </a:r>
        </a:p>
      </dsp:txBody>
      <dsp:txXfrm>
        <a:off x="1628058" y="2247016"/>
        <a:ext cx="1486586" cy="2648808"/>
      </dsp:txXfrm>
    </dsp:sp>
    <dsp:sp modelId="{C10A9894-E53E-4767-B78E-4B8706DA36BD}">
      <dsp:nvSpPr>
        <dsp:cNvPr id="0" name=""/>
        <dsp:cNvSpPr/>
      </dsp:nvSpPr>
      <dsp:spPr>
        <a:xfrm>
          <a:off x="3396102" y="2247016"/>
          <a:ext cx="1340269" cy="2648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Przerwy na karmienie piersią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 art. 187 </a:t>
          </a:r>
          <a:r>
            <a:rPr lang="pl-PL" sz="1600" kern="1200" dirty="0" err="1"/>
            <a:t>k.p</a:t>
          </a:r>
          <a:r>
            <a:rPr lang="pl-PL" sz="1600" kern="1200" dirty="0"/>
            <a:t>.) </a:t>
          </a:r>
        </a:p>
      </dsp:txBody>
      <dsp:txXfrm>
        <a:off x="3396102" y="2247016"/>
        <a:ext cx="1340269" cy="2648808"/>
      </dsp:txXfrm>
    </dsp:sp>
    <dsp:sp modelId="{20E84E08-58AE-4201-9D97-AD96E33D92CD}">
      <dsp:nvSpPr>
        <dsp:cNvPr id="0" name=""/>
        <dsp:cNvSpPr/>
      </dsp:nvSpPr>
      <dsp:spPr>
        <a:xfrm>
          <a:off x="5017828" y="2247016"/>
          <a:ext cx="1563075" cy="2648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+mn-lt"/>
            </a:rPr>
            <a:t>Zakaz zatrudniania w  godzinach nadliczbowych, porze nocnej, delegowania poza stałe miejsce pracy (art. 178</a:t>
          </a:r>
          <a:r>
            <a:rPr lang="pl-PL" sz="1600" kern="1200" dirty="0">
              <a:latin typeface="+mn-lt"/>
              <a:cs typeface="Times New Roman"/>
            </a:rPr>
            <a:t>§2 </a:t>
          </a:r>
          <a:r>
            <a:rPr lang="pl-PL" sz="1600" kern="1200" dirty="0" err="1">
              <a:latin typeface="+mn-lt"/>
              <a:cs typeface="Times New Roman"/>
            </a:rPr>
            <a:t>k.p</a:t>
          </a:r>
          <a:r>
            <a:rPr lang="pl-PL" sz="1600" kern="1200" dirty="0">
              <a:latin typeface="+mn-lt"/>
              <a:cs typeface="Times New Roman"/>
            </a:rPr>
            <a:t>., art. 148 pkt. 3 </a:t>
          </a:r>
          <a:r>
            <a:rPr lang="pl-PL" sz="1600" kern="1200" dirty="0" err="1">
              <a:latin typeface="+mn-lt"/>
              <a:cs typeface="Times New Roman"/>
            </a:rPr>
            <a:t>k.p</a:t>
          </a:r>
          <a:r>
            <a:rPr lang="pl-PL" sz="1600" kern="1200" dirty="0">
              <a:latin typeface="+mn-lt"/>
              <a:cs typeface="Times New Roman"/>
            </a:rPr>
            <a:t>.)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+mn-lt"/>
              <a:cs typeface="Times New Roman"/>
            </a:rPr>
            <a:t>Zakaz o charakterze względnym</a:t>
          </a:r>
          <a:endParaRPr lang="pl-PL" sz="1600" kern="1200" dirty="0">
            <a:latin typeface="+mn-lt"/>
          </a:endParaRPr>
        </a:p>
      </dsp:txBody>
      <dsp:txXfrm>
        <a:off x="5017828" y="2247016"/>
        <a:ext cx="1563075" cy="2648808"/>
      </dsp:txXfrm>
    </dsp:sp>
    <dsp:sp modelId="{C253CA92-336A-4A08-B4C9-C2209982628F}">
      <dsp:nvSpPr>
        <dsp:cNvPr id="0" name=""/>
        <dsp:cNvSpPr/>
      </dsp:nvSpPr>
      <dsp:spPr>
        <a:xfrm>
          <a:off x="6862360" y="2247016"/>
          <a:ext cx="1340269" cy="2648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Zwolnienia od pracy w związku z wychowaniem dziecka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(art. 188 </a:t>
          </a:r>
          <a:r>
            <a:rPr lang="pl-PL" sz="1600" kern="1200" dirty="0" err="1"/>
            <a:t>k.p</a:t>
          </a:r>
          <a:r>
            <a:rPr lang="pl-PL" sz="1600" kern="1200" dirty="0"/>
            <a:t>.)</a:t>
          </a:r>
        </a:p>
      </dsp:txBody>
      <dsp:txXfrm>
        <a:off x="6862360" y="2247016"/>
        <a:ext cx="1340269" cy="2648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9DCEA-B509-4296-A75B-1BA0B25CE885}">
      <dsp:nvSpPr>
        <dsp:cNvPr id="0" name=""/>
        <dsp:cNvSpPr/>
      </dsp:nvSpPr>
      <dsp:spPr>
        <a:xfrm>
          <a:off x="1712769" y="2834047"/>
          <a:ext cx="706471" cy="1346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3235" y="0"/>
              </a:lnTo>
              <a:lnTo>
                <a:pt x="353235" y="1346172"/>
              </a:lnTo>
              <a:lnTo>
                <a:pt x="706471" y="13461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027997" y="3469125"/>
        <a:ext cx="76014" cy="76014"/>
      </dsp:txXfrm>
    </dsp:sp>
    <dsp:sp modelId="{97A57508-D4A7-4307-99C8-FCCFA8F58CDF}">
      <dsp:nvSpPr>
        <dsp:cNvPr id="0" name=""/>
        <dsp:cNvSpPr/>
      </dsp:nvSpPr>
      <dsp:spPr>
        <a:xfrm>
          <a:off x="1712769" y="2788327"/>
          <a:ext cx="7064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647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048343" y="2816385"/>
        <a:ext cx="35323" cy="35323"/>
      </dsp:txXfrm>
    </dsp:sp>
    <dsp:sp modelId="{434F5A9C-9AC4-41C2-A5EB-1C5342BF3C6F}">
      <dsp:nvSpPr>
        <dsp:cNvPr id="0" name=""/>
        <dsp:cNvSpPr/>
      </dsp:nvSpPr>
      <dsp:spPr>
        <a:xfrm>
          <a:off x="1712769" y="1487874"/>
          <a:ext cx="706471" cy="1346172"/>
        </a:xfrm>
        <a:custGeom>
          <a:avLst/>
          <a:gdLst/>
          <a:ahLst/>
          <a:cxnLst/>
          <a:rect l="0" t="0" r="0" b="0"/>
          <a:pathLst>
            <a:path>
              <a:moveTo>
                <a:pt x="0" y="1346172"/>
              </a:moveTo>
              <a:lnTo>
                <a:pt x="353235" y="1346172"/>
              </a:lnTo>
              <a:lnTo>
                <a:pt x="353235" y="0"/>
              </a:lnTo>
              <a:lnTo>
                <a:pt x="70647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027997" y="2122953"/>
        <a:ext cx="76014" cy="76014"/>
      </dsp:txXfrm>
    </dsp:sp>
    <dsp:sp modelId="{CCA68FCC-6E13-4CDF-8237-8C275AED5053}">
      <dsp:nvSpPr>
        <dsp:cNvPr id="0" name=""/>
        <dsp:cNvSpPr/>
      </dsp:nvSpPr>
      <dsp:spPr>
        <a:xfrm rot="16200000">
          <a:off x="-1659746" y="2295578"/>
          <a:ext cx="5668094" cy="1076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600" kern="1200" dirty="0"/>
            <a:t>Urlop macierzyński</a:t>
          </a:r>
        </a:p>
      </dsp:txBody>
      <dsp:txXfrm>
        <a:off x="-1659746" y="2295578"/>
        <a:ext cx="5668094" cy="1076937"/>
      </dsp:txXfrm>
    </dsp:sp>
    <dsp:sp modelId="{BEE10449-2AE1-4182-BB36-5280DC733F28}">
      <dsp:nvSpPr>
        <dsp:cNvPr id="0" name=""/>
        <dsp:cNvSpPr/>
      </dsp:nvSpPr>
      <dsp:spPr>
        <a:xfrm>
          <a:off x="2419240" y="949405"/>
          <a:ext cx="4813612" cy="1076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od 20 do 37 tygodni w zależności od liczby urodzonych dzieci podczas jednego porodu</a:t>
          </a:r>
        </a:p>
      </dsp:txBody>
      <dsp:txXfrm>
        <a:off x="2419240" y="949405"/>
        <a:ext cx="4813612" cy="1076937"/>
      </dsp:txXfrm>
    </dsp:sp>
    <dsp:sp modelId="{90ED9869-D8DA-42C0-BFEE-2B22FC1AE326}">
      <dsp:nvSpPr>
        <dsp:cNvPr id="0" name=""/>
        <dsp:cNvSpPr/>
      </dsp:nvSpPr>
      <dsp:spPr>
        <a:xfrm>
          <a:off x="2419240" y="2295578"/>
          <a:ext cx="4831627" cy="1076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nie więcej niż 6 tygodni może zostać wykorzystane przed przewidywana datą porodu</a:t>
          </a:r>
        </a:p>
      </dsp:txBody>
      <dsp:txXfrm>
        <a:off x="2419240" y="2295578"/>
        <a:ext cx="4831627" cy="1076937"/>
      </dsp:txXfrm>
    </dsp:sp>
    <dsp:sp modelId="{CC66F5BC-8A87-485E-90E2-66A93A2B097F}">
      <dsp:nvSpPr>
        <dsp:cNvPr id="0" name=""/>
        <dsp:cNvSpPr/>
      </dsp:nvSpPr>
      <dsp:spPr>
        <a:xfrm>
          <a:off x="2419240" y="3641750"/>
          <a:ext cx="4795597" cy="1076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możliwość podzielenia między pracownicę – matkę a pracownika – ojca </a:t>
          </a:r>
        </a:p>
      </dsp:txBody>
      <dsp:txXfrm>
        <a:off x="2419240" y="3641750"/>
        <a:ext cx="4795597" cy="1076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EBDDED-0D71-4807-A0E2-67141400EF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614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B88174-2A05-4443-91F5-9FA25D81663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544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CAA6C-A5CE-4385-9E03-4D4505C5BC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1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7879B-97B6-4423-AB97-A993C9EACC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82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736D1-CF23-4056-A564-1BED015C83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17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DEFC2-7F2A-4AB1-9D04-BE67246D70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3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5EF01A-AE12-4856-8F87-67A83C8726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918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CAA6C-A5CE-4385-9E03-4D4505C5BC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351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2F18-6362-4127-AA8D-C00AC9CFDF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99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C5E6-8FE0-4C5F-988E-46160DCEE8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959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2679-1DE9-4CAD-8A53-13B63A24B4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8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8555-674B-4746-968C-8ED5992651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02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8ABB-0225-4622-8EE0-12C74FB55C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3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42F18-6362-4127-AA8D-C00AC9CFDF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24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FDAD-AA9A-4E21-9E6A-B7E06AD11E0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636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8CEB5-6A59-4D91-AC8B-0184DED026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14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7879B-97B6-4423-AB97-A993C9EACC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738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36D1-CF23-4056-A564-1BED015C83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6775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EFC2-7F2A-4AB1-9D04-BE67246D70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1629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1926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292383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11063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7689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87764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1752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1926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52686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225339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86701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86008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909174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46681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838289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371327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3622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157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4464" y="188259"/>
            <a:ext cx="6236074" cy="66581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7711" y="1111624"/>
            <a:ext cx="8243048" cy="551329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4774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8C5E6-8FE0-4C5F-988E-46160DCEE8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028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4462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108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8445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600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19791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0482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6911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2170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1857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25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D2679-1DE9-4CAD-8A53-13B63A24B4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084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672484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756004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738979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446397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812416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863245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107088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621754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207244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180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A8555-674B-4746-968C-8ED5992651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0208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640960" cy="6120680"/>
          </a:xfrm>
        </p:spPr>
        <p:txBody>
          <a:bodyPr/>
          <a:lstStyle/>
          <a:p>
            <a:pPr lvl="0" eaLnBrk="1" latinLnBrk="0" hangingPunct="1"/>
            <a:r>
              <a:rPr lang="pl-PL" dirty="0"/>
              <a:t>Kliknij, aby edytować style wzorca tekstu</a:t>
            </a:r>
          </a:p>
          <a:p>
            <a:pPr lvl="1" eaLnBrk="1" latinLnBrk="0" hangingPunct="1"/>
            <a:r>
              <a:rPr lang="pl-PL" dirty="0"/>
              <a:t>Drugi poziom</a:t>
            </a:r>
          </a:p>
          <a:p>
            <a:pPr lvl="2" eaLnBrk="1" latinLnBrk="0" hangingPunct="1"/>
            <a:r>
              <a:rPr lang="pl-PL" dirty="0"/>
              <a:t>Trzeci poziom</a:t>
            </a:r>
          </a:p>
          <a:p>
            <a:pPr lvl="3" eaLnBrk="1" latinLnBrk="0" hangingPunct="1"/>
            <a:r>
              <a:rPr lang="pl-PL" dirty="0"/>
              <a:t>Czwarty poziom</a:t>
            </a:r>
          </a:p>
          <a:p>
            <a:pPr lvl="4" eaLnBrk="1" latinLnBrk="0" hangingPunct="1"/>
            <a:r>
              <a:rPr lang="pl-PL" dirty="0"/>
              <a:t>Piąty poziom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996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58ABB-0225-4622-8EE0-12C74FB55CE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1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3FDAD-AA9A-4E21-9E6A-B7E06AD11E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5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8CEB5-6A59-4D91-AC8B-0184DED026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62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0.xml"/><Relationship Id="rId21" Type="http://schemas.openxmlformats.org/officeDocument/2006/relationships/slideLayout" Target="../slideLayouts/slideLayout58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theme" Target="../theme/theme3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0C0FB7-2A02-4BB7-BD61-403B2CC3CE6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A0C0FB7-2A02-4BB7-BD61-403B2CC3CE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94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52" r:id="rId13"/>
    <p:sldLayoutId id="2147483753" r:id="rId14"/>
    <p:sldLayoutId id="2147483754" r:id="rId15"/>
    <p:sldLayoutId id="2147483755" r:id="rId16"/>
    <p:sldLayoutId id="2147483756" r:id="rId17"/>
    <p:sldLayoutId id="2147483757" r:id="rId18"/>
    <p:sldLayoutId id="2147483758" r:id="rId19"/>
    <p:sldLayoutId id="2147483759" r:id="rId20"/>
    <p:sldLayoutId id="2147483760" r:id="rId21"/>
    <p:sldLayoutId id="2147483761" r:id="rId22"/>
    <p:sldLayoutId id="2147483762" r:id="rId23"/>
    <p:sldLayoutId id="2147483763" r:id="rId2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82ADD-5CD1-4740-A22E-50C826D0CA0B}" type="datetimeFigureOut">
              <a:rPr lang="pl-PL" smtClean="0"/>
              <a:t>2017-12-16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D9D1-117D-4627-BA64-B1177CA9CC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521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748" r:id="rId20"/>
    <p:sldLayoutId id="2147483749" r:id="rId21"/>
    <p:sldLayoutId id="2147483750" r:id="rId22"/>
    <p:sldLayoutId id="2147483751" r:id="rId2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pl-PL" dirty="0"/>
              <a:t>OCHRONA PRACY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dr Agnieszka Górnicz-Mulcahy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3F01FF4-8FFE-42C8-9A76-546D4244B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W art. 237</a:t>
            </a:r>
            <a:r>
              <a:rPr lang="pl-PL" sz="2400" baseline="30000" dirty="0"/>
              <a:t>11</a:t>
            </a:r>
            <a:r>
              <a:rPr lang="pl-PL" sz="2400" dirty="0"/>
              <a:t> § 3 </a:t>
            </a:r>
            <a:r>
              <a:rPr lang="pl-PL" sz="2400" dirty="0" err="1"/>
              <a:t>k.p</a:t>
            </a:r>
            <a:r>
              <a:rPr lang="pl-PL" sz="2400" dirty="0"/>
              <a:t>. ustawodawca zagwarantował pracownikowi służby bhp oraz pracownikowi zatrudnionemu przy innej pracy, któremu powierzono wykonywanie zadań tej służby, porównywalną ochronę, z jakiej korzystają przedstawiciele pracowników, która wyraża się w tym, że </a:t>
            </a:r>
            <a:r>
              <a:rPr lang="pl-PL" sz="2400" b="1" dirty="0"/>
              <a:t>nie mogą oni ponosić jakichkolwiek niekorzystnych dla nich następstw </a:t>
            </a:r>
            <a:r>
              <a:rPr lang="pl-PL" sz="2400" dirty="0"/>
              <a:t>z powodu wykonywania powierzonych im zadań. </a:t>
            </a:r>
          </a:p>
        </p:txBody>
      </p:sp>
    </p:spTree>
    <p:extLst>
      <p:ext uri="{BB962C8B-B14F-4D97-AF65-F5344CB8AC3E}">
        <p14:creationId xmlns:p14="http://schemas.microsoft.com/office/powerpoint/2010/main" val="160160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73D3DBC8-85E0-4C7B-9752-456F4694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800" b="1" dirty="0"/>
              <a:t>Zadania służby bhp (</a:t>
            </a:r>
            <a:r>
              <a:rPr lang="pl-PL" sz="2800" dirty="0"/>
              <a:t>art. 237</a:t>
            </a:r>
            <a:r>
              <a:rPr lang="pl-PL" sz="2800" baseline="30000" dirty="0"/>
              <a:t>11</a:t>
            </a:r>
            <a:r>
              <a:rPr lang="pl-PL" sz="2800" dirty="0"/>
              <a:t> § 1 </a:t>
            </a:r>
            <a:r>
              <a:rPr lang="pl-PL" sz="2800" dirty="0" err="1"/>
              <a:t>k.p</a:t>
            </a:r>
            <a:r>
              <a:rPr lang="pl-PL" sz="2800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2400" dirty="0"/>
              <a:t>pełni funkcje doradcze i kontrolne w zakresie bezpieczeństwa i higieny pracy;</a:t>
            </a:r>
          </a:p>
          <a:p>
            <a:endParaRPr lang="pl-PL" sz="2400" dirty="0"/>
          </a:p>
          <a:p>
            <a:r>
              <a:rPr lang="pl-PL" sz="2400" dirty="0"/>
              <a:t>przeprowadzanie kontroli warunków pracy oraz przestrzegania przepisów i zasad bezpieczeństwa i higieny pracy, ze szczególnym uwzględnieniem stanowisk pracy, na których są zatrudnione  (</a:t>
            </a:r>
            <a:r>
              <a:rPr lang="pl-PL" dirty="0"/>
              <a:t>§ 2 ust. 1 </a:t>
            </a:r>
            <a:r>
              <a:rPr lang="pl-PL" dirty="0" err="1"/>
              <a:t>r.s.b.h.p</a:t>
            </a:r>
            <a:r>
              <a:rPr lang="pl-PL" dirty="0"/>
              <a:t>. </a:t>
            </a:r>
            <a:r>
              <a:rPr lang="pl-PL" sz="2400" dirty="0"/>
              <a:t>):</a:t>
            </a:r>
          </a:p>
          <a:p>
            <a:pPr lvl="1"/>
            <a:r>
              <a:rPr lang="pl-PL" sz="2200" dirty="0"/>
              <a:t>kobiety w ciąży lub karmiące dziecko piersią, </a:t>
            </a:r>
          </a:p>
          <a:p>
            <a:pPr lvl="1"/>
            <a:r>
              <a:rPr lang="pl-PL" sz="2200" dirty="0"/>
              <a:t>młodociani, </a:t>
            </a:r>
          </a:p>
          <a:p>
            <a:pPr lvl="1"/>
            <a:r>
              <a:rPr lang="pl-PL" sz="2200" dirty="0"/>
              <a:t>niepełnosprawni, </a:t>
            </a:r>
          </a:p>
          <a:p>
            <a:pPr lvl="1"/>
            <a:r>
              <a:rPr lang="pl-PL" sz="2200" dirty="0"/>
              <a:t>pracownicy wykonujący pracę zmianową, w tym pracujący w nocy, </a:t>
            </a:r>
          </a:p>
          <a:p>
            <a:pPr lvl="1"/>
            <a:r>
              <a:rPr lang="pl-PL" sz="2200" dirty="0"/>
              <a:t>osoby fizyczne wykonujące pracę na innej podstawie niż stosunek pracy w zakładzie pracy lub w miejscu wyznaczonym przez pracodawcę;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03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73D3DBC8-85E0-4C7B-9752-456F4694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Zadania służby bhp (</a:t>
            </a:r>
            <a:r>
              <a:rPr lang="pl-PL" sz="2800" dirty="0"/>
              <a:t>art. 237</a:t>
            </a:r>
            <a:r>
              <a:rPr lang="pl-PL" sz="2800" baseline="30000" dirty="0"/>
              <a:t>11</a:t>
            </a:r>
            <a:r>
              <a:rPr lang="pl-PL" sz="2800" dirty="0"/>
              <a:t> § 1 </a:t>
            </a:r>
            <a:r>
              <a:rPr lang="pl-PL" sz="2800" dirty="0" err="1"/>
              <a:t>k.p</a:t>
            </a:r>
            <a:r>
              <a:rPr lang="pl-PL" sz="2800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2800" dirty="0"/>
              <a:t>udział w opracowywaniu:</a:t>
            </a:r>
          </a:p>
          <a:p>
            <a:pPr lvl="1"/>
            <a:r>
              <a:rPr lang="pl-PL" sz="2600" dirty="0"/>
              <a:t>zakładowych układów zbiorowych pracy, </a:t>
            </a:r>
          </a:p>
          <a:p>
            <a:pPr lvl="1"/>
            <a:r>
              <a:rPr lang="pl-PL" sz="2600" dirty="0"/>
              <a:t>wewnętrznych zarządzeń, </a:t>
            </a:r>
          </a:p>
          <a:p>
            <a:pPr lvl="1"/>
            <a:r>
              <a:rPr lang="pl-PL" sz="2600" b="1" dirty="0"/>
              <a:t>regulaminów</a:t>
            </a:r>
            <a:r>
              <a:rPr lang="pl-PL" sz="2600" dirty="0"/>
              <a:t>, </a:t>
            </a:r>
          </a:p>
          <a:p>
            <a:pPr lvl="1"/>
            <a:r>
              <a:rPr lang="pl-PL" sz="2600" dirty="0"/>
              <a:t>instrukcji ogólnych dotyczących bezpieczeństwa i higieny pracy oraz </a:t>
            </a:r>
          </a:p>
          <a:p>
            <a:pPr lvl="1"/>
            <a:r>
              <a:rPr lang="pl-PL" sz="2600" dirty="0"/>
              <a:t>w ustalaniu zadań osób kierujących pracownikami w zakresie bezpieczeństwa i higieny pracy;</a:t>
            </a:r>
          </a:p>
        </p:txBody>
      </p:sp>
    </p:spTree>
    <p:extLst>
      <p:ext uri="{BB962C8B-B14F-4D97-AF65-F5344CB8AC3E}">
        <p14:creationId xmlns:p14="http://schemas.microsoft.com/office/powerpoint/2010/main" val="1188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E1258E0-D12C-4FEE-8211-C0CC8A26D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Regulamin   pracy </a:t>
            </a:r>
          </a:p>
          <a:p>
            <a:pPr algn="ctr">
              <a:lnSpc>
                <a:spcPct val="150000"/>
              </a:lnSpc>
            </a:pPr>
            <a:endParaRPr lang="pl-PL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Regulamin pracy jest aktem wewnętrznym ustalającym organizację i porządek w procesie pracy oraz związane z tym prawa i obowiązki pracowników.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Pracodawca zatrudniający co najmniej 50 pracowników wprowadza regulamin pracy, chyba że w zakresie przewidzianym w art. 104 § 1 </a:t>
            </a:r>
            <a:r>
              <a:rPr lang="pl-PL" sz="2400" dirty="0" err="1"/>
              <a:t>k.p</a:t>
            </a:r>
            <a:r>
              <a:rPr lang="pl-PL" sz="2400" dirty="0"/>
              <a:t>. obowiązują postanowienia układu zbiorowego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033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E1258E0-D12C-4FEE-8211-C0CC8A26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192688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Regulamin   pracy </a:t>
            </a:r>
          </a:p>
          <a:p>
            <a:pPr marL="0" indent="0">
              <a:buNone/>
            </a:pPr>
            <a:endParaRPr lang="pl-PL" dirty="0"/>
          </a:p>
          <a:p>
            <a:pPr algn="just"/>
            <a:r>
              <a:rPr lang="pl-PL" sz="2400" dirty="0"/>
              <a:t>Pracodawca zatrudniający mniej niż 50 pracowników może wprowadzić regulamin pracy, chyba że w zakresie przewidzianym w art. 104 § 1 </a:t>
            </a:r>
            <a:r>
              <a:rPr lang="pl-PL" sz="2400" dirty="0" err="1"/>
              <a:t>k.p</a:t>
            </a:r>
            <a:r>
              <a:rPr lang="pl-PL" sz="2400" dirty="0"/>
              <a:t>. obowiązują postanowienia układu zbiorowego pracy.</a:t>
            </a:r>
          </a:p>
          <a:p>
            <a:endParaRPr lang="pl-PL" sz="2400" dirty="0"/>
          </a:p>
          <a:p>
            <a:pPr algn="just"/>
            <a:r>
              <a:rPr lang="pl-PL" sz="2400" dirty="0"/>
              <a:t>Pracodawca zatrudniający co najmniej 20 i mniej niż 50 pracowników wprowadza regulamin pracy, jeżeli zakładowa organizacja związkowa wystąpi z wnioskiem o jego wprowadzenie, chyba że w zakresie przewidzianym w art. 104 § 1 </a:t>
            </a:r>
            <a:r>
              <a:rPr lang="pl-PL" sz="2400" dirty="0" err="1"/>
              <a:t>k.p</a:t>
            </a:r>
            <a:r>
              <a:rPr lang="pl-PL" sz="2400" dirty="0"/>
              <a:t>. obowiązują postanowienia układu zbiorowego pracy (art. 104 § 3 </a:t>
            </a:r>
            <a:r>
              <a:rPr lang="pl-PL" sz="2400" dirty="0" err="1"/>
              <a:t>k.p</a:t>
            </a:r>
            <a:r>
              <a:rPr lang="pl-PL" sz="2400" dirty="0"/>
              <a:t>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72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5539F5F8-4154-43B5-9C21-C467763AC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Regulamin   pracy </a:t>
            </a:r>
          </a:p>
          <a:p>
            <a:pPr marL="0" indent="0">
              <a:buNone/>
            </a:pPr>
            <a:endParaRPr lang="pl-PL" dirty="0"/>
          </a:p>
          <a:p>
            <a:pPr algn="just"/>
            <a:r>
              <a:rPr lang="pl-PL" sz="2400" dirty="0"/>
              <a:t>Regulamin pracy ustala pracodawca w uzgodnieniu w zakładową organizacją związkową. W razie nie uzgodnienia treści regulaminu pracy z zakładową organizacją związkową w ustalonym przez strony terminie, a także w przypadku, gdy u danego pracodawcy nie działa zakładowa organizacja związkowa, regulamin pracy ustala pracodawca (art. 104</a:t>
            </a:r>
            <a:r>
              <a:rPr lang="pl-PL" sz="2400" baseline="30000" dirty="0"/>
              <a:t>2</a:t>
            </a:r>
            <a:r>
              <a:rPr lang="pl-PL" sz="2400" dirty="0"/>
              <a:t> </a:t>
            </a:r>
            <a:r>
              <a:rPr lang="pl-PL" sz="2400" dirty="0" err="1"/>
              <a:t>k.p</a:t>
            </a:r>
            <a:r>
              <a:rPr lang="pl-PL" sz="2400" dirty="0"/>
              <a:t>.).</a:t>
            </a:r>
          </a:p>
          <a:p>
            <a:endParaRPr lang="pl-PL" sz="2400" dirty="0"/>
          </a:p>
          <a:p>
            <a:pPr algn="just"/>
            <a:r>
              <a:rPr lang="pl-PL" sz="2400" dirty="0"/>
              <a:t>Regulamin pracy, zgodnie z art. 104</a:t>
            </a:r>
            <a:r>
              <a:rPr lang="pl-PL" sz="2400" baseline="30000" dirty="0"/>
              <a:t>3</a:t>
            </a:r>
            <a:r>
              <a:rPr lang="pl-PL" sz="2400" dirty="0"/>
              <a:t> </a:t>
            </a:r>
            <a:r>
              <a:rPr lang="pl-PL" sz="2400" dirty="0" err="1"/>
              <a:t>k.p</a:t>
            </a:r>
            <a:r>
              <a:rPr lang="pl-PL" sz="2400" dirty="0"/>
              <a:t> wchodzi w życie po upływie 2 tygodni od dnia podania go do wiadomości pracowników, w sposób przyjęty u danego pracodawcy, a pracodawca jest obowiązany zapoznać pracownika z treścią regulaminu pracy przed dopuszczeniem go do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992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E1258E0-D12C-4FEE-8211-C0CC8A26D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400" b="1" dirty="0"/>
              <a:t>Regulamin   pracy 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/>
              <a:t>Regulamin pracy, określając prawa i obowiązki pracodawcy i pracowników związane z porządkiem w firmie, powinien ustalać w szczególności:</a:t>
            </a:r>
          </a:p>
          <a:p>
            <a:pPr marL="0" indent="0">
              <a:buNone/>
            </a:pPr>
            <a:r>
              <a:rPr lang="pl-PL" sz="2400" dirty="0"/>
              <a:t>organizację pracy, a w tym:</a:t>
            </a:r>
          </a:p>
          <a:p>
            <a:pPr marL="0" indent="0">
              <a:buNone/>
            </a:pPr>
            <a:endParaRPr lang="pl-PL" sz="2400" dirty="0"/>
          </a:p>
          <a:p>
            <a:pPr lvl="1" algn="just"/>
            <a:r>
              <a:rPr lang="pl-PL" sz="2400" dirty="0"/>
              <a:t>warunki przebywania pracowników na terenie zakładu w czasie pracy i po jej zakończeniu,</a:t>
            </a:r>
          </a:p>
          <a:p>
            <a:pPr lvl="1" algn="just"/>
            <a:r>
              <a:rPr lang="pl-PL" sz="2400" dirty="0"/>
              <a:t>zasady wyposażania pracowników w narzędzia i materiały,</a:t>
            </a:r>
          </a:p>
          <a:p>
            <a:pPr lvl="1" algn="just"/>
            <a:r>
              <a:rPr lang="pl-PL" sz="2400" dirty="0"/>
              <a:t>zasady przydziału i korzystania z odzieży i obuwia roboczego,</a:t>
            </a:r>
          </a:p>
          <a:p>
            <a:pPr lvl="1" algn="just"/>
            <a:r>
              <a:rPr lang="pl-PL" sz="2400" dirty="0"/>
              <a:t>zasady przydziału i korzystania ze środków ochrony indywidualnej,</a:t>
            </a:r>
          </a:p>
          <a:p>
            <a:pPr lvl="1" algn="just"/>
            <a:r>
              <a:rPr lang="pl-PL" sz="2400" dirty="0"/>
              <a:t>zasady przydziału i korzystania ze środków higieny osobistej;</a:t>
            </a:r>
          </a:p>
        </p:txBody>
      </p:sp>
    </p:spTree>
    <p:extLst>
      <p:ext uri="{BB962C8B-B14F-4D97-AF65-F5344CB8AC3E}">
        <p14:creationId xmlns:p14="http://schemas.microsoft.com/office/powerpoint/2010/main" val="421333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E1258E0-D12C-4FEE-8211-C0CC8A26D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/>
              <a:t>Regulamin   pracy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2000" dirty="0"/>
              <a:t>system i rozkład czasu pracy, w tym porę nocną;</a:t>
            </a:r>
          </a:p>
          <a:p>
            <a:r>
              <a:rPr lang="pl-PL" sz="2000" dirty="0"/>
              <a:t>termin, miejsce i czas wypłaty wynagrodzenia;</a:t>
            </a:r>
          </a:p>
          <a:p>
            <a:r>
              <a:rPr lang="pl-PL" sz="2000" b="1" dirty="0">
                <a:solidFill>
                  <a:srgbClr val="0070C0"/>
                </a:solidFill>
              </a:rPr>
              <a:t>wykazy prac wzbronionych kobietom i młodocianym;</a:t>
            </a:r>
          </a:p>
          <a:p>
            <a:r>
              <a:rPr lang="pl-PL" sz="2000" b="1" dirty="0">
                <a:solidFill>
                  <a:srgbClr val="0070C0"/>
                </a:solidFill>
              </a:rPr>
              <a:t>rodzaje prac i wykaz stanowisk pracy dozwolonych pracownikom młodocianym w celu odbywania przygotowania zawodowego</a:t>
            </a:r>
            <a:r>
              <a:rPr lang="pl-PL" sz="2000" dirty="0">
                <a:solidFill>
                  <a:srgbClr val="0070C0"/>
                </a:solidFill>
              </a:rPr>
              <a:t>;</a:t>
            </a:r>
          </a:p>
          <a:p>
            <a:r>
              <a:rPr lang="pl-PL" sz="2000" dirty="0"/>
              <a:t>obowiązki dotyczące bezpieczeństwa i higieny pracy oraz ochrony przeciwpożarowej, w tym także sposób informowania pracowników o ryzyku zawodowym, które wiąże się z wykonywaną pracą;</a:t>
            </a:r>
          </a:p>
          <a:p>
            <a:r>
              <a:rPr lang="pl-PL" sz="2000" dirty="0"/>
              <a:t>przyjęty w danym zakładzie sposób potwierdzania przez pracowników przybycia i obecności w pracy oraz usprawiedliwiania nieobecności w pracy (art. 104</a:t>
            </a:r>
            <a:r>
              <a:rPr lang="pl-PL" sz="2000" baseline="30000" dirty="0"/>
              <a:t>1</a:t>
            </a:r>
            <a:r>
              <a:rPr lang="pl-PL" sz="2000" dirty="0"/>
              <a:t> § 1  </a:t>
            </a:r>
            <a:r>
              <a:rPr lang="pl-PL" sz="2000" dirty="0" err="1"/>
              <a:t>k.p</a:t>
            </a:r>
            <a:r>
              <a:rPr lang="pl-PL" sz="2000" dirty="0"/>
              <a:t>.),</a:t>
            </a:r>
          </a:p>
          <a:p>
            <a:r>
              <a:rPr lang="pl-PL" sz="2000" dirty="0"/>
              <a:t>informacje o karach z tytułu odpowiedzialności porządkowej pracowników oraz o zasadach ich stosowania (art. 104</a:t>
            </a:r>
            <a:r>
              <a:rPr lang="pl-PL" sz="2000" baseline="30000" dirty="0"/>
              <a:t>1</a:t>
            </a:r>
            <a:r>
              <a:rPr lang="pl-PL" sz="2000" dirty="0"/>
              <a:t> § 2 </a:t>
            </a:r>
            <a:r>
              <a:rPr lang="pl-PL" sz="2000" dirty="0" err="1"/>
              <a:t>k.p</a:t>
            </a:r>
            <a:r>
              <a:rPr lang="pl-PL" sz="2000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18793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lnSpc>
                <a:spcPct val="150000"/>
              </a:lnSpc>
              <a:buNone/>
            </a:pPr>
            <a:r>
              <a:rPr lang="pl-PL" sz="2400" b="1" dirty="0"/>
              <a:t>Szczególna ochrona pracy </a:t>
            </a:r>
          </a:p>
          <a:p>
            <a:pPr algn="ctr">
              <a:lnSpc>
                <a:spcPct val="150000"/>
              </a:lnSpc>
              <a:buNone/>
            </a:pPr>
            <a:r>
              <a:rPr lang="pl-PL" sz="2400" dirty="0"/>
              <a:t>dotyczy osób , których zdolność do pracy oraz zdrowie, ze względu na funkcje biologiczne oraz właściwości psychofizyczne, podlegać powinny szczególnej pieczy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1609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pl-PL" dirty="0"/>
              <a:t> </a:t>
            </a:r>
            <a:r>
              <a:rPr lang="pl-PL" sz="2400" dirty="0"/>
              <a:t>Ochronie szczególnej podlegają kobiety, młodociani oraz osoby niepełnosprawne.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: kształt 6"/>
          <p:cNvSpPr/>
          <p:nvPr/>
        </p:nvSpPr>
        <p:spPr>
          <a:xfrm>
            <a:off x="3858150" y="2298023"/>
            <a:ext cx="4524335" cy="3294366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576" tIns="52647" rIns="66935" bIns="52649" numCol="1" spcCol="1270" anchor="ctr" anchorCtr="0">
            <a:noAutofit/>
          </a:bodyPr>
          <a:lstStyle/>
          <a:p>
            <a:pPr marL="0" lvl="1" algn="ctr" defTabSz="333375">
              <a:lnSpc>
                <a:spcPct val="150000"/>
              </a:lnSpc>
              <a:spcAft>
                <a:spcPct val="15000"/>
              </a:spcAft>
            </a:pPr>
            <a:r>
              <a:rPr lang="pl-PL" sz="2000" dirty="0"/>
              <a:t>Zespół norm bezpośrednio służących ochronie zdrowia, życia pracowników przed szkodliwym oddziaływaniem czynników pracy (ochrona zdolności do pracy)</a:t>
            </a:r>
            <a:endParaRPr lang="pl-PL" sz="2100" dirty="0"/>
          </a:p>
        </p:txBody>
      </p:sp>
      <p:sp>
        <p:nvSpPr>
          <p:cNvPr id="9" name="Dowolny kształt: kształt 8"/>
          <p:cNvSpPr/>
          <p:nvPr/>
        </p:nvSpPr>
        <p:spPr>
          <a:xfrm>
            <a:off x="343601" y="2833641"/>
            <a:ext cx="2371063" cy="2223126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671" tIns="70811" rIns="93671" bIns="70811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pl-PL" dirty="0"/>
              <a:t>Pojęcie ochrony pracy</a:t>
            </a:r>
          </a:p>
        </p:txBody>
      </p:sp>
      <p:sp>
        <p:nvSpPr>
          <p:cNvPr id="6" name="Prostokąt: zaokrąglone rogi 5"/>
          <p:cNvSpPr/>
          <p:nvPr/>
        </p:nvSpPr>
        <p:spPr>
          <a:xfrm>
            <a:off x="92058" y="908720"/>
            <a:ext cx="4047893" cy="1170130"/>
          </a:xfrm>
          <a:prstGeom prst="roundRect">
            <a:avLst/>
          </a:pr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Ochrona pracy</a:t>
            </a:r>
          </a:p>
        </p:txBody>
      </p:sp>
      <p:sp>
        <p:nvSpPr>
          <p:cNvPr id="3" name="Strzałka: w prawo 2"/>
          <p:cNvSpPr/>
          <p:nvPr/>
        </p:nvSpPr>
        <p:spPr>
          <a:xfrm>
            <a:off x="2829708" y="3733101"/>
            <a:ext cx="919114" cy="424207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401056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: kształt 4">
            <a:extLst>
              <a:ext uri="{FF2B5EF4-FFF2-40B4-BE49-F238E27FC236}">
                <a16:creationId xmlns:a16="http://schemas.microsoft.com/office/drawing/2014/main" id="{6CDF7469-F248-462A-9872-EB81047CFC82}"/>
              </a:ext>
            </a:extLst>
          </p:cNvPr>
          <p:cNvSpPr/>
          <p:nvPr/>
        </p:nvSpPr>
        <p:spPr>
          <a:xfrm>
            <a:off x="4076839" y="2518012"/>
            <a:ext cx="686320" cy="260524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05249"/>
                </a:lnTo>
                <a:lnTo>
                  <a:pt x="686320" y="260524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Dowolny kształt: kształt 5">
            <a:extLst>
              <a:ext uri="{FF2B5EF4-FFF2-40B4-BE49-F238E27FC236}">
                <a16:creationId xmlns:a16="http://schemas.microsoft.com/office/drawing/2014/main" id="{868C6AE7-A732-4C10-B8BA-C77E0BFA1659}"/>
              </a:ext>
            </a:extLst>
          </p:cNvPr>
          <p:cNvSpPr/>
          <p:nvPr/>
        </p:nvSpPr>
        <p:spPr>
          <a:xfrm>
            <a:off x="4076839" y="2518012"/>
            <a:ext cx="686320" cy="16476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47693"/>
                </a:lnTo>
                <a:lnTo>
                  <a:pt x="686320" y="164769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Dowolny kształt: kształt 6">
            <a:extLst>
              <a:ext uri="{FF2B5EF4-FFF2-40B4-BE49-F238E27FC236}">
                <a16:creationId xmlns:a16="http://schemas.microsoft.com/office/drawing/2014/main" id="{05A1A646-6B03-4211-8A84-24A5C6C24D42}"/>
              </a:ext>
            </a:extLst>
          </p:cNvPr>
          <p:cNvSpPr/>
          <p:nvPr/>
        </p:nvSpPr>
        <p:spPr>
          <a:xfrm>
            <a:off x="4076839" y="2518012"/>
            <a:ext cx="769318" cy="6103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10344"/>
                </a:lnTo>
                <a:lnTo>
                  <a:pt x="769318" y="61034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olny kształt: kształt 7">
            <a:extLst>
              <a:ext uri="{FF2B5EF4-FFF2-40B4-BE49-F238E27FC236}">
                <a16:creationId xmlns:a16="http://schemas.microsoft.com/office/drawing/2014/main" id="{6E3350A6-EF20-402A-846E-5DBD0032F1EA}"/>
              </a:ext>
            </a:extLst>
          </p:cNvPr>
          <p:cNvSpPr/>
          <p:nvPr/>
        </p:nvSpPr>
        <p:spPr>
          <a:xfrm>
            <a:off x="4211220" y="1479265"/>
            <a:ext cx="1683091" cy="30723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3617"/>
                </a:lnTo>
                <a:lnTo>
                  <a:pt x="1683091" y="153617"/>
                </a:lnTo>
                <a:lnTo>
                  <a:pt x="1683091" y="30723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Dowolny kształt: kształt 9">
            <a:extLst>
              <a:ext uri="{FF2B5EF4-FFF2-40B4-BE49-F238E27FC236}">
                <a16:creationId xmlns:a16="http://schemas.microsoft.com/office/drawing/2014/main" id="{6FDFFE15-4805-47DA-85D2-71B296A1719A}"/>
              </a:ext>
            </a:extLst>
          </p:cNvPr>
          <p:cNvSpPr/>
          <p:nvPr/>
        </p:nvSpPr>
        <p:spPr>
          <a:xfrm>
            <a:off x="1780993" y="1479265"/>
            <a:ext cx="2430227" cy="3048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30227" y="0"/>
                </a:moveTo>
                <a:lnTo>
                  <a:pt x="2430227" y="151210"/>
                </a:lnTo>
                <a:lnTo>
                  <a:pt x="0" y="151210"/>
                </a:lnTo>
                <a:lnTo>
                  <a:pt x="0" y="3048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Dowolny kształt: kształt 10">
            <a:extLst>
              <a:ext uri="{FF2B5EF4-FFF2-40B4-BE49-F238E27FC236}">
                <a16:creationId xmlns:a16="http://schemas.microsoft.com/office/drawing/2014/main" id="{4F6CFC79-8382-420E-AD2E-63A0222F8E5B}"/>
              </a:ext>
            </a:extLst>
          </p:cNvPr>
          <p:cNvSpPr/>
          <p:nvPr/>
        </p:nvSpPr>
        <p:spPr>
          <a:xfrm>
            <a:off x="1680775" y="747753"/>
            <a:ext cx="5060889" cy="731511"/>
          </a:xfrm>
          <a:custGeom>
            <a:avLst/>
            <a:gdLst>
              <a:gd name="connsiteX0" fmla="*/ 0 w 5060889"/>
              <a:gd name="connsiteY0" fmla="*/ 0 h 731511"/>
              <a:gd name="connsiteX1" fmla="*/ 5060889 w 5060889"/>
              <a:gd name="connsiteY1" fmla="*/ 0 h 731511"/>
              <a:gd name="connsiteX2" fmla="*/ 5060889 w 5060889"/>
              <a:gd name="connsiteY2" fmla="*/ 731511 h 731511"/>
              <a:gd name="connsiteX3" fmla="*/ 0 w 5060889"/>
              <a:gd name="connsiteY3" fmla="*/ 731511 h 731511"/>
              <a:gd name="connsiteX4" fmla="*/ 0 w 5060889"/>
              <a:gd name="connsiteY4" fmla="*/ 0 h 73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0889" h="731511">
                <a:moveTo>
                  <a:pt x="0" y="0"/>
                </a:moveTo>
                <a:lnTo>
                  <a:pt x="5060889" y="0"/>
                </a:lnTo>
                <a:lnTo>
                  <a:pt x="5060889" y="731511"/>
                </a:lnTo>
                <a:lnTo>
                  <a:pt x="0" y="7315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600" kern="1200" dirty="0"/>
              <a:t>Ochrona pracy kobiet</a:t>
            </a:r>
          </a:p>
        </p:txBody>
      </p:sp>
      <p:sp>
        <p:nvSpPr>
          <p:cNvPr id="12" name="Dowolny kształt: kształt 11">
            <a:extLst>
              <a:ext uri="{FF2B5EF4-FFF2-40B4-BE49-F238E27FC236}">
                <a16:creationId xmlns:a16="http://schemas.microsoft.com/office/drawing/2014/main" id="{848431D4-860C-4CB3-BBBA-F185F24D58BA}"/>
              </a:ext>
            </a:extLst>
          </p:cNvPr>
          <p:cNvSpPr/>
          <p:nvPr/>
        </p:nvSpPr>
        <p:spPr>
          <a:xfrm>
            <a:off x="251520" y="1784093"/>
            <a:ext cx="3058947" cy="731511"/>
          </a:xfrm>
          <a:custGeom>
            <a:avLst/>
            <a:gdLst>
              <a:gd name="connsiteX0" fmla="*/ 0 w 3058947"/>
              <a:gd name="connsiteY0" fmla="*/ 0 h 731511"/>
              <a:gd name="connsiteX1" fmla="*/ 3058947 w 3058947"/>
              <a:gd name="connsiteY1" fmla="*/ 0 h 731511"/>
              <a:gd name="connsiteX2" fmla="*/ 3058947 w 3058947"/>
              <a:gd name="connsiteY2" fmla="*/ 731511 h 731511"/>
              <a:gd name="connsiteX3" fmla="*/ 0 w 3058947"/>
              <a:gd name="connsiteY3" fmla="*/ 731511 h 731511"/>
              <a:gd name="connsiteX4" fmla="*/ 0 w 3058947"/>
              <a:gd name="connsiteY4" fmla="*/ 0 h 73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8947" h="731511">
                <a:moveTo>
                  <a:pt x="0" y="0"/>
                </a:moveTo>
                <a:lnTo>
                  <a:pt x="3058947" y="0"/>
                </a:lnTo>
                <a:lnTo>
                  <a:pt x="3058947" y="731511"/>
                </a:lnTo>
                <a:lnTo>
                  <a:pt x="0" y="7315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/>
              <a:t>Zakazy zatrudniania kobiet w ciąży</a:t>
            </a:r>
          </a:p>
        </p:txBody>
      </p:sp>
      <p:sp>
        <p:nvSpPr>
          <p:cNvPr id="13" name="Dowolny kształt: kształt 12">
            <a:extLst>
              <a:ext uri="{FF2B5EF4-FFF2-40B4-BE49-F238E27FC236}">
                <a16:creationId xmlns:a16="http://schemas.microsoft.com/office/drawing/2014/main" id="{704AFD44-44E7-4FDF-8F39-4BDEF1E13066}"/>
              </a:ext>
            </a:extLst>
          </p:cNvPr>
          <p:cNvSpPr/>
          <p:nvPr/>
        </p:nvSpPr>
        <p:spPr>
          <a:xfrm>
            <a:off x="380748" y="3239625"/>
            <a:ext cx="2526801" cy="3284999"/>
          </a:xfrm>
          <a:custGeom>
            <a:avLst/>
            <a:gdLst>
              <a:gd name="connsiteX0" fmla="*/ 0 w 2526801"/>
              <a:gd name="connsiteY0" fmla="*/ 0 h 3284999"/>
              <a:gd name="connsiteX1" fmla="*/ 2526801 w 2526801"/>
              <a:gd name="connsiteY1" fmla="*/ 0 h 3284999"/>
              <a:gd name="connsiteX2" fmla="*/ 2526801 w 2526801"/>
              <a:gd name="connsiteY2" fmla="*/ 3284999 h 3284999"/>
              <a:gd name="connsiteX3" fmla="*/ 0 w 2526801"/>
              <a:gd name="connsiteY3" fmla="*/ 3284999 h 3284999"/>
              <a:gd name="connsiteX4" fmla="*/ 0 w 2526801"/>
              <a:gd name="connsiteY4" fmla="*/ 0 h 328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6801" h="3284999">
                <a:moveTo>
                  <a:pt x="0" y="0"/>
                </a:moveTo>
                <a:lnTo>
                  <a:pt x="2526801" y="0"/>
                </a:lnTo>
                <a:lnTo>
                  <a:pt x="2526801" y="3284999"/>
                </a:lnTo>
                <a:lnTo>
                  <a:pt x="0" y="32849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/>
              <a:t>Art. 176 k. p.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/>
              <a:t>Rozporządzenie Rady Ministrów z dnia 3 kwietnia 2017 r. w sprawie wykazu prac uciążliwych, niebezpiecznych lub szkodliwych dla zdrowia kobiet w ciąży i kobiet karmiących dziecko piersią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/>
              <a:t> </a:t>
            </a:r>
            <a:r>
              <a:rPr lang="pl-PL" sz="1400" b="1" u="sng" kern="1200" dirty="0"/>
              <a:t>Zakazy mają charakter bezwzględny.</a:t>
            </a:r>
          </a:p>
        </p:txBody>
      </p:sp>
      <p:sp>
        <p:nvSpPr>
          <p:cNvPr id="14" name="Dowolny kształt: kształt 13">
            <a:extLst>
              <a:ext uri="{FF2B5EF4-FFF2-40B4-BE49-F238E27FC236}">
                <a16:creationId xmlns:a16="http://schemas.microsoft.com/office/drawing/2014/main" id="{B2F49608-13A2-401B-814E-D941D83E3B92}"/>
              </a:ext>
            </a:extLst>
          </p:cNvPr>
          <p:cNvSpPr/>
          <p:nvPr/>
        </p:nvSpPr>
        <p:spPr>
          <a:xfrm>
            <a:off x="3622470" y="1786500"/>
            <a:ext cx="4543681" cy="731511"/>
          </a:xfrm>
          <a:custGeom>
            <a:avLst/>
            <a:gdLst>
              <a:gd name="connsiteX0" fmla="*/ 0 w 4543681"/>
              <a:gd name="connsiteY0" fmla="*/ 0 h 731511"/>
              <a:gd name="connsiteX1" fmla="*/ 4543681 w 4543681"/>
              <a:gd name="connsiteY1" fmla="*/ 0 h 731511"/>
              <a:gd name="connsiteX2" fmla="*/ 4543681 w 4543681"/>
              <a:gd name="connsiteY2" fmla="*/ 731511 h 731511"/>
              <a:gd name="connsiteX3" fmla="*/ 0 w 4543681"/>
              <a:gd name="connsiteY3" fmla="*/ 731511 h 731511"/>
              <a:gd name="connsiteX4" fmla="*/ 0 w 4543681"/>
              <a:gd name="connsiteY4" fmla="*/ 0 h 73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3681" h="731511">
                <a:moveTo>
                  <a:pt x="0" y="0"/>
                </a:moveTo>
                <a:lnTo>
                  <a:pt x="4543681" y="0"/>
                </a:lnTo>
                <a:lnTo>
                  <a:pt x="4543681" y="731511"/>
                </a:lnTo>
                <a:lnTo>
                  <a:pt x="0" y="7315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400" kern="1200" dirty="0"/>
              <a:t>Ochrona pracy pracownicy w ciąży</a:t>
            </a:r>
          </a:p>
        </p:txBody>
      </p:sp>
      <p:sp>
        <p:nvSpPr>
          <p:cNvPr id="15" name="Dowolny kształt: kształt 14">
            <a:extLst>
              <a:ext uri="{FF2B5EF4-FFF2-40B4-BE49-F238E27FC236}">
                <a16:creationId xmlns:a16="http://schemas.microsoft.com/office/drawing/2014/main" id="{AC8F40EF-A736-4495-9BD8-730E338A848C}"/>
              </a:ext>
            </a:extLst>
          </p:cNvPr>
          <p:cNvSpPr/>
          <p:nvPr/>
        </p:nvSpPr>
        <p:spPr>
          <a:xfrm>
            <a:off x="4846157" y="2762600"/>
            <a:ext cx="3614325" cy="731511"/>
          </a:xfrm>
          <a:custGeom>
            <a:avLst/>
            <a:gdLst>
              <a:gd name="connsiteX0" fmla="*/ 0 w 3614325"/>
              <a:gd name="connsiteY0" fmla="*/ 0 h 731511"/>
              <a:gd name="connsiteX1" fmla="*/ 3614325 w 3614325"/>
              <a:gd name="connsiteY1" fmla="*/ 0 h 731511"/>
              <a:gd name="connsiteX2" fmla="*/ 3614325 w 3614325"/>
              <a:gd name="connsiteY2" fmla="*/ 731511 h 731511"/>
              <a:gd name="connsiteX3" fmla="*/ 0 w 3614325"/>
              <a:gd name="connsiteY3" fmla="*/ 731511 h 731511"/>
              <a:gd name="connsiteX4" fmla="*/ 0 w 3614325"/>
              <a:gd name="connsiteY4" fmla="*/ 0 h 73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4325" h="731511">
                <a:moveTo>
                  <a:pt x="0" y="0"/>
                </a:moveTo>
                <a:lnTo>
                  <a:pt x="3614325" y="0"/>
                </a:lnTo>
                <a:lnTo>
                  <a:pt x="3614325" y="731511"/>
                </a:lnTo>
                <a:lnTo>
                  <a:pt x="0" y="7315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500" kern="1200" dirty="0"/>
              <a:t>Szczególna ochrona trwałości zatrudnienia</a:t>
            </a:r>
          </a:p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500" kern="1200" dirty="0"/>
              <a:t>(art. 177 k. p.) </a:t>
            </a:r>
          </a:p>
        </p:txBody>
      </p:sp>
      <p:sp>
        <p:nvSpPr>
          <p:cNvPr id="16" name="Dowolny kształt: kształt 15">
            <a:extLst>
              <a:ext uri="{FF2B5EF4-FFF2-40B4-BE49-F238E27FC236}">
                <a16:creationId xmlns:a16="http://schemas.microsoft.com/office/drawing/2014/main" id="{DC9C3833-57F0-42C8-A2EF-96E5D09F1C18}"/>
              </a:ext>
            </a:extLst>
          </p:cNvPr>
          <p:cNvSpPr/>
          <p:nvPr/>
        </p:nvSpPr>
        <p:spPr>
          <a:xfrm>
            <a:off x="4763160" y="3799949"/>
            <a:ext cx="3697322" cy="731511"/>
          </a:xfrm>
          <a:custGeom>
            <a:avLst/>
            <a:gdLst>
              <a:gd name="connsiteX0" fmla="*/ 0 w 3697322"/>
              <a:gd name="connsiteY0" fmla="*/ 0 h 731511"/>
              <a:gd name="connsiteX1" fmla="*/ 3697322 w 3697322"/>
              <a:gd name="connsiteY1" fmla="*/ 0 h 731511"/>
              <a:gd name="connsiteX2" fmla="*/ 3697322 w 3697322"/>
              <a:gd name="connsiteY2" fmla="*/ 731511 h 731511"/>
              <a:gd name="connsiteX3" fmla="*/ 0 w 3697322"/>
              <a:gd name="connsiteY3" fmla="*/ 731511 h 731511"/>
              <a:gd name="connsiteX4" fmla="*/ 0 w 3697322"/>
              <a:gd name="connsiteY4" fmla="*/ 0 h 73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7322" h="731511">
                <a:moveTo>
                  <a:pt x="0" y="0"/>
                </a:moveTo>
                <a:lnTo>
                  <a:pt x="3697322" y="0"/>
                </a:lnTo>
                <a:lnTo>
                  <a:pt x="3697322" y="731511"/>
                </a:lnTo>
                <a:lnTo>
                  <a:pt x="0" y="7315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500" kern="1200" dirty="0"/>
              <a:t>Zakaz zatrudniania w godzinach nadliczbowych i w porze nocnej </a:t>
            </a:r>
          </a:p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500" kern="1200" dirty="0"/>
              <a:t>( art. 178 i art. 178</a:t>
            </a:r>
            <a:r>
              <a:rPr lang="pl-PL" sz="1500" kern="1200" dirty="0">
                <a:latin typeface="Times New Roman"/>
                <a:cs typeface="Times New Roman"/>
              </a:rPr>
              <a:t>¹ k. p.)</a:t>
            </a:r>
            <a:endParaRPr lang="pl-PL" sz="1500" kern="1200" dirty="0"/>
          </a:p>
        </p:txBody>
      </p:sp>
      <p:sp>
        <p:nvSpPr>
          <p:cNvPr id="17" name="Dowolny kształt: kształt 16">
            <a:extLst>
              <a:ext uri="{FF2B5EF4-FFF2-40B4-BE49-F238E27FC236}">
                <a16:creationId xmlns:a16="http://schemas.microsoft.com/office/drawing/2014/main" id="{5348163E-7AD6-4EA5-A7FD-93BF939481B1}"/>
              </a:ext>
            </a:extLst>
          </p:cNvPr>
          <p:cNvSpPr/>
          <p:nvPr/>
        </p:nvSpPr>
        <p:spPr>
          <a:xfrm>
            <a:off x="4763160" y="4757505"/>
            <a:ext cx="3697322" cy="731511"/>
          </a:xfrm>
          <a:custGeom>
            <a:avLst/>
            <a:gdLst>
              <a:gd name="connsiteX0" fmla="*/ 0 w 3697322"/>
              <a:gd name="connsiteY0" fmla="*/ 0 h 731511"/>
              <a:gd name="connsiteX1" fmla="*/ 3697322 w 3697322"/>
              <a:gd name="connsiteY1" fmla="*/ 0 h 731511"/>
              <a:gd name="connsiteX2" fmla="*/ 3697322 w 3697322"/>
              <a:gd name="connsiteY2" fmla="*/ 731511 h 731511"/>
              <a:gd name="connsiteX3" fmla="*/ 0 w 3697322"/>
              <a:gd name="connsiteY3" fmla="*/ 731511 h 731511"/>
              <a:gd name="connsiteX4" fmla="*/ 0 w 3697322"/>
              <a:gd name="connsiteY4" fmla="*/ 0 h 731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97322" h="731511">
                <a:moveTo>
                  <a:pt x="0" y="0"/>
                </a:moveTo>
                <a:lnTo>
                  <a:pt x="3697322" y="0"/>
                </a:lnTo>
                <a:lnTo>
                  <a:pt x="3697322" y="731511"/>
                </a:lnTo>
                <a:lnTo>
                  <a:pt x="0" y="7315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500" kern="1200" dirty="0"/>
              <a:t>Obowiązek  udzielenia  zwolnienia od pracy na zlecone przez lekarza badania lekarskie (art. 185 </a:t>
            </a:r>
            <a:r>
              <a:rPr lang="pl-PL" sz="1500" kern="1200" dirty="0">
                <a:latin typeface="Times New Roman"/>
                <a:cs typeface="Times New Roman"/>
              </a:rPr>
              <a:t>§</a:t>
            </a:r>
            <a:r>
              <a:rPr lang="pl-PL" sz="1500" dirty="0">
                <a:latin typeface="Times New Roman"/>
                <a:cs typeface="Times New Roman"/>
              </a:rPr>
              <a:t> 2</a:t>
            </a:r>
            <a:r>
              <a:rPr lang="pl-PL" sz="1500" kern="1200" dirty="0">
                <a:latin typeface="Times New Roman"/>
                <a:cs typeface="Times New Roman"/>
              </a:rPr>
              <a:t> </a:t>
            </a:r>
            <a:r>
              <a:rPr lang="pl-PL" sz="1500" kern="1200" dirty="0" err="1">
                <a:latin typeface="Times New Roman"/>
                <a:cs typeface="Times New Roman"/>
              </a:rPr>
              <a:t>k.p</a:t>
            </a:r>
            <a:r>
              <a:rPr lang="pl-PL" sz="1500" kern="1200" dirty="0">
                <a:latin typeface="Times New Roman"/>
                <a:cs typeface="Times New Roman"/>
              </a:rPr>
              <a:t>.)</a:t>
            </a:r>
            <a:endParaRPr lang="pl-PL" sz="1500" kern="1200" dirty="0"/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89D60085-8FB9-45E5-AB76-62CC10A1E876}"/>
              </a:ext>
            </a:extLst>
          </p:cNvPr>
          <p:cNvCxnSpPr/>
          <p:nvPr/>
        </p:nvCxnSpPr>
        <p:spPr>
          <a:xfrm>
            <a:off x="1547664" y="2567308"/>
            <a:ext cx="0" cy="724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1E2C0A8B-9746-4198-9196-B2EAB747E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192688"/>
          </a:xfrm>
        </p:spPr>
        <p:txBody>
          <a:bodyPr>
            <a:normAutofit fontScale="92500" lnSpcReduction="20000"/>
          </a:bodyPr>
          <a:lstStyle/>
          <a:p>
            <a:endParaRPr lang="pl-PL" dirty="0"/>
          </a:p>
          <a:p>
            <a:pPr>
              <a:lnSpc>
                <a:spcPct val="150000"/>
              </a:lnSpc>
            </a:pPr>
            <a:endParaRPr lang="pl-PL" sz="2400" dirty="0"/>
          </a:p>
          <a:p>
            <a:pPr algn="just">
              <a:lnSpc>
                <a:spcPct val="150000"/>
              </a:lnSpc>
            </a:pPr>
            <a:r>
              <a:rPr lang="pl-PL" sz="2600" dirty="0"/>
              <a:t>Do szczególnego zakresu kontroli pracownika służby bhp - inspektora bhp, należy przeprowadzanie kontroli stanowisk pracy, na których są zatrudnione kobiety w ciąży lub karmiące dziecko piersią.</a:t>
            </a:r>
          </a:p>
          <a:p>
            <a:pPr algn="just">
              <a:lnSpc>
                <a:spcPct val="150000"/>
              </a:lnSpc>
            </a:pPr>
            <a:endParaRPr lang="pl-PL" sz="2600" dirty="0"/>
          </a:p>
          <a:p>
            <a:pPr algn="just">
              <a:lnSpc>
                <a:spcPct val="150000"/>
              </a:lnSpc>
            </a:pPr>
            <a:r>
              <a:rPr lang="pl-PL" sz="2600" dirty="0"/>
              <a:t>Stosownie do postanowień art. 176 § </a:t>
            </a:r>
            <a:r>
              <a:rPr lang="pl-PL" sz="2600" dirty="0" err="1"/>
              <a:t>k.p</a:t>
            </a:r>
            <a:r>
              <a:rPr lang="pl-PL" sz="2600" dirty="0"/>
              <a:t>., kobiety w ciąży i kobiety karmiące dziecko piersią nie mogą wykonywać prac uciążliwych, niebezpiecznych lub szkodliwych dla zdrowia, mogących mieć niekorzystny wpływ na ich zdrowie, przebieg ciąży lub karmienie dziecka piersią.</a:t>
            </a:r>
          </a:p>
        </p:txBody>
      </p:sp>
      <p:sp>
        <p:nvSpPr>
          <p:cNvPr id="3" name="Dowolny kształt: kształt 2">
            <a:extLst>
              <a:ext uri="{FF2B5EF4-FFF2-40B4-BE49-F238E27FC236}">
                <a16:creationId xmlns:a16="http://schemas.microsoft.com/office/drawing/2014/main" id="{1DA6F31A-45D8-4127-B120-031C1FB16A61}"/>
              </a:ext>
            </a:extLst>
          </p:cNvPr>
          <p:cNvSpPr/>
          <p:nvPr/>
        </p:nvSpPr>
        <p:spPr>
          <a:xfrm>
            <a:off x="539552" y="188640"/>
            <a:ext cx="5616624" cy="712688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894" tIns="94414" rIns="124894" bIns="94414" numCol="1" spcCol="1270" anchor="ctr" anchorCtr="0">
            <a:noAutofit/>
          </a:bodyPr>
          <a:lstStyle/>
          <a:p>
            <a:pPr marL="0" indent="0">
              <a:buNone/>
            </a:pPr>
            <a:r>
              <a:rPr lang="pl-PL" sz="2800" dirty="0"/>
              <a:t>Kontrola warunków pracy kobiet</a:t>
            </a:r>
          </a:p>
        </p:txBody>
      </p:sp>
    </p:spTree>
    <p:extLst>
      <p:ext uri="{BB962C8B-B14F-4D97-AF65-F5344CB8AC3E}">
        <p14:creationId xmlns:p14="http://schemas.microsoft.com/office/powerpoint/2010/main" val="219379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8E60285D-A7D5-4191-871E-2CACE36FB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70C0"/>
                </a:solidFill>
              </a:rPr>
              <a:t>Prace zabronione</a:t>
            </a:r>
            <a:r>
              <a:rPr lang="pl-PL" sz="2400" dirty="0"/>
              <a:t> wszystkim kobietom w ciąży lub karmiącym piersią bez względu na podstawę prawną stosunku pracy, charakter zakładu pracy, wiek lub inne okoliczności:</a:t>
            </a:r>
          </a:p>
          <a:p>
            <a:pPr lvl="1"/>
            <a:r>
              <a:rPr lang="pl-PL" sz="2200" dirty="0"/>
              <a:t>prace związane z nadmiernym wysiłkiem fizycznym, w tym ręcznym transportem ciężarów (ograniczenia dotyczą wszystkich kobiet oraz kobiet w ciąży lub karmiących piersią): m.in. </a:t>
            </a:r>
            <a:r>
              <a:rPr lang="pl-PL" sz="2200" dirty="0">
                <a:solidFill>
                  <a:srgbClr val="0070C0"/>
                </a:solidFill>
              </a:rPr>
              <a:t>ręczne podnoszenie i przenoszenie ciężarów o masie przekraczającej określoną wartość, prace w pozycji stojącej łącznie ponad 3 godziny w czasie zmiany roboczej itp.;</a:t>
            </a:r>
          </a:p>
          <a:p>
            <a:pPr lvl="1"/>
            <a:r>
              <a:rPr lang="pl-PL" sz="2200" dirty="0"/>
              <a:t>prace w mikroklimacie zimnym, gorącym i zmiennym (ograniczenia dotyczą wyłącznie kobiet w ciąży i karmiących piersią): m.in. prace wykonywane w środowisku o dużych wahaniach parametrów mikroklimatu;</a:t>
            </a:r>
          </a:p>
          <a:p>
            <a:pPr lvl="1"/>
            <a:r>
              <a:rPr lang="pl-PL" sz="2200" dirty="0"/>
              <a:t>prace w narażeniu na hałas lub drgania (ograniczenia dotyczą jedynie kobiet w ciąży);</a:t>
            </a:r>
          </a:p>
          <a:p>
            <a:pPr lvl="1"/>
            <a:r>
              <a:rPr lang="pl-PL" sz="2200" dirty="0"/>
              <a:t>prace narażające na działanie pola elektromagnetycznego o częstotliwości od 0 </a:t>
            </a:r>
            <a:r>
              <a:rPr lang="pl-PL" sz="2200" dirty="0" err="1"/>
              <a:t>Hz</a:t>
            </a:r>
            <a:r>
              <a:rPr lang="pl-PL" sz="2200" dirty="0"/>
              <a:t> do 300 GHz oraz promieniowania jonizującego;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691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5D51E28F-FD00-4EAF-9332-1E76A3799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400" dirty="0"/>
              <a:t>prace w podwyższonym lub obniżonym ciśnieniu (ograniczenia dotyczą kobiet w ciąży i karmiących piersią): m.in. prace nurków, czy prace w zbiornikach ciśnieniowych;</a:t>
            </a:r>
          </a:p>
          <a:p>
            <a:r>
              <a:rPr lang="pl-PL" sz="2400" dirty="0"/>
              <a:t>prace w kontakcie ze szkodliwymi czynnikami biologicznymi (ograniczenia dotyczą kobiet w ciąży i karmiących piersią): m.in. prace stwarzające ryzyko zakażenia: wirusem zapalenia wątroby typu B, wirusem ospy wietrznej i półpaśca, wirusem HIV itp.;</a:t>
            </a:r>
          </a:p>
          <a:p>
            <a:r>
              <a:rPr lang="pl-PL" sz="2400" dirty="0"/>
              <a:t>prace w narażeniu na działanie szkodliwych substancji chemicznych (ograniczenia dotyczą kobiet w ciąży i karmiących piersią): m.in. prace w narażeniu na działanie substancji i mieszanin o działaniu rakotwórczym lub mutagennym;</a:t>
            </a:r>
          </a:p>
          <a:p>
            <a:r>
              <a:rPr lang="pl-PL" sz="2400" dirty="0"/>
              <a:t>prace grożące ciężkimi urazami fizycznymi lub psychicznymi (ograniczenia dotyczą kobiet w ciąży i karmiących piersią): prace w wykopach oraz w zbiornikach i kanałach, prace pod ziemią we wszelkiego rodzaju kopalniach, prace w wymuszonym rytmie pracy itp.</a:t>
            </a:r>
          </a:p>
          <a:p>
            <a:r>
              <a:rPr lang="pl-PL" sz="2400" dirty="0">
                <a:solidFill>
                  <a:srgbClr val="0070C0"/>
                </a:solidFill>
              </a:rPr>
              <a:t>prace na stanowiskach z monitorami ekranowymi w łącznym czasie przekraczającym 8 godzin na dobę </a:t>
            </a:r>
            <a:r>
              <a:rPr lang="pl-PL" sz="2400" dirty="0"/>
              <a:t>(przy czym czas spędzony przy obsłudze monitora ekranowego nie może jednorazowo przekraczać 50 minut, po którym to czasie powinna nastąpić co najmniej 10-minutowa przerwa, wliczana do czasu pracy).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48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AD08B21-E236-427A-9E20-F44BD9489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Ponadto, </a:t>
            </a:r>
          </a:p>
          <a:p>
            <a:pPr marL="0" indent="0" algn="just">
              <a:buNone/>
            </a:pPr>
            <a:r>
              <a:rPr lang="pl-PL" sz="2400" dirty="0"/>
              <a:t>zaostrzono również regulacje dotyczące </a:t>
            </a:r>
            <a:r>
              <a:rPr lang="pl-PL" sz="2400" b="1" dirty="0"/>
              <a:t>prac dorywczych. </a:t>
            </a:r>
          </a:p>
          <a:p>
            <a:pPr marL="0" indent="0" algn="just">
              <a:buNone/>
            </a:pPr>
            <a:endParaRPr lang="pl-PL" sz="2400" b="1" dirty="0"/>
          </a:p>
          <a:p>
            <a:pPr algn="just"/>
            <a:r>
              <a:rPr lang="pl-PL" sz="2400" dirty="0"/>
              <a:t>W dotychczas obowiązującym rozporządzeniu praca dorywcza była zdefiniowana jako wykonywana do 4 razy na godzinę w czasie zmiany roboczej. </a:t>
            </a:r>
          </a:p>
          <a:p>
            <a:pPr algn="just"/>
            <a:r>
              <a:rPr lang="pl-PL" sz="2400" dirty="0"/>
              <a:t>Nowe przepisy - </a:t>
            </a:r>
            <a:r>
              <a:rPr lang="pl-PL" sz="2400" dirty="0">
                <a:solidFill>
                  <a:srgbClr val="0070C0"/>
                </a:solidFill>
              </a:rPr>
              <a:t>jednocześnie łączny czas wykonywania prac dorywczych nie może przekraczać 4 godzin na dobę. </a:t>
            </a:r>
          </a:p>
          <a:p>
            <a:pPr algn="just"/>
            <a:endParaRPr lang="pl-PL" sz="2400" dirty="0"/>
          </a:p>
          <a:p>
            <a:pPr lvl="1" algn="just"/>
            <a:r>
              <a:rPr lang="pl-PL" sz="2200" dirty="0"/>
              <a:t>Wniosek - większa grupa prac zostanie uznana za pracę stałą, przy której wykonywaniu kobiety w ciąży i karmiące piersią mogą posługiwać się mniejszą siłą lub podnosić ciężary o niższej wadze.</a:t>
            </a:r>
          </a:p>
        </p:txBody>
      </p:sp>
    </p:spTree>
    <p:extLst>
      <p:ext uri="{BB962C8B-B14F-4D97-AF65-F5344CB8AC3E}">
        <p14:creationId xmlns:p14="http://schemas.microsoft.com/office/powerpoint/2010/main" val="3343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15A9F7CE-4504-4B42-8107-90414DFB5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dirty="0"/>
              <a:t>Zmiana - usunięcie norm obciążenia pracą fizyczną, w tym norm ręcznego przemieszczenia ciężarów, dla kobiet niebędących w ciąży lub w okresie karmienia dziecka piersią. </a:t>
            </a:r>
          </a:p>
          <a:p>
            <a:pPr>
              <a:lnSpc>
                <a:spcPct val="150000"/>
              </a:lnSpc>
            </a:pPr>
            <a:endParaRPr lang="pl-PL" sz="2400" dirty="0"/>
          </a:p>
          <a:p>
            <a:pPr lvl="1">
              <a:lnSpc>
                <a:spcPct val="150000"/>
              </a:lnSpc>
            </a:pPr>
            <a:r>
              <a:rPr lang="pl-PL" sz="2400" dirty="0"/>
              <a:t>Normy te </a:t>
            </a:r>
            <a:r>
              <a:rPr lang="pl-PL" sz="2400" dirty="0">
                <a:solidFill>
                  <a:srgbClr val="0070C0"/>
                </a:solidFill>
              </a:rPr>
              <a:t>zostały przeniesione do przepisów rozporządzenia Ministra Pracy i Polityki Społecznej z 14.03.2000 </a:t>
            </a:r>
            <a:r>
              <a:rPr lang="pl-PL" sz="2400" dirty="0"/>
              <a:t>r. w sprawie bezpieczeństwa i higieny pracy przy ręcznych pracach transportowych oraz innych pracach związanych z wysiłkiem fizycznym.</a:t>
            </a:r>
          </a:p>
        </p:txBody>
      </p:sp>
    </p:spTree>
    <p:extLst>
      <p:ext uri="{BB962C8B-B14F-4D97-AF65-F5344CB8AC3E}">
        <p14:creationId xmlns:p14="http://schemas.microsoft.com/office/powerpoint/2010/main" val="1454087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E8854538-FF09-4A16-8ED2-0F7684383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Kontrola warunków pracy kobiet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400" dirty="0"/>
              <a:t>Inspektor bhp powinien przygotować </a:t>
            </a:r>
            <a:r>
              <a:rPr lang="pl-PL" sz="2400" b="1" i="1" dirty="0"/>
              <a:t>listę kontrolną</a:t>
            </a:r>
            <a:r>
              <a:rPr lang="pl-PL" sz="2400" b="1" dirty="0"/>
              <a:t> </a:t>
            </a:r>
            <a:r>
              <a:rPr lang="pl-PL" sz="2400" dirty="0"/>
              <a:t>obejmującą w szczególności takie zagadnienia kontrolne jak:</a:t>
            </a:r>
          </a:p>
          <a:p>
            <a:r>
              <a:rPr lang="pl-PL" sz="2000" dirty="0"/>
              <a:t>czy w zakładzie pracy opracowano wykaz prac szczególnie uciążliwych lub szkodliwych dla zdrowia kobiet zdrowia kobiet w ciąży i kobiet karmiących dziecko piersią i czy powyższy wykaz jest zamieszczony w regulaminie pracy lub w załączniku do regulaminu;</a:t>
            </a:r>
          </a:p>
          <a:p>
            <a:r>
              <a:rPr lang="pl-PL" sz="2000" dirty="0"/>
              <a:t>czy pracownice w ciąży, w przypadku przedłożenia przez nie orzeczenia lekarskiego, stwierdzającego, że ze względu na stan ciąży nie powinny wykonywać dotychczasowej pracy, są przenoszone do innej pracy;</a:t>
            </a:r>
          </a:p>
          <a:p>
            <a:r>
              <a:rPr lang="pl-PL" sz="2000" dirty="0"/>
              <a:t>czy jest przestrzegany zakaz zatrudniania kobiet w ciąży powyżej 8 godzin, w godzinach nadliczbowych i w przerywanym czasie pracy oraz w porze nocnej;</a:t>
            </a:r>
          </a:p>
          <a:p>
            <a:r>
              <a:rPr lang="pl-PL" sz="2000" dirty="0"/>
              <a:t>czy pracownicom w ciąży udzielane są płatne zwolnienia od pracy na zlecone przez lekarza badania lekarskie przeprowadzane w związku z ciążą.</a:t>
            </a:r>
          </a:p>
        </p:txBody>
      </p:sp>
    </p:spTree>
    <p:extLst>
      <p:ext uri="{BB962C8B-B14F-4D97-AF65-F5344CB8AC3E}">
        <p14:creationId xmlns:p14="http://schemas.microsoft.com/office/powerpoint/2010/main" val="314018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B7D675FE-731D-4A5E-A671-30E131F98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800" dirty="0"/>
              <a:t>Podstawą dalszych punktów </a:t>
            </a:r>
            <a:r>
              <a:rPr lang="pl-PL" sz="2800" i="1" dirty="0"/>
              <a:t>listy kontrolnej</a:t>
            </a:r>
            <a:r>
              <a:rPr lang="pl-PL" sz="2800" dirty="0"/>
              <a:t> </a:t>
            </a:r>
          </a:p>
          <a:p>
            <a:pPr marL="0" indent="0" algn="ctr">
              <a:buNone/>
            </a:pPr>
            <a:r>
              <a:rPr lang="pl-PL" sz="2800" dirty="0"/>
              <a:t>jest rozporządzeniu Rady Ministrów z dnia </a:t>
            </a:r>
          </a:p>
          <a:p>
            <a:pPr marL="0" indent="0" algn="ctr">
              <a:buNone/>
            </a:pPr>
            <a:r>
              <a:rPr lang="pl-PL" sz="2800" dirty="0"/>
              <a:t>3 kwietnia 2017 r. </a:t>
            </a:r>
          </a:p>
          <a:p>
            <a:pPr marL="0" indent="0" algn="ctr">
              <a:buNone/>
            </a:pPr>
            <a:r>
              <a:rPr lang="pl-PL" sz="2800" dirty="0"/>
              <a:t>w sprawie wykazu prac uciążliwych, niebezpiecznych lub szkodliwych dla zdrowia kobiet w ciąży i kobiet karmiących dziecko piersią </a:t>
            </a:r>
          </a:p>
        </p:txBody>
      </p:sp>
    </p:spTree>
    <p:extLst>
      <p:ext uri="{BB962C8B-B14F-4D97-AF65-F5344CB8AC3E}">
        <p14:creationId xmlns:p14="http://schemas.microsoft.com/office/powerpoint/2010/main" val="2449700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4B835F-3271-4111-942D-7E7F9E8C0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takie zorganizowanie stanowisk pracy, aby kobiety w ciąży lubi karmiące dziecko piersią nie wykonywały prac szczególnie uciążliwych lub szkodliwych dla zdrowia określonych w omawianym wykazie.</a:t>
            </a:r>
          </a:p>
          <a:p>
            <a:pPr algn="just"/>
            <a:endParaRPr lang="pl-PL" sz="2400" dirty="0"/>
          </a:p>
          <a:p>
            <a:pPr lvl="1"/>
            <a:r>
              <a:rPr lang="pl-PL" sz="2400" dirty="0"/>
              <a:t>Zakaz zatrudniania kobiet przy określonych pracach ma charakter </a:t>
            </a:r>
            <a:r>
              <a:rPr lang="pl-PL" sz="2400" b="1" dirty="0"/>
              <a:t>powszechny i bezwzględny. </a:t>
            </a:r>
          </a:p>
          <a:p>
            <a:pPr lvl="3" algn="just"/>
            <a:endParaRPr lang="pl-PL" sz="2400" dirty="0"/>
          </a:p>
          <a:p>
            <a:pPr lvl="3" algn="just"/>
            <a:r>
              <a:rPr lang="pl-PL" sz="2400" dirty="0">
                <a:solidFill>
                  <a:srgbClr val="0070C0"/>
                </a:solidFill>
              </a:rPr>
              <a:t>powszechność</a:t>
            </a:r>
            <a:r>
              <a:rPr lang="pl-PL" sz="2400" dirty="0"/>
              <a:t> zakazu oznacza, że odnosi się on do wszystkich pracodawców, natomiast </a:t>
            </a:r>
            <a:r>
              <a:rPr lang="pl-PL" sz="2400" dirty="0">
                <a:solidFill>
                  <a:srgbClr val="0070C0"/>
                </a:solidFill>
              </a:rPr>
              <a:t>bezwzględność</a:t>
            </a:r>
            <a:r>
              <a:rPr lang="pl-PL" sz="2400" dirty="0"/>
              <a:t>, że pracodawca nie może zatrudniać pracownicy przy takich pracach nawet za jej zgodą.</a:t>
            </a:r>
          </a:p>
        </p:txBody>
      </p:sp>
      <p:sp>
        <p:nvSpPr>
          <p:cNvPr id="4" name="Dowolny kształt: kształt 3">
            <a:extLst>
              <a:ext uri="{FF2B5EF4-FFF2-40B4-BE49-F238E27FC236}">
                <a16:creationId xmlns:a16="http://schemas.microsoft.com/office/drawing/2014/main" id="{DA732A9E-4763-4E05-BE83-692DD9E12F1D}"/>
              </a:ext>
            </a:extLst>
          </p:cNvPr>
          <p:cNvSpPr/>
          <p:nvPr/>
        </p:nvSpPr>
        <p:spPr>
          <a:xfrm>
            <a:off x="395536" y="116632"/>
            <a:ext cx="7056784" cy="1160979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894" tIns="94414" rIns="124894" bIns="94414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pl-PL" sz="2800" dirty="0"/>
              <a:t>Obowiązki pracodawcy związane z ochroną pracy kobiet</a:t>
            </a:r>
          </a:p>
        </p:txBody>
      </p:sp>
    </p:spTree>
    <p:extLst>
      <p:ext uri="{BB962C8B-B14F-4D97-AF65-F5344CB8AC3E}">
        <p14:creationId xmlns:p14="http://schemas.microsoft.com/office/powerpoint/2010/main" val="64826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4B835F-3271-4111-942D-7E7F9E8C0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Pracodawca zatrudniający pracownicę w ciąży lub karmiącą dziecko piersią przy pracach szczególnie uciążliwych lub szkodliwych dla zdrowia, wzbronionych takiej pracownicy bez względu na stopień narażenia na czynniki szkodliwe dla zdrowia lub niebezpieczne, jest obowiązany: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przenieść pracownicę do innej pracy,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/>
              <a:t>		a jeżeli jest to niemożliwe,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zwolnić ją na czas niezbędny z obowiązku świadczenia pracy. </a:t>
            </a:r>
          </a:p>
        </p:txBody>
      </p:sp>
      <p:sp>
        <p:nvSpPr>
          <p:cNvPr id="3" name="Dowolny kształt: kształt 2">
            <a:extLst>
              <a:ext uri="{FF2B5EF4-FFF2-40B4-BE49-F238E27FC236}">
                <a16:creationId xmlns:a16="http://schemas.microsoft.com/office/drawing/2014/main" id="{C7544F8B-5D97-4C4A-88D1-1BBBAB5511B0}"/>
              </a:ext>
            </a:extLst>
          </p:cNvPr>
          <p:cNvSpPr/>
          <p:nvPr/>
        </p:nvSpPr>
        <p:spPr>
          <a:xfrm>
            <a:off x="395536" y="116632"/>
            <a:ext cx="7056784" cy="1160979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894" tIns="94414" rIns="124894" bIns="94414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pl-PL" sz="2800" dirty="0"/>
              <a:t>Obowiązki pracodawcy związane z ochroną pracy kobiet</a:t>
            </a:r>
          </a:p>
        </p:txBody>
      </p:sp>
    </p:spTree>
    <p:extLst>
      <p:ext uri="{BB962C8B-B14F-4D97-AF65-F5344CB8AC3E}">
        <p14:creationId xmlns:p14="http://schemas.microsoft.com/office/powerpoint/2010/main" val="143904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: kształt 6"/>
          <p:cNvSpPr/>
          <p:nvPr/>
        </p:nvSpPr>
        <p:spPr>
          <a:xfrm>
            <a:off x="1439653" y="1844824"/>
            <a:ext cx="7216510" cy="4824536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576" tIns="52647" rIns="66935" bIns="52649" numCol="1" spcCol="1270" anchor="ctr" anchorCtr="0"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000" dirty="0"/>
              <a:t>„</a:t>
            </a:r>
            <a:r>
              <a:rPr lang="pl-PL" sz="2000" b="1" dirty="0"/>
              <a:t>Ochrona pracy </a:t>
            </a:r>
            <a:r>
              <a:rPr lang="pl-PL" sz="2000" dirty="0"/>
              <a:t>polega na usuwaniu wszelkich niebezpieczeństw dla zdrowia i życia pracowników: zarówno tych, które mogłyby wystąpić nagle (wypadki),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/>
              <a:t>jak i tych, które dają o sobie znać stopniowo (choroby);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/>
              <a:t>zarówno tych, które mają wyłączne źródło w rodzaju czy warunkach pracy,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/>
              <a:t>jak i tych, do których powstawania czynniki te w znacznym stopniu się przyczyniają”</a:t>
            </a:r>
          </a:p>
          <a:p>
            <a:pPr algn="just"/>
            <a:endParaRPr lang="pl-PL" sz="1800" dirty="0"/>
          </a:p>
          <a:p>
            <a:pPr algn="just"/>
            <a:endParaRPr lang="pl-PL" sz="1800" dirty="0"/>
          </a:p>
          <a:p>
            <a:pPr lvl="1"/>
            <a:r>
              <a:rPr lang="pl-PL" sz="1600" dirty="0"/>
              <a:t>definicja sformułowana w 1966 r. przez W.   Szuberta; </a:t>
            </a:r>
          </a:p>
          <a:p>
            <a:pPr lvl="2"/>
            <a:r>
              <a:rPr lang="pl-PL" sz="1600" dirty="0"/>
              <a:t>W. Szubert, </a:t>
            </a:r>
            <a:r>
              <a:rPr lang="pl-PL" sz="1600" i="1" dirty="0"/>
              <a:t>Ochrona pracy. Studium społeczno-prawne</a:t>
            </a:r>
            <a:r>
              <a:rPr lang="pl-PL" sz="1600" dirty="0"/>
              <a:t>, Warszawa 1966, s. 21. </a:t>
            </a:r>
          </a:p>
        </p:txBody>
      </p:sp>
      <p:sp>
        <p:nvSpPr>
          <p:cNvPr id="2" name="Strzałka: zakrzywiona w prawo 1"/>
          <p:cNvSpPr/>
          <p:nvPr/>
        </p:nvSpPr>
        <p:spPr>
          <a:xfrm>
            <a:off x="323528" y="4437112"/>
            <a:ext cx="904973" cy="15837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>
              <a:solidFill>
                <a:schemeClr val="tx1"/>
              </a:solidFill>
            </a:endParaRP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149D536D-9D62-4762-B6CD-82CF32E25154}"/>
              </a:ext>
            </a:extLst>
          </p:cNvPr>
          <p:cNvSpPr/>
          <p:nvPr/>
        </p:nvSpPr>
        <p:spPr>
          <a:xfrm>
            <a:off x="323528" y="521677"/>
            <a:ext cx="4047893" cy="1170130"/>
          </a:xfrm>
          <a:prstGeom prst="roundRect">
            <a:avLst/>
          </a:pr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Ochrona pracy</a:t>
            </a:r>
          </a:p>
        </p:txBody>
      </p:sp>
    </p:spTree>
    <p:extLst>
      <p:ext uri="{BB962C8B-B14F-4D97-AF65-F5344CB8AC3E}">
        <p14:creationId xmlns:p14="http://schemas.microsoft.com/office/powerpoint/2010/main" val="30519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4B835F-3271-4111-942D-7E7F9E8C0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Tak samo należy postąpić, gdy:</a:t>
            </a:r>
          </a:p>
          <a:p>
            <a:pPr algn="just"/>
            <a:r>
              <a:rPr lang="pl-PL" sz="2400" dirty="0"/>
              <a:t>pracodawca zatrudniający pracownicę w ciąży lub karmiącą dziecko piersią przy pracach szczególnie uciążliwych lub szkodliwych dla zdrowia nie ma możliwości dostosowania warunków pracy do wymagań określonych w przepisach odnoszących się do tych prac lub takiego ograniczenia czasu pracy, aby wyeliminować zagrożenia dla zdrowia lub bezpieczeństwa pracownicy;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przeciwwskazania zdrowotne do wykonywania dotychczasowej pracy przez pracownicę w ciąży lub karmiącą dziecko piersią wynikają z orzeczenia lekarskiego, a nie jest możliwe dostosowanie warunków pracy zgodnie ze wskazaniami lekarskimi lub takie ograniczenie czasu pracy, aby wyeliminować zagrożenia dla zdrowia lub bezpieczeństwa pracownicy.</a:t>
            </a:r>
          </a:p>
          <a:p>
            <a:endParaRPr lang="pl-PL" dirty="0"/>
          </a:p>
        </p:txBody>
      </p:sp>
      <p:sp>
        <p:nvSpPr>
          <p:cNvPr id="3" name="Dowolny kształt: kształt 2">
            <a:extLst>
              <a:ext uri="{FF2B5EF4-FFF2-40B4-BE49-F238E27FC236}">
                <a16:creationId xmlns:a16="http://schemas.microsoft.com/office/drawing/2014/main" id="{25FBA3BE-1425-462F-9BD3-DDE500A52A38}"/>
              </a:ext>
            </a:extLst>
          </p:cNvPr>
          <p:cNvSpPr/>
          <p:nvPr/>
        </p:nvSpPr>
        <p:spPr>
          <a:xfrm>
            <a:off x="539552" y="22833"/>
            <a:ext cx="7056784" cy="1160979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894" tIns="94414" rIns="124894" bIns="94414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pl-PL" sz="2800" dirty="0"/>
              <a:t>Obowiązki pracodawcy związane z ochroną pracy kobiet</a:t>
            </a:r>
          </a:p>
        </p:txBody>
      </p:sp>
    </p:spTree>
    <p:extLst>
      <p:ext uri="{BB962C8B-B14F-4D97-AF65-F5344CB8AC3E}">
        <p14:creationId xmlns:p14="http://schemas.microsoft.com/office/powerpoint/2010/main" val="402328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4B835F-3271-4111-942D-7E7F9E8C0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Pracownicy w ciąży </a:t>
            </a:r>
            <a:r>
              <a:rPr lang="pl-PL" sz="2400" b="1" dirty="0"/>
              <a:t>nie wolno </a:t>
            </a:r>
            <a:r>
              <a:rPr lang="pl-PL" sz="2400" dirty="0"/>
              <a:t>zatrudniać:</a:t>
            </a:r>
          </a:p>
          <a:p>
            <a:pPr lvl="1"/>
            <a:r>
              <a:rPr lang="pl-PL" sz="2200" dirty="0"/>
              <a:t>w godzinach nadliczbowych ani </a:t>
            </a:r>
          </a:p>
          <a:p>
            <a:pPr lvl="1"/>
            <a:r>
              <a:rPr lang="pl-PL" sz="2200" dirty="0"/>
              <a:t>w porze nocnej. </a:t>
            </a:r>
          </a:p>
          <a:p>
            <a:pPr marL="228600" lvl="1" indent="0">
              <a:buNone/>
            </a:pPr>
            <a:endParaRPr lang="pl-PL" sz="2400" dirty="0"/>
          </a:p>
          <a:p>
            <a:r>
              <a:rPr lang="pl-PL" sz="2400" dirty="0"/>
              <a:t>Pracownicy w ciąży nie wolno </a:t>
            </a:r>
            <a:r>
              <a:rPr lang="pl-PL" sz="2400" b="1" dirty="0"/>
              <a:t>bez jej zgody:</a:t>
            </a:r>
          </a:p>
          <a:p>
            <a:pPr lvl="1"/>
            <a:r>
              <a:rPr lang="pl-PL" sz="2200" dirty="0"/>
              <a:t>delegować poza stałe miejsce pracy ani </a:t>
            </a:r>
          </a:p>
          <a:p>
            <a:pPr lvl="1"/>
            <a:r>
              <a:rPr lang="pl-PL" sz="2200" dirty="0"/>
              <a:t>zatrudniać w systemie przerywanego czasu pracy</a:t>
            </a:r>
          </a:p>
          <a:p>
            <a:pPr marL="228600" lvl="1" indent="0">
              <a:buNone/>
            </a:pPr>
            <a:endParaRPr lang="pl-PL" sz="2400" dirty="0"/>
          </a:p>
        </p:txBody>
      </p:sp>
      <p:sp>
        <p:nvSpPr>
          <p:cNvPr id="4" name="Dowolny kształt: kształt 3">
            <a:extLst>
              <a:ext uri="{FF2B5EF4-FFF2-40B4-BE49-F238E27FC236}">
                <a16:creationId xmlns:a16="http://schemas.microsoft.com/office/drawing/2014/main" id="{718058C8-46E9-4BC4-864C-C38135BA7D32}"/>
              </a:ext>
            </a:extLst>
          </p:cNvPr>
          <p:cNvSpPr/>
          <p:nvPr/>
        </p:nvSpPr>
        <p:spPr>
          <a:xfrm>
            <a:off x="395536" y="116632"/>
            <a:ext cx="7056784" cy="1160979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894" tIns="94414" rIns="124894" bIns="94414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pl-PL" sz="2800" dirty="0"/>
              <a:t>Obowiązki pracodawcy związane z ochroną pracy kobiet</a:t>
            </a:r>
          </a:p>
        </p:txBody>
      </p:sp>
    </p:spTree>
    <p:extLst>
      <p:ext uri="{BB962C8B-B14F-4D97-AF65-F5344CB8AC3E}">
        <p14:creationId xmlns:p14="http://schemas.microsoft.com/office/powerpoint/2010/main" val="16365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4B835F-3271-4111-942D-7E7F9E8C0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 indent="0">
              <a:buNone/>
            </a:pPr>
            <a:endParaRPr lang="pl-PL" sz="2400" dirty="0"/>
          </a:p>
          <a:p>
            <a:pPr marL="228600" lvl="1" indent="0">
              <a:buNone/>
            </a:pPr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Pracownika opiekującego się dzieckiem do ukończenia przez nie 4 roku życia nie wolno </a:t>
            </a:r>
            <a:r>
              <a:rPr lang="pl-PL" sz="2400" b="1" dirty="0"/>
              <a:t>bez jego zgody </a:t>
            </a:r>
            <a:r>
              <a:rPr lang="pl-PL" sz="2400" dirty="0"/>
              <a:t>zatrudniać:</a:t>
            </a:r>
          </a:p>
          <a:p>
            <a:pPr lvl="1"/>
            <a:r>
              <a:rPr lang="pl-PL" sz="2200" dirty="0"/>
              <a:t>w godzinach nadliczbowych, </a:t>
            </a:r>
          </a:p>
          <a:p>
            <a:pPr lvl="1"/>
            <a:r>
              <a:rPr lang="pl-PL" sz="2200" dirty="0"/>
              <a:t>w porze nocnej, </a:t>
            </a:r>
          </a:p>
          <a:p>
            <a:pPr lvl="1"/>
            <a:r>
              <a:rPr lang="pl-PL" sz="2200" dirty="0"/>
              <a:t>w systemie przerywanego czasu pracy, </a:t>
            </a:r>
          </a:p>
          <a:p>
            <a:pPr lvl="1"/>
            <a:r>
              <a:rPr lang="pl-PL" sz="2200" dirty="0"/>
              <a:t>delegować poza stałe miejsce pracy.</a:t>
            </a:r>
          </a:p>
        </p:txBody>
      </p:sp>
      <p:sp>
        <p:nvSpPr>
          <p:cNvPr id="3" name="Dowolny kształt: kształt 2">
            <a:extLst>
              <a:ext uri="{FF2B5EF4-FFF2-40B4-BE49-F238E27FC236}">
                <a16:creationId xmlns:a16="http://schemas.microsoft.com/office/drawing/2014/main" id="{B862D82D-AE18-418D-9521-544F65A6472D}"/>
              </a:ext>
            </a:extLst>
          </p:cNvPr>
          <p:cNvSpPr/>
          <p:nvPr/>
        </p:nvSpPr>
        <p:spPr>
          <a:xfrm>
            <a:off x="395536" y="116632"/>
            <a:ext cx="7056784" cy="1160979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894" tIns="94414" rIns="124894" bIns="94414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pl-PL" sz="2800" dirty="0"/>
              <a:t>Obowiązki pracodawcy związane z ochroną pracy kobiet</a:t>
            </a:r>
          </a:p>
        </p:txBody>
      </p:sp>
    </p:spTree>
    <p:extLst>
      <p:ext uri="{BB962C8B-B14F-4D97-AF65-F5344CB8AC3E}">
        <p14:creationId xmlns:p14="http://schemas.microsoft.com/office/powerpoint/2010/main" val="16737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4F4B835F-3271-4111-942D-7E7F9E8C0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28600" lvl="1" indent="0">
              <a:buNone/>
            </a:pPr>
            <a:endParaRPr lang="pl-PL" sz="2600" dirty="0"/>
          </a:p>
          <a:p>
            <a:pPr marL="228600" lvl="1" indent="0">
              <a:buNone/>
            </a:pPr>
            <a:endParaRPr lang="pl-PL" sz="2600" dirty="0"/>
          </a:p>
          <a:p>
            <a:pPr algn="just"/>
            <a:endParaRPr lang="pl-PL" sz="2600" dirty="0"/>
          </a:p>
          <a:p>
            <a:pPr algn="just"/>
            <a:r>
              <a:rPr lang="pl-PL" sz="2600" dirty="0"/>
              <a:t>Pracodawca zatrudniający pracownicę w porze nocnej jest obowiązany na okres jej ciąży zmienić rozkład czasu pracy w sposób umożliwiający wykonywanie pracy poza porą nocną, </a:t>
            </a:r>
          </a:p>
          <a:p>
            <a:pPr algn="just"/>
            <a:endParaRPr lang="pl-PL" sz="2600" dirty="0"/>
          </a:p>
          <a:p>
            <a:pPr algn="ctr"/>
            <a:r>
              <a:rPr lang="pl-PL" sz="2600" dirty="0"/>
              <a:t>a jeżeli jest to niemożliwe lub niecelowe, </a:t>
            </a:r>
          </a:p>
          <a:p>
            <a:pPr algn="ctr"/>
            <a:endParaRPr lang="pl-PL" sz="2600" dirty="0"/>
          </a:p>
          <a:p>
            <a:pPr algn="just"/>
            <a:r>
              <a:rPr lang="pl-PL" sz="2600" dirty="0"/>
              <a:t>przenieść pracownicę do innej pracy, której wykonywanie nie wymaga pracy w porze nocnej; </a:t>
            </a:r>
          </a:p>
          <a:p>
            <a:pPr algn="just"/>
            <a:endParaRPr lang="pl-PL" sz="2600" dirty="0"/>
          </a:p>
          <a:p>
            <a:pPr algn="just"/>
            <a:r>
              <a:rPr lang="pl-PL" sz="2600" dirty="0"/>
              <a:t>w razie braku takich możliwości pracodawca jest obowiązany zwolnić pracownicę na czas niezbędny z obowiązku świadczenia pracy.</a:t>
            </a:r>
          </a:p>
          <a:p>
            <a:pPr lvl="2" algn="just"/>
            <a:r>
              <a:rPr lang="pl-PL" sz="2000" dirty="0"/>
              <a:t>Działania te nie mogą jednak spowodować obniżenia dochodów pracownicy</a:t>
            </a:r>
          </a:p>
        </p:txBody>
      </p:sp>
      <p:sp>
        <p:nvSpPr>
          <p:cNvPr id="3" name="Dowolny kształt: kształt 2">
            <a:extLst>
              <a:ext uri="{FF2B5EF4-FFF2-40B4-BE49-F238E27FC236}">
                <a16:creationId xmlns:a16="http://schemas.microsoft.com/office/drawing/2014/main" id="{2CF28679-47BE-4192-AB6F-EBE7B96B7C8F}"/>
              </a:ext>
            </a:extLst>
          </p:cNvPr>
          <p:cNvSpPr/>
          <p:nvPr/>
        </p:nvSpPr>
        <p:spPr>
          <a:xfrm>
            <a:off x="395536" y="116632"/>
            <a:ext cx="7056784" cy="1160979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894" tIns="94414" rIns="124894" bIns="94414" numCol="1" spcCol="1270" anchor="ctr" anchorCtr="0">
            <a:noAutofit/>
          </a:bodyPr>
          <a:lstStyle/>
          <a:p>
            <a:pPr marL="0" indent="0" algn="ctr">
              <a:buNone/>
            </a:pPr>
            <a:r>
              <a:rPr lang="pl-PL" sz="2800" dirty="0"/>
              <a:t>Obowiązki pracodawcy związane z ochroną pracy kobiet</a:t>
            </a:r>
          </a:p>
        </p:txBody>
      </p:sp>
    </p:spTree>
    <p:extLst>
      <p:ext uri="{BB962C8B-B14F-4D97-AF65-F5344CB8AC3E}">
        <p14:creationId xmlns:p14="http://schemas.microsoft.com/office/powerpoint/2010/main" val="192904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BD63AA7C-4A10-4B61-8B43-D181921B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r>
              <a:rPr lang="pl-PL" sz="2400" b="1" dirty="0"/>
              <a:t>Skutki:</a:t>
            </a:r>
          </a:p>
          <a:p>
            <a:pPr marL="0" indent="0">
              <a:buNone/>
            </a:pPr>
            <a:endParaRPr lang="pl-PL" b="1" dirty="0"/>
          </a:p>
          <a:p>
            <a:r>
              <a:rPr lang="pl-PL" sz="2400" dirty="0"/>
              <a:t>naruszenie zakazu zatrudniania kobiet przy określonych pracach nie powoduje nieważności stosunku pracy, </a:t>
            </a:r>
          </a:p>
          <a:p>
            <a:r>
              <a:rPr lang="pl-PL" sz="2400" dirty="0"/>
              <a:t>upoważnia kobietę do odmowy wykonania pracy, która nie stanowi z jej strony naruszenia obowiązków pracowniczych (art. 210 </a:t>
            </a:r>
            <a:r>
              <a:rPr lang="pl-PL" sz="2400" dirty="0" err="1"/>
              <a:t>k.p</a:t>
            </a:r>
            <a:r>
              <a:rPr lang="pl-PL" sz="2400" dirty="0"/>
              <a:t>.), </a:t>
            </a:r>
          </a:p>
          <a:p>
            <a:pPr lvl="0"/>
            <a:r>
              <a:rPr lang="pl-PL" sz="2400" dirty="0"/>
              <a:t>upoważnia do rozwiązania umowy o pracę w trybie art. 55 § 1</a:t>
            </a:r>
            <a:r>
              <a:rPr lang="pl-PL" sz="2400" baseline="30000" dirty="0"/>
              <a:t>1</a:t>
            </a:r>
            <a:r>
              <a:rPr lang="pl-PL" sz="2400" dirty="0"/>
              <a:t> </a:t>
            </a:r>
            <a:r>
              <a:rPr lang="pl-PL" sz="2400" dirty="0" err="1"/>
              <a:t>k.p</a:t>
            </a:r>
            <a:r>
              <a:rPr lang="pl-PL" sz="2400" dirty="0"/>
              <a:t>., albowiem zlecenie pracownicy pracy szczególnie dla niej uciążliwej lub szkodliwej stanowi naruszenie podstawowego obowiązku pracodawcy, </a:t>
            </a:r>
          </a:p>
          <a:p>
            <a:pPr lvl="0"/>
            <a:r>
              <a:rPr lang="pl-PL" sz="2400" dirty="0"/>
              <a:t>stanowi wykroczenie przeciwko prawom pracownika (art. 281 pkt 5 </a:t>
            </a:r>
            <a:r>
              <a:rPr lang="pl-PL" sz="2400" dirty="0" err="1"/>
              <a:t>k.p</a:t>
            </a:r>
            <a:r>
              <a:rPr lang="pl-PL" sz="2400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8495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96068"/>
              </p:ext>
            </p:extLst>
          </p:nvPr>
        </p:nvGraphicFramePr>
        <p:xfrm>
          <a:off x="539750" y="333375"/>
          <a:ext cx="8208963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75506" y="1635228"/>
            <a:ext cx="6925873" cy="74154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2700" dirty="0"/>
              <a:t>Urlopy związane z rodzicielstwem</a:t>
            </a:r>
          </a:p>
        </p:txBody>
      </p:sp>
      <p:sp>
        <p:nvSpPr>
          <p:cNvPr id="8" name="Prostokąt 7"/>
          <p:cNvSpPr/>
          <p:nvPr/>
        </p:nvSpPr>
        <p:spPr>
          <a:xfrm>
            <a:off x="575507" y="2732003"/>
            <a:ext cx="295311" cy="2953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olny kształt: kształt 8"/>
          <p:cNvSpPr/>
          <p:nvPr/>
        </p:nvSpPr>
        <p:spPr>
          <a:xfrm>
            <a:off x="575507" y="1704828"/>
            <a:ext cx="4019829" cy="849565"/>
          </a:xfrm>
          <a:custGeom>
            <a:avLst/>
            <a:gdLst>
              <a:gd name="connsiteX0" fmla="*/ 0 w 5359772"/>
              <a:gd name="connsiteY0" fmla="*/ 0 h 1132753"/>
              <a:gd name="connsiteX1" fmla="*/ 5359772 w 5359772"/>
              <a:gd name="connsiteY1" fmla="*/ 0 h 1132753"/>
              <a:gd name="connsiteX2" fmla="*/ 5359772 w 5359772"/>
              <a:gd name="connsiteY2" fmla="*/ 1132753 h 1132753"/>
              <a:gd name="connsiteX3" fmla="*/ 0 w 5359772"/>
              <a:gd name="connsiteY3" fmla="*/ 1132753 h 1132753"/>
              <a:gd name="connsiteX4" fmla="*/ 0 w 5359772"/>
              <a:gd name="connsiteY4" fmla="*/ 0 h 113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9772" h="1132753">
                <a:moveTo>
                  <a:pt x="0" y="0"/>
                </a:moveTo>
                <a:lnTo>
                  <a:pt x="5359772" y="0"/>
                </a:lnTo>
                <a:lnTo>
                  <a:pt x="5359772" y="1132753"/>
                </a:lnTo>
                <a:lnTo>
                  <a:pt x="0" y="11327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869" tIns="61913" rIns="92869" bIns="61913" numCol="1" spcCol="1270" anchor="ctr" anchorCtr="0">
            <a:noAutofit/>
          </a:bodyPr>
          <a:lstStyle/>
          <a:p>
            <a:pPr defTabSz="2166938">
              <a:lnSpc>
                <a:spcPct val="90000"/>
              </a:lnSpc>
              <a:spcAft>
                <a:spcPct val="35000"/>
              </a:spcAft>
            </a:pPr>
            <a:endParaRPr lang="pl-PL" sz="4875"/>
          </a:p>
        </p:txBody>
      </p:sp>
      <p:sp>
        <p:nvSpPr>
          <p:cNvPr id="10" name="Prostokąt 9"/>
          <p:cNvSpPr/>
          <p:nvPr/>
        </p:nvSpPr>
        <p:spPr>
          <a:xfrm>
            <a:off x="575506" y="3420364"/>
            <a:ext cx="295304" cy="2953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Dowolny kształt: kształt 10"/>
          <p:cNvSpPr/>
          <p:nvPr/>
        </p:nvSpPr>
        <p:spPr>
          <a:xfrm>
            <a:off x="873401" y="2554393"/>
            <a:ext cx="3738441" cy="688354"/>
          </a:xfrm>
          <a:custGeom>
            <a:avLst/>
            <a:gdLst>
              <a:gd name="connsiteX0" fmla="*/ 0 w 4984588"/>
              <a:gd name="connsiteY0" fmla="*/ 0 h 917805"/>
              <a:gd name="connsiteX1" fmla="*/ 4984588 w 4984588"/>
              <a:gd name="connsiteY1" fmla="*/ 0 h 917805"/>
              <a:gd name="connsiteX2" fmla="*/ 4984588 w 4984588"/>
              <a:gd name="connsiteY2" fmla="*/ 917805 h 917805"/>
              <a:gd name="connsiteX3" fmla="*/ 0 w 4984588"/>
              <a:gd name="connsiteY3" fmla="*/ 917805 h 917805"/>
              <a:gd name="connsiteX4" fmla="*/ 0 w 4984588"/>
              <a:gd name="connsiteY4" fmla="*/ 0 h 91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588" h="917805">
                <a:moveTo>
                  <a:pt x="0" y="0"/>
                </a:moveTo>
                <a:lnTo>
                  <a:pt x="4984588" y="0"/>
                </a:lnTo>
                <a:lnTo>
                  <a:pt x="4984588" y="917805"/>
                </a:lnTo>
                <a:lnTo>
                  <a:pt x="0" y="9178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dirty="0">
                <a:solidFill>
                  <a:srgbClr val="0070C0"/>
                </a:solidFill>
              </a:rPr>
              <a:t>Urlop</a:t>
            </a:r>
            <a:r>
              <a:rPr lang="pl-PL" dirty="0">
                <a:solidFill>
                  <a:srgbClr val="FFFFFF"/>
                </a:solidFill>
              </a:rPr>
              <a:t> </a:t>
            </a:r>
            <a:r>
              <a:rPr lang="pl-PL" dirty="0">
                <a:solidFill>
                  <a:srgbClr val="0070C0"/>
                </a:solidFill>
              </a:rPr>
              <a:t>macierzyński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575506" y="4108718"/>
            <a:ext cx="295304" cy="2953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Dowolny kształt: kształt 12"/>
          <p:cNvSpPr/>
          <p:nvPr/>
        </p:nvSpPr>
        <p:spPr>
          <a:xfrm>
            <a:off x="870810" y="3223127"/>
            <a:ext cx="3738441" cy="688354"/>
          </a:xfrm>
          <a:custGeom>
            <a:avLst/>
            <a:gdLst>
              <a:gd name="connsiteX0" fmla="*/ 0 w 4984588"/>
              <a:gd name="connsiteY0" fmla="*/ 0 h 917805"/>
              <a:gd name="connsiteX1" fmla="*/ 4984588 w 4984588"/>
              <a:gd name="connsiteY1" fmla="*/ 0 h 917805"/>
              <a:gd name="connsiteX2" fmla="*/ 4984588 w 4984588"/>
              <a:gd name="connsiteY2" fmla="*/ 917805 h 917805"/>
              <a:gd name="connsiteX3" fmla="*/ 0 w 4984588"/>
              <a:gd name="connsiteY3" fmla="*/ 917805 h 917805"/>
              <a:gd name="connsiteX4" fmla="*/ 0 w 4984588"/>
              <a:gd name="connsiteY4" fmla="*/ 0 h 91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588" h="917805">
                <a:moveTo>
                  <a:pt x="0" y="0"/>
                </a:moveTo>
                <a:lnTo>
                  <a:pt x="4984588" y="0"/>
                </a:lnTo>
                <a:lnTo>
                  <a:pt x="4984588" y="917805"/>
                </a:lnTo>
                <a:lnTo>
                  <a:pt x="0" y="9178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dirty="0">
                <a:solidFill>
                  <a:srgbClr val="0070C0"/>
                </a:solidFill>
              </a:rPr>
              <a:t>Urlop</a:t>
            </a:r>
            <a:r>
              <a:rPr lang="pl-PL" dirty="0">
                <a:solidFill>
                  <a:srgbClr val="FFFFFF"/>
                </a:solidFill>
              </a:rPr>
              <a:t> </a:t>
            </a:r>
            <a:r>
              <a:rPr lang="pl-PL" dirty="0">
                <a:solidFill>
                  <a:srgbClr val="0070C0"/>
                </a:solidFill>
              </a:rPr>
              <a:t>ojcowski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575506" y="4797072"/>
            <a:ext cx="295304" cy="2953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Dowolny kształt: kształt 14"/>
          <p:cNvSpPr/>
          <p:nvPr/>
        </p:nvSpPr>
        <p:spPr>
          <a:xfrm>
            <a:off x="870810" y="4600548"/>
            <a:ext cx="3838826" cy="669446"/>
          </a:xfrm>
          <a:custGeom>
            <a:avLst/>
            <a:gdLst>
              <a:gd name="connsiteX0" fmla="*/ 0 w 4984588"/>
              <a:gd name="connsiteY0" fmla="*/ 0 h 917805"/>
              <a:gd name="connsiteX1" fmla="*/ 4984588 w 4984588"/>
              <a:gd name="connsiteY1" fmla="*/ 0 h 917805"/>
              <a:gd name="connsiteX2" fmla="*/ 4984588 w 4984588"/>
              <a:gd name="connsiteY2" fmla="*/ 917805 h 917805"/>
              <a:gd name="connsiteX3" fmla="*/ 0 w 4984588"/>
              <a:gd name="connsiteY3" fmla="*/ 917805 h 917805"/>
              <a:gd name="connsiteX4" fmla="*/ 0 w 4984588"/>
              <a:gd name="connsiteY4" fmla="*/ 0 h 91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588" h="917805">
                <a:moveTo>
                  <a:pt x="0" y="0"/>
                </a:moveTo>
                <a:lnTo>
                  <a:pt x="4984588" y="0"/>
                </a:lnTo>
                <a:lnTo>
                  <a:pt x="4984588" y="917805"/>
                </a:lnTo>
                <a:lnTo>
                  <a:pt x="0" y="9178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dirty="0">
                <a:solidFill>
                  <a:srgbClr val="0070C0"/>
                </a:solidFill>
              </a:rPr>
              <a:t>Urlop</a:t>
            </a:r>
            <a:r>
              <a:rPr lang="pl-PL" dirty="0">
                <a:solidFill>
                  <a:srgbClr val="FFFFFF"/>
                </a:solidFill>
              </a:rPr>
              <a:t> </a:t>
            </a:r>
            <a:r>
              <a:rPr lang="pl-PL" dirty="0">
                <a:solidFill>
                  <a:srgbClr val="0070C0"/>
                </a:solidFill>
              </a:rPr>
              <a:t>wychowawczy</a:t>
            </a:r>
          </a:p>
        </p:txBody>
      </p:sp>
      <p:sp>
        <p:nvSpPr>
          <p:cNvPr id="18" name="Dowolny kształt: kształt 17"/>
          <p:cNvSpPr/>
          <p:nvPr/>
        </p:nvSpPr>
        <p:spPr>
          <a:xfrm>
            <a:off x="4796327" y="1704828"/>
            <a:ext cx="4019829" cy="849565"/>
          </a:xfrm>
          <a:custGeom>
            <a:avLst/>
            <a:gdLst>
              <a:gd name="connsiteX0" fmla="*/ 0 w 5359772"/>
              <a:gd name="connsiteY0" fmla="*/ 0 h 1132753"/>
              <a:gd name="connsiteX1" fmla="*/ 5359772 w 5359772"/>
              <a:gd name="connsiteY1" fmla="*/ 0 h 1132753"/>
              <a:gd name="connsiteX2" fmla="*/ 5359772 w 5359772"/>
              <a:gd name="connsiteY2" fmla="*/ 1132753 h 1132753"/>
              <a:gd name="connsiteX3" fmla="*/ 0 w 5359772"/>
              <a:gd name="connsiteY3" fmla="*/ 1132753 h 1132753"/>
              <a:gd name="connsiteX4" fmla="*/ 0 w 5359772"/>
              <a:gd name="connsiteY4" fmla="*/ 0 h 113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9772" h="1132753">
                <a:moveTo>
                  <a:pt x="0" y="0"/>
                </a:moveTo>
                <a:lnTo>
                  <a:pt x="5359772" y="0"/>
                </a:lnTo>
                <a:lnTo>
                  <a:pt x="5359772" y="1132753"/>
                </a:lnTo>
                <a:lnTo>
                  <a:pt x="0" y="11327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869" tIns="61913" rIns="92869" bIns="61913" numCol="1" spcCol="1270" anchor="ctr" anchorCtr="0">
            <a:noAutofit/>
          </a:bodyPr>
          <a:lstStyle/>
          <a:p>
            <a:pPr defTabSz="2166938">
              <a:lnSpc>
                <a:spcPct val="90000"/>
              </a:lnSpc>
              <a:spcAft>
                <a:spcPct val="35000"/>
              </a:spcAft>
            </a:pPr>
            <a:endParaRPr lang="pl-PL" sz="4875"/>
          </a:p>
        </p:txBody>
      </p:sp>
      <p:sp>
        <p:nvSpPr>
          <p:cNvPr id="20" name="Dowolny kształt: kształt 19"/>
          <p:cNvSpPr/>
          <p:nvPr/>
        </p:nvSpPr>
        <p:spPr>
          <a:xfrm>
            <a:off x="5077715" y="3223839"/>
            <a:ext cx="3738441" cy="688354"/>
          </a:xfrm>
          <a:custGeom>
            <a:avLst/>
            <a:gdLst>
              <a:gd name="connsiteX0" fmla="*/ 0 w 4984588"/>
              <a:gd name="connsiteY0" fmla="*/ 0 h 917805"/>
              <a:gd name="connsiteX1" fmla="*/ 4984588 w 4984588"/>
              <a:gd name="connsiteY1" fmla="*/ 0 h 917805"/>
              <a:gd name="connsiteX2" fmla="*/ 4984588 w 4984588"/>
              <a:gd name="connsiteY2" fmla="*/ 917805 h 917805"/>
              <a:gd name="connsiteX3" fmla="*/ 0 w 4984588"/>
              <a:gd name="connsiteY3" fmla="*/ 917805 h 917805"/>
              <a:gd name="connsiteX4" fmla="*/ 0 w 4984588"/>
              <a:gd name="connsiteY4" fmla="*/ 0 h 91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588" h="917805">
                <a:moveTo>
                  <a:pt x="0" y="0"/>
                </a:moveTo>
                <a:lnTo>
                  <a:pt x="4984588" y="0"/>
                </a:lnTo>
                <a:lnTo>
                  <a:pt x="4984588" y="917805"/>
                </a:lnTo>
                <a:lnTo>
                  <a:pt x="0" y="9178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endParaRPr lang="pl-PL"/>
          </a:p>
        </p:txBody>
      </p:sp>
      <p:sp>
        <p:nvSpPr>
          <p:cNvPr id="24" name="Dowolny kształt: kształt 23"/>
          <p:cNvSpPr/>
          <p:nvPr/>
        </p:nvSpPr>
        <p:spPr>
          <a:xfrm>
            <a:off x="5077715" y="4600548"/>
            <a:ext cx="3738441" cy="688354"/>
          </a:xfrm>
          <a:custGeom>
            <a:avLst/>
            <a:gdLst>
              <a:gd name="connsiteX0" fmla="*/ 0 w 4984588"/>
              <a:gd name="connsiteY0" fmla="*/ 0 h 917805"/>
              <a:gd name="connsiteX1" fmla="*/ 4984588 w 4984588"/>
              <a:gd name="connsiteY1" fmla="*/ 0 h 917805"/>
              <a:gd name="connsiteX2" fmla="*/ 4984588 w 4984588"/>
              <a:gd name="connsiteY2" fmla="*/ 917805 h 917805"/>
              <a:gd name="connsiteX3" fmla="*/ 0 w 4984588"/>
              <a:gd name="connsiteY3" fmla="*/ 917805 h 917805"/>
              <a:gd name="connsiteX4" fmla="*/ 0 w 4984588"/>
              <a:gd name="connsiteY4" fmla="*/ 0 h 91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588" h="917805">
                <a:moveTo>
                  <a:pt x="0" y="0"/>
                </a:moveTo>
                <a:lnTo>
                  <a:pt x="4984588" y="0"/>
                </a:lnTo>
                <a:lnTo>
                  <a:pt x="4984588" y="917805"/>
                </a:lnTo>
                <a:lnTo>
                  <a:pt x="0" y="9178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endParaRPr lang="pl-PL"/>
          </a:p>
        </p:txBody>
      </p:sp>
      <p:sp>
        <p:nvSpPr>
          <p:cNvPr id="26" name="Dowolny kształt: kształt 25"/>
          <p:cNvSpPr/>
          <p:nvPr/>
        </p:nvSpPr>
        <p:spPr>
          <a:xfrm>
            <a:off x="873401" y="3912194"/>
            <a:ext cx="3738441" cy="688354"/>
          </a:xfrm>
          <a:custGeom>
            <a:avLst/>
            <a:gdLst>
              <a:gd name="connsiteX0" fmla="*/ 0 w 4984588"/>
              <a:gd name="connsiteY0" fmla="*/ 0 h 917805"/>
              <a:gd name="connsiteX1" fmla="*/ 4984588 w 4984588"/>
              <a:gd name="connsiteY1" fmla="*/ 0 h 917805"/>
              <a:gd name="connsiteX2" fmla="*/ 4984588 w 4984588"/>
              <a:gd name="connsiteY2" fmla="*/ 917805 h 917805"/>
              <a:gd name="connsiteX3" fmla="*/ 0 w 4984588"/>
              <a:gd name="connsiteY3" fmla="*/ 917805 h 917805"/>
              <a:gd name="connsiteX4" fmla="*/ 0 w 4984588"/>
              <a:gd name="connsiteY4" fmla="*/ 0 h 91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84588" h="917805">
                <a:moveTo>
                  <a:pt x="0" y="0"/>
                </a:moveTo>
                <a:lnTo>
                  <a:pt x="4984588" y="0"/>
                </a:lnTo>
                <a:lnTo>
                  <a:pt x="4984588" y="917805"/>
                </a:lnTo>
                <a:lnTo>
                  <a:pt x="0" y="9178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defTabSz="1066800">
              <a:lnSpc>
                <a:spcPct val="90000"/>
              </a:lnSpc>
              <a:spcAft>
                <a:spcPct val="35000"/>
              </a:spcAft>
            </a:pPr>
            <a:r>
              <a:rPr lang="pl-PL" dirty="0">
                <a:solidFill>
                  <a:srgbClr val="0070C0"/>
                </a:solidFill>
              </a:rPr>
              <a:t>Urlop</a:t>
            </a:r>
            <a:r>
              <a:rPr lang="pl-PL" dirty="0">
                <a:solidFill>
                  <a:srgbClr val="FFFFFF"/>
                </a:solidFill>
              </a:rPr>
              <a:t> </a:t>
            </a:r>
            <a:r>
              <a:rPr lang="pl-PL" dirty="0">
                <a:solidFill>
                  <a:srgbClr val="0070C0"/>
                </a:solidFill>
              </a:rPr>
              <a:t>rodzicielski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4796327" y="2921721"/>
            <a:ext cx="37019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70C0"/>
                </a:solidFill>
              </a:rPr>
              <a:t>polegają na zwolnieniu z obowiązku świadczenia pracy w konkretnym celu związanym z rodzicielstwem</a:t>
            </a:r>
          </a:p>
        </p:txBody>
      </p:sp>
    </p:spTree>
    <p:extLst>
      <p:ext uri="{BB962C8B-B14F-4D97-AF65-F5344CB8AC3E}">
        <p14:creationId xmlns:p14="http://schemas.microsoft.com/office/powerpoint/2010/main" val="231031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26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rzałka: w prawo 5"/>
          <p:cNvSpPr/>
          <p:nvPr/>
        </p:nvSpPr>
        <p:spPr>
          <a:xfrm>
            <a:off x="338502" y="764580"/>
            <a:ext cx="8820472" cy="541185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Dowolny kształt: kształt 6"/>
          <p:cNvSpPr/>
          <p:nvPr/>
        </p:nvSpPr>
        <p:spPr>
          <a:xfrm>
            <a:off x="391112" y="2346628"/>
            <a:ext cx="2893496" cy="2164743"/>
          </a:xfrm>
          <a:custGeom>
            <a:avLst/>
            <a:gdLst>
              <a:gd name="connsiteX0" fmla="*/ 0 w 2784620"/>
              <a:gd name="connsiteY0" fmla="*/ 387721 h 2326280"/>
              <a:gd name="connsiteX1" fmla="*/ 387721 w 2784620"/>
              <a:gd name="connsiteY1" fmla="*/ 0 h 2326280"/>
              <a:gd name="connsiteX2" fmla="*/ 2396899 w 2784620"/>
              <a:gd name="connsiteY2" fmla="*/ 0 h 2326280"/>
              <a:gd name="connsiteX3" fmla="*/ 2784620 w 2784620"/>
              <a:gd name="connsiteY3" fmla="*/ 387721 h 2326280"/>
              <a:gd name="connsiteX4" fmla="*/ 2784620 w 2784620"/>
              <a:gd name="connsiteY4" fmla="*/ 1938559 h 2326280"/>
              <a:gd name="connsiteX5" fmla="*/ 2396899 w 2784620"/>
              <a:gd name="connsiteY5" fmla="*/ 2326280 h 2326280"/>
              <a:gd name="connsiteX6" fmla="*/ 387721 w 2784620"/>
              <a:gd name="connsiteY6" fmla="*/ 2326280 h 2326280"/>
              <a:gd name="connsiteX7" fmla="*/ 0 w 2784620"/>
              <a:gd name="connsiteY7" fmla="*/ 1938559 h 2326280"/>
              <a:gd name="connsiteX8" fmla="*/ 0 w 2784620"/>
              <a:gd name="connsiteY8" fmla="*/ 387721 h 232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4620" h="2326280">
                <a:moveTo>
                  <a:pt x="0" y="387721"/>
                </a:moveTo>
                <a:cubicBezTo>
                  <a:pt x="0" y="173589"/>
                  <a:pt x="173589" y="0"/>
                  <a:pt x="387721" y="0"/>
                </a:cubicBezTo>
                <a:lnTo>
                  <a:pt x="2396899" y="0"/>
                </a:lnTo>
                <a:cubicBezTo>
                  <a:pt x="2611031" y="0"/>
                  <a:pt x="2784620" y="173589"/>
                  <a:pt x="2784620" y="387721"/>
                </a:cubicBezTo>
                <a:lnTo>
                  <a:pt x="2784620" y="1938559"/>
                </a:lnTo>
                <a:cubicBezTo>
                  <a:pt x="2784620" y="2152691"/>
                  <a:pt x="2611031" y="2326280"/>
                  <a:pt x="2396899" y="2326280"/>
                </a:cubicBezTo>
                <a:lnTo>
                  <a:pt x="387721" y="2326280"/>
                </a:lnTo>
                <a:cubicBezTo>
                  <a:pt x="173589" y="2326280"/>
                  <a:pt x="0" y="2152691"/>
                  <a:pt x="0" y="1938559"/>
                </a:cubicBezTo>
                <a:lnTo>
                  <a:pt x="0" y="387721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183" tIns="185183" rIns="185183" bIns="185183" numCol="1" spcCol="1270" anchor="ctr" anchorCtr="0">
            <a:noAutofit/>
          </a:bodyPr>
          <a:lstStyle/>
          <a:p>
            <a:pPr algn="ctr" defTabSz="1166813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umożliwiają skorzystanie z czasu wolnego przeznaczonego na sprawowanie opieki nad nowo narodzonym dzieckiem</a:t>
            </a:r>
          </a:p>
        </p:txBody>
      </p:sp>
      <p:sp>
        <p:nvSpPr>
          <p:cNvPr id="8" name="Dowolny kształt: kształt 7"/>
          <p:cNvSpPr/>
          <p:nvPr/>
        </p:nvSpPr>
        <p:spPr>
          <a:xfrm>
            <a:off x="3396790" y="2346628"/>
            <a:ext cx="2237981" cy="2164743"/>
          </a:xfrm>
          <a:custGeom>
            <a:avLst/>
            <a:gdLst>
              <a:gd name="connsiteX0" fmla="*/ 0 w 2784620"/>
              <a:gd name="connsiteY0" fmla="*/ 387721 h 2326280"/>
              <a:gd name="connsiteX1" fmla="*/ 387721 w 2784620"/>
              <a:gd name="connsiteY1" fmla="*/ 0 h 2326280"/>
              <a:gd name="connsiteX2" fmla="*/ 2396899 w 2784620"/>
              <a:gd name="connsiteY2" fmla="*/ 0 h 2326280"/>
              <a:gd name="connsiteX3" fmla="*/ 2784620 w 2784620"/>
              <a:gd name="connsiteY3" fmla="*/ 387721 h 2326280"/>
              <a:gd name="connsiteX4" fmla="*/ 2784620 w 2784620"/>
              <a:gd name="connsiteY4" fmla="*/ 1938559 h 2326280"/>
              <a:gd name="connsiteX5" fmla="*/ 2396899 w 2784620"/>
              <a:gd name="connsiteY5" fmla="*/ 2326280 h 2326280"/>
              <a:gd name="connsiteX6" fmla="*/ 387721 w 2784620"/>
              <a:gd name="connsiteY6" fmla="*/ 2326280 h 2326280"/>
              <a:gd name="connsiteX7" fmla="*/ 0 w 2784620"/>
              <a:gd name="connsiteY7" fmla="*/ 1938559 h 2326280"/>
              <a:gd name="connsiteX8" fmla="*/ 0 w 2784620"/>
              <a:gd name="connsiteY8" fmla="*/ 387721 h 232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4620" h="2326280">
                <a:moveTo>
                  <a:pt x="0" y="387721"/>
                </a:moveTo>
                <a:cubicBezTo>
                  <a:pt x="0" y="173589"/>
                  <a:pt x="173589" y="0"/>
                  <a:pt x="387721" y="0"/>
                </a:cubicBezTo>
                <a:lnTo>
                  <a:pt x="2396899" y="0"/>
                </a:lnTo>
                <a:cubicBezTo>
                  <a:pt x="2611031" y="0"/>
                  <a:pt x="2784620" y="173589"/>
                  <a:pt x="2784620" y="387721"/>
                </a:cubicBezTo>
                <a:lnTo>
                  <a:pt x="2784620" y="1938559"/>
                </a:lnTo>
                <a:cubicBezTo>
                  <a:pt x="2784620" y="2152691"/>
                  <a:pt x="2611031" y="2326280"/>
                  <a:pt x="2396899" y="2326280"/>
                </a:cubicBezTo>
                <a:lnTo>
                  <a:pt x="387721" y="2326280"/>
                </a:lnTo>
                <a:cubicBezTo>
                  <a:pt x="173589" y="2326280"/>
                  <a:pt x="0" y="2152691"/>
                  <a:pt x="0" y="1938559"/>
                </a:cubicBezTo>
                <a:lnTo>
                  <a:pt x="0" y="387721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183" tIns="185183" rIns="185183" bIns="185183" numCol="1" spcCol="1270" anchor="ctr" anchorCtr="0">
            <a:noAutofit/>
          </a:bodyPr>
          <a:lstStyle/>
          <a:p>
            <a:pPr algn="ctr" defTabSz="1166813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gwarantują ochronę przed wypowiedzeniem w czasie ich trwania</a:t>
            </a:r>
          </a:p>
        </p:txBody>
      </p:sp>
      <p:sp>
        <p:nvSpPr>
          <p:cNvPr id="9" name="Dowolny kształt: kształt 8"/>
          <p:cNvSpPr/>
          <p:nvPr/>
        </p:nvSpPr>
        <p:spPr>
          <a:xfrm>
            <a:off x="5772507" y="2346628"/>
            <a:ext cx="2255053" cy="2164743"/>
          </a:xfrm>
          <a:custGeom>
            <a:avLst/>
            <a:gdLst>
              <a:gd name="connsiteX0" fmla="*/ 0 w 2784620"/>
              <a:gd name="connsiteY0" fmla="*/ 387721 h 2326280"/>
              <a:gd name="connsiteX1" fmla="*/ 387721 w 2784620"/>
              <a:gd name="connsiteY1" fmla="*/ 0 h 2326280"/>
              <a:gd name="connsiteX2" fmla="*/ 2396899 w 2784620"/>
              <a:gd name="connsiteY2" fmla="*/ 0 h 2326280"/>
              <a:gd name="connsiteX3" fmla="*/ 2784620 w 2784620"/>
              <a:gd name="connsiteY3" fmla="*/ 387721 h 2326280"/>
              <a:gd name="connsiteX4" fmla="*/ 2784620 w 2784620"/>
              <a:gd name="connsiteY4" fmla="*/ 1938559 h 2326280"/>
              <a:gd name="connsiteX5" fmla="*/ 2396899 w 2784620"/>
              <a:gd name="connsiteY5" fmla="*/ 2326280 h 2326280"/>
              <a:gd name="connsiteX6" fmla="*/ 387721 w 2784620"/>
              <a:gd name="connsiteY6" fmla="*/ 2326280 h 2326280"/>
              <a:gd name="connsiteX7" fmla="*/ 0 w 2784620"/>
              <a:gd name="connsiteY7" fmla="*/ 1938559 h 2326280"/>
              <a:gd name="connsiteX8" fmla="*/ 0 w 2784620"/>
              <a:gd name="connsiteY8" fmla="*/ 387721 h 232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4620" h="2326280">
                <a:moveTo>
                  <a:pt x="0" y="387721"/>
                </a:moveTo>
                <a:cubicBezTo>
                  <a:pt x="0" y="173589"/>
                  <a:pt x="173589" y="0"/>
                  <a:pt x="387721" y="0"/>
                </a:cubicBezTo>
                <a:lnTo>
                  <a:pt x="2396899" y="0"/>
                </a:lnTo>
                <a:cubicBezTo>
                  <a:pt x="2611031" y="0"/>
                  <a:pt x="2784620" y="173589"/>
                  <a:pt x="2784620" y="387721"/>
                </a:cubicBezTo>
                <a:lnTo>
                  <a:pt x="2784620" y="1938559"/>
                </a:lnTo>
                <a:cubicBezTo>
                  <a:pt x="2784620" y="2152691"/>
                  <a:pt x="2611031" y="2326280"/>
                  <a:pt x="2396899" y="2326280"/>
                </a:cubicBezTo>
                <a:lnTo>
                  <a:pt x="387721" y="2326280"/>
                </a:lnTo>
                <a:cubicBezTo>
                  <a:pt x="173589" y="2326280"/>
                  <a:pt x="0" y="2152691"/>
                  <a:pt x="0" y="1938559"/>
                </a:cubicBezTo>
                <a:lnTo>
                  <a:pt x="0" y="387721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183" tIns="185183" rIns="185183" bIns="185183" numCol="1" spcCol="1270" anchor="ctr" anchorCtr="0">
            <a:noAutofit/>
          </a:bodyPr>
          <a:lstStyle/>
          <a:p>
            <a:pPr algn="ctr" defTabSz="1166813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gwarantują możliwość powrotu do pracy po zakończeniu urlopu</a:t>
            </a:r>
          </a:p>
        </p:txBody>
      </p:sp>
      <p:sp>
        <p:nvSpPr>
          <p:cNvPr id="4" name="Dowolny kształt: kształt 3"/>
          <p:cNvSpPr/>
          <p:nvPr/>
        </p:nvSpPr>
        <p:spPr>
          <a:xfrm>
            <a:off x="1349275" y="404664"/>
            <a:ext cx="4072450" cy="1224052"/>
          </a:xfrm>
          <a:custGeom>
            <a:avLst/>
            <a:gdLst>
              <a:gd name="connsiteX0" fmla="*/ 0 w 6755591"/>
              <a:gd name="connsiteY0" fmla="*/ 70487 h 422913"/>
              <a:gd name="connsiteX1" fmla="*/ 70487 w 6755591"/>
              <a:gd name="connsiteY1" fmla="*/ 0 h 422913"/>
              <a:gd name="connsiteX2" fmla="*/ 6685104 w 6755591"/>
              <a:gd name="connsiteY2" fmla="*/ 0 h 422913"/>
              <a:gd name="connsiteX3" fmla="*/ 6755591 w 6755591"/>
              <a:gd name="connsiteY3" fmla="*/ 70487 h 422913"/>
              <a:gd name="connsiteX4" fmla="*/ 6755591 w 6755591"/>
              <a:gd name="connsiteY4" fmla="*/ 352426 h 422913"/>
              <a:gd name="connsiteX5" fmla="*/ 6685104 w 6755591"/>
              <a:gd name="connsiteY5" fmla="*/ 422913 h 422913"/>
              <a:gd name="connsiteX6" fmla="*/ 70487 w 6755591"/>
              <a:gd name="connsiteY6" fmla="*/ 422913 h 422913"/>
              <a:gd name="connsiteX7" fmla="*/ 0 w 6755591"/>
              <a:gd name="connsiteY7" fmla="*/ 352426 h 422913"/>
              <a:gd name="connsiteX8" fmla="*/ 0 w 6755591"/>
              <a:gd name="connsiteY8" fmla="*/ 70487 h 42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5591" h="422913">
                <a:moveTo>
                  <a:pt x="0" y="70487"/>
                </a:moveTo>
                <a:cubicBezTo>
                  <a:pt x="0" y="31558"/>
                  <a:pt x="31558" y="0"/>
                  <a:pt x="70487" y="0"/>
                </a:cubicBezTo>
                <a:lnTo>
                  <a:pt x="6685104" y="0"/>
                </a:lnTo>
                <a:cubicBezTo>
                  <a:pt x="6724033" y="0"/>
                  <a:pt x="6755591" y="31558"/>
                  <a:pt x="6755591" y="70487"/>
                </a:cubicBezTo>
                <a:lnTo>
                  <a:pt x="6755591" y="352426"/>
                </a:lnTo>
                <a:cubicBezTo>
                  <a:pt x="6755591" y="391355"/>
                  <a:pt x="6724033" y="422913"/>
                  <a:pt x="6685104" y="422913"/>
                </a:cubicBezTo>
                <a:lnTo>
                  <a:pt x="70487" y="422913"/>
                </a:lnTo>
                <a:cubicBezTo>
                  <a:pt x="31558" y="422913"/>
                  <a:pt x="0" y="391355"/>
                  <a:pt x="0" y="352426"/>
                </a:cubicBezTo>
                <a:lnTo>
                  <a:pt x="0" y="70487"/>
                </a:lnTo>
                <a:close/>
              </a:path>
            </a:pathLst>
          </a:custGeom>
          <a:solidFill>
            <a:srgbClr val="0066CC">
              <a:alpha val="90000"/>
            </a:srgb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494" tIns="95494" rIns="95494" bIns="9549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pl-PL" dirty="0">
                <a:solidFill>
                  <a:srgbClr val="FFFFFF"/>
                </a:solidFill>
              </a:rPr>
              <a:t>Cel tych urlopów: </a:t>
            </a:r>
          </a:p>
        </p:txBody>
      </p:sp>
      <p:sp>
        <p:nvSpPr>
          <p:cNvPr id="10" name="Dowolny kształt: kształt 9"/>
          <p:cNvSpPr/>
          <p:nvPr/>
        </p:nvSpPr>
        <p:spPr>
          <a:xfrm>
            <a:off x="1349275" y="5481394"/>
            <a:ext cx="4423232" cy="1224052"/>
          </a:xfrm>
          <a:custGeom>
            <a:avLst/>
            <a:gdLst>
              <a:gd name="connsiteX0" fmla="*/ 0 w 6755591"/>
              <a:gd name="connsiteY0" fmla="*/ 70487 h 422913"/>
              <a:gd name="connsiteX1" fmla="*/ 70487 w 6755591"/>
              <a:gd name="connsiteY1" fmla="*/ 0 h 422913"/>
              <a:gd name="connsiteX2" fmla="*/ 6685104 w 6755591"/>
              <a:gd name="connsiteY2" fmla="*/ 0 h 422913"/>
              <a:gd name="connsiteX3" fmla="*/ 6755591 w 6755591"/>
              <a:gd name="connsiteY3" fmla="*/ 70487 h 422913"/>
              <a:gd name="connsiteX4" fmla="*/ 6755591 w 6755591"/>
              <a:gd name="connsiteY4" fmla="*/ 352426 h 422913"/>
              <a:gd name="connsiteX5" fmla="*/ 6685104 w 6755591"/>
              <a:gd name="connsiteY5" fmla="*/ 422913 h 422913"/>
              <a:gd name="connsiteX6" fmla="*/ 70487 w 6755591"/>
              <a:gd name="connsiteY6" fmla="*/ 422913 h 422913"/>
              <a:gd name="connsiteX7" fmla="*/ 0 w 6755591"/>
              <a:gd name="connsiteY7" fmla="*/ 352426 h 422913"/>
              <a:gd name="connsiteX8" fmla="*/ 0 w 6755591"/>
              <a:gd name="connsiteY8" fmla="*/ 70487 h 42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5591" h="422913">
                <a:moveTo>
                  <a:pt x="0" y="70487"/>
                </a:moveTo>
                <a:cubicBezTo>
                  <a:pt x="0" y="31558"/>
                  <a:pt x="31558" y="0"/>
                  <a:pt x="70487" y="0"/>
                </a:cubicBezTo>
                <a:lnTo>
                  <a:pt x="6685104" y="0"/>
                </a:lnTo>
                <a:cubicBezTo>
                  <a:pt x="6724033" y="0"/>
                  <a:pt x="6755591" y="31558"/>
                  <a:pt x="6755591" y="70487"/>
                </a:cubicBezTo>
                <a:lnTo>
                  <a:pt x="6755591" y="352426"/>
                </a:lnTo>
                <a:cubicBezTo>
                  <a:pt x="6755591" y="391355"/>
                  <a:pt x="6724033" y="422913"/>
                  <a:pt x="6685104" y="422913"/>
                </a:cubicBezTo>
                <a:lnTo>
                  <a:pt x="70487" y="422913"/>
                </a:lnTo>
                <a:cubicBezTo>
                  <a:pt x="31558" y="422913"/>
                  <a:pt x="0" y="391355"/>
                  <a:pt x="0" y="352426"/>
                </a:cubicBezTo>
                <a:lnTo>
                  <a:pt x="0" y="70487"/>
                </a:lnTo>
                <a:close/>
              </a:path>
            </a:pathLst>
          </a:custGeom>
          <a:solidFill>
            <a:srgbClr val="0066CC">
              <a:alpha val="90000"/>
            </a:srgb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494" tIns="95494" rIns="95494" bIns="95494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pl-PL" sz="1800" dirty="0">
                <a:solidFill>
                  <a:srgbClr val="FFFFFF"/>
                </a:solidFill>
              </a:rPr>
              <a:t>przepisy z zakresu ubezpieczeń społecznych zapewniają świadczenia rekompensujące utracony zarobek</a:t>
            </a:r>
          </a:p>
        </p:txBody>
      </p:sp>
    </p:spTree>
    <p:extLst>
      <p:ext uri="{BB962C8B-B14F-4D97-AF65-F5344CB8AC3E}">
        <p14:creationId xmlns:p14="http://schemas.microsoft.com/office/powerpoint/2010/main" val="124990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213341"/>
              </p:ext>
            </p:extLst>
          </p:nvPr>
        </p:nvGraphicFramePr>
        <p:xfrm>
          <a:off x="628650" y="332656"/>
          <a:ext cx="7886700" cy="566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20836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97964" y="1052735"/>
            <a:ext cx="8682086" cy="5616625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</a:rPr>
              <a:t>Teoretycznie zatrudnienie w okresie urlopu macierzyńskiego mogłoby być uznane za dopuszczalne: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70C0"/>
                </a:solidFill>
              </a:rPr>
              <a:t>brak sformułowania wyraźnego zakazu w </a:t>
            </a:r>
            <a:r>
              <a:rPr lang="pl-PL" sz="2400" dirty="0" err="1">
                <a:solidFill>
                  <a:srgbClr val="0070C0"/>
                </a:solidFill>
              </a:rPr>
              <a:t>k.p</a:t>
            </a:r>
            <a:r>
              <a:rPr lang="pl-PL" sz="2400" dirty="0">
                <a:solidFill>
                  <a:srgbClr val="0070C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rgbClr val="0070C0"/>
                </a:solidFill>
              </a:rPr>
              <a:t>brak sankcji za podjęcie pracy w czasie jego trwania w ustawie o świadczeniach pieniężnych z ubezpieczenia społecznego w razie choroby i macierzyństwa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		 	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pl-PL" sz="1350" dirty="0">
                <a:solidFill>
                  <a:srgbClr val="0070C0"/>
                </a:solidFill>
              </a:rPr>
              <a:t>Wyrok NSA z dnia 10 października 1991 r., II SA 786/91, LEX nr 10246</a:t>
            </a:r>
            <a:endParaRPr lang="pl-PL" sz="1425" dirty="0">
              <a:solidFill>
                <a:srgbClr val="0070C0"/>
              </a:solidFill>
            </a:endParaRPr>
          </a:p>
        </p:txBody>
      </p:sp>
      <p:sp>
        <p:nvSpPr>
          <p:cNvPr id="3" name="Prostokąt: zaokrąglone rogi 2"/>
          <p:cNvSpPr/>
          <p:nvPr/>
        </p:nvSpPr>
        <p:spPr>
          <a:xfrm>
            <a:off x="223394" y="188639"/>
            <a:ext cx="4492622" cy="608117"/>
          </a:xfrm>
          <a:prstGeom prst="roundRect">
            <a:avLst/>
          </a:pr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Urlop macierzyński</a:t>
            </a:r>
          </a:p>
        </p:txBody>
      </p:sp>
      <p:sp>
        <p:nvSpPr>
          <p:cNvPr id="4" name="Strzałka: w prawo 3"/>
          <p:cNvSpPr/>
          <p:nvPr/>
        </p:nvSpPr>
        <p:spPr>
          <a:xfrm>
            <a:off x="1698097" y="4577177"/>
            <a:ext cx="594066" cy="48605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5" name="Prostokąt 4"/>
          <p:cNvSpPr/>
          <p:nvPr/>
        </p:nvSpPr>
        <p:spPr>
          <a:xfrm>
            <a:off x="2548051" y="4172132"/>
            <a:ext cx="6268367" cy="12961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/>
              <a:t>„Urlop macierzyński, ma na celu ochronę zdrowia kobiety i jej dziecka, stanowi </a:t>
            </a:r>
            <a:r>
              <a:rPr lang="pl-PL" sz="1800" b="1" dirty="0"/>
              <a:t>ustawową obowiązkową przerwę w pracy</a:t>
            </a:r>
            <a:r>
              <a:rPr lang="pl-PL" sz="1800" dirty="0"/>
              <a:t>. Urlop taki ma służyć regeneracji sił kobiety w związku z ciążą i porodem (...)”</a:t>
            </a:r>
          </a:p>
        </p:txBody>
      </p:sp>
    </p:spTree>
    <p:extLst>
      <p:ext uri="{BB962C8B-B14F-4D97-AF65-F5344CB8AC3E}">
        <p14:creationId xmlns:p14="http://schemas.microsoft.com/office/powerpoint/2010/main" val="308943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116506"/>
              </p:ext>
            </p:extLst>
          </p:nvPr>
        </p:nvGraphicFramePr>
        <p:xfrm>
          <a:off x="539750" y="333375"/>
          <a:ext cx="8208963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28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/>
          <p:cNvSpPr/>
          <p:nvPr/>
        </p:nvSpPr>
        <p:spPr>
          <a:xfrm>
            <a:off x="156726" y="1124744"/>
            <a:ext cx="3767201" cy="874729"/>
          </a:xfrm>
          <a:prstGeom prst="roundRect">
            <a:avLst/>
          </a:pr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>
                <a:solidFill>
                  <a:srgbClr val="FFFFFF"/>
                </a:solidFill>
              </a:rPr>
              <a:t>Urlop macierzyński</a:t>
            </a:r>
          </a:p>
        </p:txBody>
      </p:sp>
      <p:sp>
        <p:nvSpPr>
          <p:cNvPr id="33" name="Dowolny kształt: kształt 32"/>
          <p:cNvSpPr/>
          <p:nvPr/>
        </p:nvSpPr>
        <p:spPr>
          <a:xfrm>
            <a:off x="332295" y="2911949"/>
            <a:ext cx="7480065" cy="918102"/>
          </a:xfrm>
          <a:custGeom>
            <a:avLst/>
            <a:gdLst>
              <a:gd name="connsiteX0" fmla="*/ 0 w 6094601"/>
              <a:gd name="connsiteY0" fmla="*/ 128191 h 1281906"/>
              <a:gd name="connsiteX1" fmla="*/ 128191 w 6094601"/>
              <a:gd name="connsiteY1" fmla="*/ 0 h 1281906"/>
              <a:gd name="connsiteX2" fmla="*/ 5966410 w 6094601"/>
              <a:gd name="connsiteY2" fmla="*/ 0 h 1281906"/>
              <a:gd name="connsiteX3" fmla="*/ 6094601 w 6094601"/>
              <a:gd name="connsiteY3" fmla="*/ 128191 h 1281906"/>
              <a:gd name="connsiteX4" fmla="*/ 6094601 w 6094601"/>
              <a:gd name="connsiteY4" fmla="*/ 1153715 h 1281906"/>
              <a:gd name="connsiteX5" fmla="*/ 5966410 w 6094601"/>
              <a:gd name="connsiteY5" fmla="*/ 1281906 h 1281906"/>
              <a:gd name="connsiteX6" fmla="*/ 128191 w 6094601"/>
              <a:gd name="connsiteY6" fmla="*/ 1281906 h 1281906"/>
              <a:gd name="connsiteX7" fmla="*/ 0 w 6094601"/>
              <a:gd name="connsiteY7" fmla="*/ 1153715 h 1281906"/>
              <a:gd name="connsiteX8" fmla="*/ 0 w 6094601"/>
              <a:gd name="connsiteY8" fmla="*/ 128191 h 12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4601" h="1281906">
                <a:moveTo>
                  <a:pt x="0" y="128191"/>
                </a:moveTo>
                <a:cubicBezTo>
                  <a:pt x="0" y="57393"/>
                  <a:pt x="57393" y="0"/>
                  <a:pt x="128191" y="0"/>
                </a:cubicBezTo>
                <a:lnTo>
                  <a:pt x="5966410" y="0"/>
                </a:lnTo>
                <a:cubicBezTo>
                  <a:pt x="6037208" y="0"/>
                  <a:pt x="6094601" y="57393"/>
                  <a:pt x="6094601" y="128191"/>
                </a:cubicBezTo>
                <a:lnTo>
                  <a:pt x="6094601" y="1153715"/>
                </a:lnTo>
                <a:cubicBezTo>
                  <a:pt x="6094601" y="1224513"/>
                  <a:pt x="6037208" y="1281906"/>
                  <a:pt x="5966410" y="1281906"/>
                </a:cubicBezTo>
                <a:lnTo>
                  <a:pt x="128191" y="1281906"/>
                </a:lnTo>
                <a:cubicBezTo>
                  <a:pt x="57393" y="1281906"/>
                  <a:pt x="0" y="1224513"/>
                  <a:pt x="0" y="1153715"/>
                </a:cubicBezTo>
                <a:lnTo>
                  <a:pt x="0" y="128191"/>
                </a:lnTo>
                <a:close/>
              </a:path>
            </a:pathLst>
          </a:custGeom>
          <a:solidFill>
            <a:srgbClr val="33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22" tIns="71022" rIns="71022" bIns="71022" numCol="1" spcCol="1270" anchor="ctr" anchorCtr="0">
            <a:noAutofit/>
          </a:bodyPr>
          <a:lstStyle/>
          <a:p>
            <a:pPr algn="ctr" defTabSz="500063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Istota i cel </a:t>
            </a:r>
          </a:p>
          <a:p>
            <a:pPr algn="ctr" defTabSz="500063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regeneracja organizmu po porodzie i zapewnienie dziecku opieki w pierwszych tygodniach życia</a:t>
            </a:r>
          </a:p>
        </p:txBody>
      </p:sp>
      <p:sp>
        <p:nvSpPr>
          <p:cNvPr id="2" name="Strzałka: w prawo 1"/>
          <p:cNvSpPr/>
          <p:nvPr/>
        </p:nvSpPr>
        <p:spPr>
          <a:xfrm>
            <a:off x="156727" y="1755810"/>
            <a:ext cx="8681050" cy="1385741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/>
              <a:t>argumenty przeciwko możliwości podjęcia pracy przez osobę przebywającą na urlopie macierzyńskim:</a:t>
            </a:r>
            <a:endParaRPr lang="pl-PL" sz="1650" dirty="0"/>
          </a:p>
        </p:txBody>
      </p:sp>
      <p:sp>
        <p:nvSpPr>
          <p:cNvPr id="7" name="Dowolny kształt: kształt 6"/>
          <p:cNvSpPr/>
          <p:nvPr/>
        </p:nvSpPr>
        <p:spPr>
          <a:xfrm>
            <a:off x="791851" y="3973654"/>
            <a:ext cx="7020509" cy="918102"/>
          </a:xfrm>
          <a:custGeom>
            <a:avLst/>
            <a:gdLst>
              <a:gd name="connsiteX0" fmla="*/ 0 w 6094601"/>
              <a:gd name="connsiteY0" fmla="*/ 128191 h 1281906"/>
              <a:gd name="connsiteX1" fmla="*/ 128191 w 6094601"/>
              <a:gd name="connsiteY1" fmla="*/ 0 h 1281906"/>
              <a:gd name="connsiteX2" fmla="*/ 5966410 w 6094601"/>
              <a:gd name="connsiteY2" fmla="*/ 0 h 1281906"/>
              <a:gd name="connsiteX3" fmla="*/ 6094601 w 6094601"/>
              <a:gd name="connsiteY3" fmla="*/ 128191 h 1281906"/>
              <a:gd name="connsiteX4" fmla="*/ 6094601 w 6094601"/>
              <a:gd name="connsiteY4" fmla="*/ 1153715 h 1281906"/>
              <a:gd name="connsiteX5" fmla="*/ 5966410 w 6094601"/>
              <a:gd name="connsiteY5" fmla="*/ 1281906 h 1281906"/>
              <a:gd name="connsiteX6" fmla="*/ 128191 w 6094601"/>
              <a:gd name="connsiteY6" fmla="*/ 1281906 h 1281906"/>
              <a:gd name="connsiteX7" fmla="*/ 0 w 6094601"/>
              <a:gd name="connsiteY7" fmla="*/ 1153715 h 1281906"/>
              <a:gd name="connsiteX8" fmla="*/ 0 w 6094601"/>
              <a:gd name="connsiteY8" fmla="*/ 128191 h 12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4601" h="1281906">
                <a:moveTo>
                  <a:pt x="0" y="128191"/>
                </a:moveTo>
                <a:cubicBezTo>
                  <a:pt x="0" y="57393"/>
                  <a:pt x="57393" y="0"/>
                  <a:pt x="128191" y="0"/>
                </a:cubicBezTo>
                <a:lnTo>
                  <a:pt x="5966410" y="0"/>
                </a:lnTo>
                <a:cubicBezTo>
                  <a:pt x="6037208" y="0"/>
                  <a:pt x="6094601" y="57393"/>
                  <a:pt x="6094601" y="128191"/>
                </a:cubicBezTo>
                <a:lnTo>
                  <a:pt x="6094601" y="1153715"/>
                </a:lnTo>
                <a:cubicBezTo>
                  <a:pt x="6094601" y="1224513"/>
                  <a:pt x="6037208" y="1281906"/>
                  <a:pt x="5966410" y="1281906"/>
                </a:cubicBezTo>
                <a:lnTo>
                  <a:pt x="128191" y="1281906"/>
                </a:lnTo>
                <a:cubicBezTo>
                  <a:pt x="57393" y="1281906"/>
                  <a:pt x="0" y="1224513"/>
                  <a:pt x="0" y="1153715"/>
                </a:cubicBezTo>
                <a:lnTo>
                  <a:pt x="0" y="128191"/>
                </a:lnTo>
                <a:close/>
              </a:path>
            </a:pathLst>
          </a:custGeom>
          <a:solidFill>
            <a:srgbClr val="0033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22" tIns="71022" rIns="71022" bIns="71022" numCol="1" spcCol="1270" anchor="ctr" anchorCtr="0">
            <a:noAutofit/>
          </a:bodyPr>
          <a:lstStyle/>
          <a:p>
            <a:pPr algn="ctr" defTabSz="500063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ma charakter obligatoryjny tak dla pracownicy, jak i dla pracodawcy</a:t>
            </a:r>
          </a:p>
          <a:p>
            <a:pPr algn="ctr" defTabSz="500063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musi zostać przez pracownicę wykorzystany (co najmniej 14 tygodni)</a:t>
            </a:r>
          </a:p>
        </p:txBody>
      </p:sp>
      <p:sp>
        <p:nvSpPr>
          <p:cNvPr id="9" name="Dowolny kształt: kształt 8"/>
          <p:cNvSpPr/>
          <p:nvPr/>
        </p:nvSpPr>
        <p:spPr>
          <a:xfrm>
            <a:off x="791851" y="4986191"/>
            <a:ext cx="2592047" cy="937305"/>
          </a:xfrm>
          <a:custGeom>
            <a:avLst/>
            <a:gdLst>
              <a:gd name="connsiteX0" fmla="*/ 0 w 6094601"/>
              <a:gd name="connsiteY0" fmla="*/ 128191 h 1281906"/>
              <a:gd name="connsiteX1" fmla="*/ 128191 w 6094601"/>
              <a:gd name="connsiteY1" fmla="*/ 0 h 1281906"/>
              <a:gd name="connsiteX2" fmla="*/ 5966410 w 6094601"/>
              <a:gd name="connsiteY2" fmla="*/ 0 h 1281906"/>
              <a:gd name="connsiteX3" fmla="*/ 6094601 w 6094601"/>
              <a:gd name="connsiteY3" fmla="*/ 128191 h 1281906"/>
              <a:gd name="connsiteX4" fmla="*/ 6094601 w 6094601"/>
              <a:gd name="connsiteY4" fmla="*/ 1153715 h 1281906"/>
              <a:gd name="connsiteX5" fmla="*/ 5966410 w 6094601"/>
              <a:gd name="connsiteY5" fmla="*/ 1281906 h 1281906"/>
              <a:gd name="connsiteX6" fmla="*/ 128191 w 6094601"/>
              <a:gd name="connsiteY6" fmla="*/ 1281906 h 1281906"/>
              <a:gd name="connsiteX7" fmla="*/ 0 w 6094601"/>
              <a:gd name="connsiteY7" fmla="*/ 1153715 h 1281906"/>
              <a:gd name="connsiteX8" fmla="*/ 0 w 6094601"/>
              <a:gd name="connsiteY8" fmla="*/ 128191 h 12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4601" h="1281906">
                <a:moveTo>
                  <a:pt x="0" y="128191"/>
                </a:moveTo>
                <a:cubicBezTo>
                  <a:pt x="0" y="57393"/>
                  <a:pt x="57393" y="0"/>
                  <a:pt x="128191" y="0"/>
                </a:cubicBezTo>
                <a:lnTo>
                  <a:pt x="5966410" y="0"/>
                </a:lnTo>
                <a:cubicBezTo>
                  <a:pt x="6037208" y="0"/>
                  <a:pt x="6094601" y="57393"/>
                  <a:pt x="6094601" y="128191"/>
                </a:cubicBezTo>
                <a:lnTo>
                  <a:pt x="6094601" y="1153715"/>
                </a:lnTo>
                <a:cubicBezTo>
                  <a:pt x="6094601" y="1224513"/>
                  <a:pt x="6037208" y="1281906"/>
                  <a:pt x="5966410" y="1281906"/>
                </a:cubicBezTo>
                <a:lnTo>
                  <a:pt x="128191" y="1281906"/>
                </a:lnTo>
                <a:cubicBezTo>
                  <a:pt x="57393" y="1281906"/>
                  <a:pt x="0" y="1224513"/>
                  <a:pt x="0" y="1153715"/>
                </a:cubicBezTo>
                <a:lnTo>
                  <a:pt x="0" y="128191"/>
                </a:lnTo>
                <a:close/>
              </a:path>
            </a:pathLst>
          </a:custGeom>
          <a:solidFill>
            <a:srgbClr val="0066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22" tIns="71022" rIns="71022" bIns="71022" numCol="1" spcCol="1270" anchor="ctr" anchorCtr="0">
            <a:noAutofit/>
          </a:bodyPr>
          <a:lstStyle/>
          <a:p>
            <a:pPr algn="ctr" defTabSz="500063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przysługuje z mocy prawa i ma charakter obowiązkowy</a:t>
            </a:r>
          </a:p>
        </p:txBody>
      </p:sp>
      <p:sp>
        <p:nvSpPr>
          <p:cNvPr id="10" name="Dowolny kształt: kształt 9"/>
          <p:cNvSpPr/>
          <p:nvPr/>
        </p:nvSpPr>
        <p:spPr>
          <a:xfrm>
            <a:off x="3721124" y="4986191"/>
            <a:ext cx="4085304" cy="937304"/>
          </a:xfrm>
          <a:custGeom>
            <a:avLst/>
            <a:gdLst>
              <a:gd name="connsiteX0" fmla="*/ 0 w 6094601"/>
              <a:gd name="connsiteY0" fmla="*/ 128191 h 1281906"/>
              <a:gd name="connsiteX1" fmla="*/ 128191 w 6094601"/>
              <a:gd name="connsiteY1" fmla="*/ 0 h 1281906"/>
              <a:gd name="connsiteX2" fmla="*/ 5966410 w 6094601"/>
              <a:gd name="connsiteY2" fmla="*/ 0 h 1281906"/>
              <a:gd name="connsiteX3" fmla="*/ 6094601 w 6094601"/>
              <a:gd name="connsiteY3" fmla="*/ 128191 h 1281906"/>
              <a:gd name="connsiteX4" fmla="*/ 6094601 w 6094601"/>
              <a:gd name="connsiteY4" fmla="*/ 1153715 h 1281906"/>
              <a:gd name="connsiteX5" fmla="*/ 5966410 w 6094601"/>
              <a:gd name="connsiteY5" fmla="*/ 1281906 h 1281906"/>
              <a:gd name="connsiteX6" fmla="*/ 128191 w 6094601"/>
              <a:gd name="connsiteY6" fmla="*/ 1281906 h 1281906"/>
              <a:gd name="connsiteX7" fmla="*/ 0 w 6094601"/>
              <a:gd name="connsiteY7" fmla="*/ 1153715 h 1281906"/>
              <a:gd name="connsiteX8" fmla="*/ 0 w 6094601"/>
              <a:gd name="connsiteY8" fmla="*/ 128191 h 12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4601" h="1281906">
                <a:moveTo>
                  <a:pt x="0" y="128191"/>
                </a:moveTo>
                <a:cubicBezTo>
                  <a:pt x="0" y="57393"/>
                  <a:pt x="57393" y="0"/>
                  <a:pt x="128191" y="0"/>
                </a:cubicBezTo>
                <a:lnTo>
                  <a:pt x="5966410" y="0"/>
                </a:lnTo>
                <a:cubicBezTo>
                  <a:pt x="6037208" y="0"/>
                  <a:pt x="6094601" y="57393"/>
                  <a:pt x="6094601" y="128191"/>
                </a:cubicBezTo>
                <a:lnTo>
                  <a:pt x="6094601" y="1153715"/>
                </a:lnTo>
                <a:cubicBezTo>
                  <a:pt x="6094601" y="1224513"/>
                  <a:pt x="6037208" y="1281906"/>
                  <a:pt x="5966410" y="1281906"/>
                </a:cubicBezTo>
                <a:lnTo>
                  <a:pt x="128191" y="1281906"/>
                </a:lnTo>
                <a:cubicBezTo>
                  <a:pt x="57393" y="1281906"/>
                  <a:pt x="0" y="1224513"/>
                  <a:pt x="0" y="1153715"/>
                </a:cubicBezTo>
                <a:lnTo>
                  <a:pt x="0" y="128191"/>
                </a:lnTo>
                <a:close/>
              </a:path>
            </a:pathLst>
          </a:custGeom>
          <a:solidFill>
            <a:srgbClr val="0066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22" tIns="71022" rIns="71022" bIns="71022" numCol="1" spcCol="1270" anchor="ctr" anchorCtr="0">
            <a:noAutofit/>
          </a:bodyPr>
          <a:lstStyle/>
          <a:p>
            <a:pPr algn="ctr" defTabSz="500063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jest to uprawnienie osobiste, co do zasady niezbywalnym, które musi być wykorzystane nieprzerwanie w naturze</a:t>
            </a:r>
          </a:p>
        </p:txBody>
      </p:sp>
    </p:spTree>
    <p:extLst>
      <p:ext uri="{BB962C8B-B14F-4D97-AF65-F5344CB8AC3E}">
        <p14:creationId xmlns:p14="http://schemas.microsoft.com/office/powerpoint/2010/main" val="343721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 animBg="1"/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: kształt 6"/>
          <p:cNvSpPr/>
          <p:nvPr/>
        </p:nvSpPr>
        <p:spPr>
          <a:xfrm>
            <a:off x="3858150" y="2298023"/>
            <a:ext cx="4524335" cy="3294366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576" tIns="52647" rIns="66935" bIns="52649" numCol="1" spcCol="1270" anchor="ctr" anchorCtr="0">
            <a:noAutofit/>
          </a:bodyPr>
          <a:lstStyle/>
          <a:p>
            <a:pPr marL="0" lvl="1" algn="ctr" defTabSz="333375">
              <a:lnSpc>
                <a:spcPct val="150000"/>
              </a:lnSpc>
              <a:spcAft>
                <a:spcPct val="15000"/>
              </a:spcAft>
            </a:pPr>
            <a:r>
              <a:rPr lang="pl-PL" sz="2100" dirty="0"/>
              <a:t>podjęcie zatrudnienia w czasie trwania urlopu macierzyńskiego w jakiejkolwiek formie stoi w sprzeczności z  istotą i celem tego urlopu i tym samym jest niedopuszczalne</a:t>
            </a:r>
          </a:p>
        </p:txBody>
      </p:sp>
      <p:sp>
        <p:nvSpPr>
          <p:cNvPr id="9" name="Dowolny kształt: kształt 8"/>
          <p:cNvSpPr/>
          <p:nvPr/>
        </p:nvSpPr>
        <p:spPr>
          <a:xfrm>
            <a:off x="688769" y="3102379"/>
            <a:ext cx="1890209" cy="1685651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671" tIns="70811" rIns="93671" bIns="70811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pl-PL" sz="1950" dirty="0"/>
              <a:t>wniosek</a:t>
            </a:r>
          </a:p>
        </p:txBody>
      </p:sp>
      <p:sp>
        <p:nvSpPr>
          <p:cNvPr id="6" name="Prostokąt: zaokrąglone rogi 5"/>
          <p:cNvSpPr/>
          <p:nvPr/>
        </p:nvSpPr>
        <p:spPr>
          <a:xfrm>
            <a:off x="92059" y="1646802"/>
            <a:ext cx="3564396" cy="432048"/>
          </a:xfrm>
          <a:prstGeom prst="roundRect">
            <a:avLst/>
          </a:pr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>
                <a:solidFill>
                  <a:srgbClr val="FFFFFF"/>
                </a:solidFill>
              </a:rPr>
              <a:t>Urlop macierzyński</a:t>
            </a:r>
          </a:p>
        </p:txBody>
      </p:sp>
      <p:sp>
        <p:nvSpPr>
          <p:cNvPr id="3" name="Strzałka: w prawo 2"/>
          <p:cNvSpPr/>
          <p:nvPr/>
        </p:nvSpPr>
        <p:spPr>
          <a:xfrm>
            <a:off x="2829708" y="3733101"/>
            <a:ext cx="919114" cy="424207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54222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: kształt 6"/>
          <p:cNvSpPr/>
          <p:nvPr/>
        </p:nvSpPr>
        <p:spPr>
          <a:xfrm>
            <a:off x="1439653" y="2510898"/>
            <a:ext cx="6372709" cy="324036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576" tIns="52647" rIns="66935" bIns="52649" numCol="1" spcCol="1270" anchor="ctr" anchorCtr="0">
            <a:noAutofit/>
          </a:bodyPr>
          <a:lstStyle/>
          <a:p>
            <a:pPr algn="just"/>
            <a:r>
              <a:rPr lang="pl-PL" sz="1800" dirty="0"/>
              <a:t>Zgodnie z art. 182</a:t>
            </a:r>
            <a:r>
              <a:rPr lang="pl-PL" sz="1800" baseline="30000" dirty="0"/>
              <a:t>1a</a:t>
            </a:r>
            <a:r>
              <a:rPr lang="pl-PL" sz="1800" dirty="0"/>
              <a:t> § 1 </a:t>
            </a:r>
            <a:r>
              <a:rPr lang="pl-PL" sz="1800" dirty="0" err="1"/>
              <a:t>k.p</a:t>
            </a:r>
            <a:r>
              <a:rPr lang="pl-PL" sz="1800" dirty="0"/>
              <a:t>. bezpośrednio po wykorzystaniu urlopu macierzyńskiego albo zasiłku macierzyńskiego za okres odpowiadający okresowi urlopu macierzyńskiego pracownik ma prawo do urlopu rodzicielskiego w wymiarze do 32 tygodni w przypadku urodzenia jednego dziecka lub 34 tygodni w przypadku urodzenia większej liczby dzieci przy jednym porodzie. </a:t>
            </a:r>
          </a:p>
          <a:p>
            <a:pPr algn="just"/>
            <a:endParaRPr lang="pl-PL" sz="1800" dirty="0"/>
          </a:p>
          <a:p>
            <a:pPr algn="just"/>
            <a:endParaRPr lang="pl-PL" sz="1800" dirty="0"/>
          </a:p>
          <a:p>
            <a:pPr algn="just"/>
            <a:r>
              <a:rPr lang="pl-PL" sz="1800" dirty="0"/>
              <a:t>Urlop rodzicielski ma charakter fakultatywny.</a:t>
            </a:r>
          </a:p>
        </p:txBody>
      </p:sp>
      <p:sp>
        <p:nvSpPr>
          <p:cNvPr id="9" name="Dowolny kształt: kształt 8"/>
          <p:cNvSpPr/>
          <p:nvPr/>
        </p:nvSpPr>
        <p:spPr>
          <a:xfrm>
            <a:off x="114988" y="1658984"/>
            <a:ext cx="4212468" cy="534516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671" tIns="70811" rIns="93671" bIns="70811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Urlop rodzicielski</a:t>
            </a:r>
            <a:endParaRPr lang="pl-PL" sz="1950" dirty="0"/>
          </a:p>
        </p:txBody>
      </p:sp>
      <p:sp>
        <p:nvSpPr>
          <p:cNvPr id="2" name="Strzałka: zakrzywiona w prawo 1"/>
          <p:cNvSpPr/>
          <p:nvPr/>
        </p:nvSpPr>
        <p:spPr>
          <a:xfrm>
            <a:off x="487837" y="3968096"/>
            <a:ext cx="904973" cy="15837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9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olny kształt: kształt 5"/>
          <p:cNvSpPr/>
          <p:nvPr/>
        </p:nvSpPr>
        <p:spPr>
          <a:xfrm>
            <a:off x="1376821" y="2012829"/>
            <a:ext cx="7291126" cy="350795"/>
          </a:xfrm>
          <a:custGeom>
            <a:avLst/>
            <a:gdLst>
              <a:gd name="connsiteX0" fmla="*/ 0 w 7344542"/>
              <a:gd name="connsiteY0" fmla="*/ 166338 h 1663384"/>
              <a:gd name="connsiteX1" fmla="*/ 166338 w 7344542"/>
              <a:gd name="connsiteY1" fmla="*/ 0 h 1663384"/>
              <a:gd name="connsiteX2" fmla="*/ 7178204 w 7344542"/>
              <a:gd name="connsiteY2" fmla="*/ 0 h 1663384"/>
              <a:gd name="connsiteX3" fmla="*/ 7344542 w 7344542"/>
              <a:gd name="connsiteY3" fmla="*/ 166338 h 1663384"/>
              <a:gd name="connsiteX4" fmla="*/ 7344542 w 7344542"/>
              <a:gd name="connsiteY4" fmla="*/ 1497046 h 1663384"/>
              <a:gd name="connsiteX5" fmla="*/ 7178204 w 7344542"/>
              <a:gd name="connsiteY5" fmla="*/ 1663384 h 1663384"/>
              <a:gd name="connsiteX6" fmla="*/ 166338 w 7344542"/>
              <a:gd name="connsiteY6" fmla="*/ 1663384 h 1663384"/>
              <a:gd name="connsiteX7" fmla="*/ 0 w 7344542"/>
              <a:gd name="connsiteY7" fmla="*/ 1497046 h 1663384"/>
              <a:gd name="connsiteX8" fmla="*/ 0 w 7344542"/>
              <a:gd name="connsiteY8" fmla="*/ 166338 h 16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4542" h="1663384">
                <a:moveTo>
                  <a:pt x="0" y="166338"/>
                </a:moveTo>
                <a:cubicBezTo>
                  <a:pt x="0" y="74472"/>
                  <a:pt x="74472" y="0"/>
                  <a:pt x="166338" y="0"/>
                </a:cubicBezTo>
                <a:lnTo>
                  <a:pt x="7178204" y="0"/>
                </a:lnTo>
                <a:cubicBezTo>
                  <a:pt x="7270070" y="0"/>
                  <a:pt x="7344542" y="74472"/>
                  <a:pt x="7344542" y="166338"/>
                </a:cubicBezTo>
                <a:lnTo>
                  <a:pt x="7344542" y="1497046"/>
                </a:lnTo>
                <a:cubicBezTo>
                  <a:pt x="7344542" y="1588912"/>
                  <a:pt x="7270070" y="1663384"/>
                  <a:pt x="7178204" y="1663384"/>
                </a:cubicBezTo>
                <a:lnTo>
                  <a:pt x="166338" y="1663384"/>
                </a:lnTo>
                <a:cubicBezTo>
                  <a:pt x="74472" y="1663384"/>
                  <a:pt x="0" y="1588912"/>
                  <a:pt x="0" y="1497046"/>
                </a:cubicBezTo>
                <a:lnTo>
                  <a:pt x="0" y="16633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5119" tIns="105119" rIns="1378232" bIns="105119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przysługuje obojgu rodzicom na takich samych prawach</a:t>
            </a:r>
            <a:endParaRPr lang="pl-PL" sz="1650" dirty="0">
              <a:solidFill>
                <a:schemeClr val="bg1"/>
              </a:solidFill>
            </a:endParaRPr>
          </a:p>
        </p:txBody>
      </p:sp>
      <p:sp>
        <p:nvSpPr>
          <p:cNvPr id="8" name="Dowolny kształt: kształt 7"/>
          <p:cNvSpPr/>
          <p:nvPr/>
        </p:nvSpPr>
        <p:spPr>
          <a:xfrm>
            <a:off x="1385887" y="2427275"/>
            <a:ext cx="7055816" cy="908945"/>
          </a:xfrm>
          <a:custGeom>
            <a:avLst/>
            <a:gdLst>
              <a:gd name="connsiteX0" fmla="*/ 0 w 7344542"/>
              <a:gd name="connsiteY0" fmla="*/ 166338 h 1663384"/>
              <a:gd name="connsiteX1" fmla="*/ 166338 w 7344542"/>
              <a:gd name="connsiteY1" fmla="*/ 0 h 1663384"/>
              <a:gd name="connsiteX2" fmla="*/ 7178204 w 7344542"/>
              <a:gd name="connsiteY2" fmla="*/ 0 h 1663384"/>
              <a:gd name="connsiteX3" fmla="*/ 7344542 w 7344542"/>
              <a:gd name="connsiteY3" fmla="*/ 166338 h 1663384"/>
              <a:gd name="connsiteX4" fmla="*/ 7344542 w 7344542"/>
              <a:gd name="connsiteY4" fmla="*/ 1497046 h 1663384"/>
              <a:gd name="connsiteX5" fmla="*/ 7178204 w 7344542"/>
              <a:gd name="connsiteY5" fmla="*/ 1663384 h 1663384"/>
              <a:gd name="connsiteX6" fmla="*/ 166338 w 7344542"/>
              <a:gd name="connsiteY6" fmla="*/ 1663384 h 1663384"/>
              <a:gd name="connsiteX7" fmla="*/ 0 w 7344542"/>
              <a:gd name="connsiteY7" fmla="*/ 1497046 h 1663384"/>
              <a:gd name="connsiteX8" fmla="*/ 0 w 7344542"/>
              <a:gd name="connsiteY8" fmla="*/ 166338 h 16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4542" h="1663384">
                <a:moveTo>
                  <a:pt x="0" y="166338"/>
                </a:moveTo>
                <a:cubicBezTo>
                  <a:pt x="0" y="74472"/>
                  <a:pt x="74472" y="0"/>
                  <a:pt x="166338" y="0"/>
                </a:cubicBezTo>
                <a:lnTo>
                  <a:pt x="7178204" y="0"/>
                </a:lnTo>
                <a:cubicBezTo>
                  <a:pt x="7270070" y="0"/>
                  <a:pt x="7344542" y="74472"/>
                  <a:pt x="7344542" y="166338"/>
                </a:cubicBezTo>
                <a:lnTo>
                  <a:pt x="7344542" y="1497046"/>
                </a:lnTo>
                <a:cubicBezTo>
                  <a:pt x="7344542" y="1588912"/>
                  <a:pt x="7270070" y="1663384"/>
                  <a:pt x="7178204" y="1663384"/>
                </a:cubicBezTo>
                <a:lnTo>
                  <a:pt x="166338" y="1663384"/>
                </a:lnTo>
                <a:cubicBezTo>
                  <a:pt x="74472" y="1663384"/>
                  <a:pt x="0" y="1588912"/>
                  <a:pt x="0" y="1497046"/>
                </a:cubicBezTo>
                <a:lnTo>
                  <a:pt x="0" y="16633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404" tIns="99404" rIns="1396340" bIns="99404" numCol="1" spcCol="1270" anchor="ctr" anchorCtr="0">
            <a:noAutofit/>
          </a:bodyPr>
          <a:lstStyle/>
          <a:p>
            <a:pPr algn="ctr" defTabSz="733425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mogą oni swobodnie z niego korzystać według swego uznania – dzielić go między sobą lub korzystać z niego jednocześnie</a:t>
            </a:r>
            <a:endParaRPr lang="pl-PL" sz="1650" dirty="0">
              <a:solidFill>
                <a:schemeClr val="bg1"/>
              </a:solidFill>
            </a:endParaRPr>
          </a:p>
        </p:txBody>
      </p:sp>
      <p:sp>
        <p:nvSpPr>
          <p:cNvPr id="11" name="Dowolny kształt: kształt 10"/>
          <p:cNvSpPr/>
          <p:nvPr/>
        </p:nvSpPr>
        <p:spPr>
          <a:xfrm>
            <a:off x="1385887" y="3429873"/>
            <a:ext cx="6850784" cy="1275401"/>
          </a:xfrm>
          <a:custGeom>
            <a:avLst/>
            <a:gdLst>
              <a:gd name="connsiteX0" fmla="*/ 0 w 7344542"/>
              <a:gd name="connsiteY0" fmla="*/ 166338 h 1663384"/>
              <a:gd name="connsiteX1" fmla="*/ 166338 w 7344542"/>
              <a:gd name="connsiteY1" fmla="*/ 0 h 1663384"/>
              <a:gd name="connsiteX2" fmla="*/ 7178204 w 7344542"/>
              <a:gd name="connsiteY2" fmla="*/ 0 h 1663384"/>
              <a:gd name="connsiteX3" fmla="*/ 7344542 w 7344542"/>
              <a:gd name="connsiteY3" fmla="*/ 166338 h 1663384"/>
              <a:gd name="connsiteX4" fmla="*/ 7344542 w 7344542"/>
              <a:gd name="connsiteY4" fmla="*/ 1497046 h 1663384"/>
              <a:gd name="connsiteX5" fmla="*/ 7178204 w 7344542"/>
              <a:gd name="connsiteY5" fmla="*/ 1663384 h 1663384"/>
              <a:gd name="connsiteX6" fmla="*/ 166338 w 7344542"/>
              <a:gd name="connsiteY6" fmla="*/ 1663384 h 1663384"/>
              <a:gd name="connsiteX7" fmla="*/ 0 w 7344542"/>
              <a:gd name="connsiteY7" fmla="*/ 1497046 h 1663384"/>
              <a:gd name="connsiteX8" fmla="*/ 0 w 7344542"/>
              <a:gd name="connsiteY8" fmla="*/ 166338 h 16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4542" h="1663384">
                <a:moveTo>
                  <a:pt x="0" y="166338"/>
                </a:moveTo>
                <a:cubicBezTo>
                  <a:pt x="0" y="74472"/>
                  <a:pt x="74472" y="0"/>
                  <a:pt x="166338" y="0"/>
                </a:cubicBezTo>
                <a:lnTo>
                  <a:pt x="7178204" y="0"/>
                </a:lnTo>
                <a:cubicBezTo>
                  <a:pt x="7270070" y="0"/>
                  <a:pt x="7344542" y="74472"/>
                  <a:pt x="7344542" y="166338"/>
                </a:cubicBezTo>
                <a:lnTo>
                  <a:pt x="7344542" y="1497046"/>
                </a:lnTo>
                <a:cubicBezTo>
                  <a:pt x="7344542" y="1588912"/>
                  <a:pt x="7270070" y="1663384"/>
                  <a:pt x="7178204" y="1663384"/>
                </a:cubicBezTo>
                <a:lnTo>
                  <a:pt x="166338" y="1663384"/>
                </a:lnTo>
                <a:cubicBezTo>
                  <a:pt x="74472" y="1663384"/>
                  <a:pt x="0" y="1588912"/>
                  <a:pt x="0" y="1497046"/>
                </a:cubicBezTo>
                <a:lnTo>
                  <a:pt x="0" y="16633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5119" tIns="105119" rIns="1402055" bIns="105119" numCol="1" spcCol="1270" anchor="ctr" anchorCtr="0">
            <a:noAutofit/>
          </a:bodyPr>
          <a:lstStyle/>
          <a:p>
            <a:pPr algn="ctr" defTabSz="800100">
              <a:spcAft>
                <a:spcPct val="35000"/>
              </a:spcAft>
            </a:pPr>
            <a:r>
              <a:rPr lang="pl-PL" sz="1800" dirty="0"/>
              <a:t>urlop ten jest udzielany jednorazowo albo w częściach, nie później niż do zakończenia roku kalendarzowego, w którym dziecko kończy 6. rok życia</a:t>
            </a:r>
            <a:endParaRPr lang="pl-PL" sz="1575" dirty="0">
              <a:solidFill>
                <a:schemeClr val="bg1"/>
              </a:solidFill>
            </a:endParaRPr>
          </a:p>
        </p:txBody>
      </p:sp>
      <p:sp>
        <p:nvSpPr>
          <p:cNvPr id="12" name="Dowolny kształt: kształt 11"/>
          <p:cNvSpPr/>
          <p:nvPr/>
        </p:nvSpPr>
        <p:spPr>
          <a:xfrm>
            <a:off x="7279914" y="2188226"/>
            <a:ext cx="378042" cy="439759"/>
          </a:xfrm>
          <a:custGeom>
            <a:avLst/>
            <a:gdLst>
              <a:gd name="connsiteX0" fmla="*/ 0 w 1081200"/>
              <a:gd name="connsiteY0" fmla="*/ 594660 h 1081200"/>
              <a:gd name="connsiteX1" fmla="*/ 243270 w 1081200"/>
              <a:gd name="connsiteY1" fmla="*/ 594660 h 1081200"/>
              <a:gd name="connsiteX2" fmla="*/ 243270 w 1081200"/>
              <a:gd name="connsiteY2" fmla="*/ 0 h 1081200"/>
              <a:gd name="connsiteX3" fmla="*/ 837930 w 1081200"/>
              <a:gd name="connsiteY3" fmla="*/ 0 h 1081200"/>
              <a:gd name="connsiteX4" fmla="*/ 837930 w 1081200"/>
              <a:gd name="connsiteY4" fmla="*/ 594660 h 1081200"/>
              <a:gd name="connsiteX5" fmla="*/ 1081200 w 1081200"/>
              <a:gd name="connsiteY5" fmla="*/ 594660 h 1081200"/>
              <a:gd name="connsiteX6" fmla="*/ 540600 w 1081200"/>
              <a:gd name="connsiteY6" fmla="*/ 1081200 h 1081200"/>
              <a:gd name="connsiteX7" fmla="*/ 0 w 1081200"/>
              <a:gd name="connsiteY7" fmla="*/ 594660 h 10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1200" h="1081200">
                <a:moveTo>
                  <a:pt x="0" y="594660"/>
                </a:moveTo>
                <a:lnTo>
                  <a:pt x="243270" y="594660"/>
                </a:lnTo>
                <a:lnTo>
                  <a:pt x="243270" y="0"/>
                </a:lnTo>
                <a:lnTo>
                  <a:pt x="837930" y="0"/>
                </a:lnTo>
                <a:lnTo>
                  <a:pt x="837930" y="594660"/>
                </a:lnTo>
                <a:lnTo>
                  <a:pt x="1081200" y="594660"/>
                </a:lnTo>
                <a:lnTo>
                  <a:pt x="540600" y="1081200"/>
                </a:lnTo>
                <a:lnTo>
                  <a:pt x="0" y="594660"/>
                </a:lnTo>
                <a:close/>
              </a:path>
            </a:pathLst>
          </a:custGeom>
          <a:solidFill>
            <a:srgbClr val="0000CC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743" tIns="34290" rIns="216743" bIns="234988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Aft>
                <a:spcPct val="35000"/>
              </a:spcAft>
            </a:pPr>
            <a:endParaRPr lang="pl-PL" sz="2700" dirty="0"/>
          </a:p>
        </p:txBody>
      </p:sp>
      <p:sp>
        <p:nvSpPr>
          <p:cNvPr id="13" name="Dowolny kształt: kształt 12"/>
          <p:cNvSpPr/>
          <p:nvPr/>
        </p:nvSpPr>
        <p:spPr>
          <a:xfrm>
            <a:off x="7218294" y="2905374"/>
            <a:ext cx="501282" cy="686214"/>
          </a:xfrm>
          <a:custGeom>
            <a:avLst/>
            <a:gdLst>
              <a:gd name="connsiteX0" fmla="*/ 0 w 1081200"/>
              <a:gd name="connsiteY0" fmla="*/ 594660 h 1081200"/>
              <a:gd name="connsiteX1" fmla="*/ 243270 w 1081200"/>
              <a:gd name="connsiteY1" fmla="*/ 594660 h 1081200"/>
              <a:gd name="connsiteX2" fmla="*/ 243270 w 1081200"/>
              <a:gd name="connsiteY2" fmla="*/ 0 h 1081200"/>
              <a:gd name="connsiteX3" fmla="*/ 837930 w 1081200"/>
              <a:gd name="connsiteY3" fmla="*/ 0 h 1081200"/>
              <a:gd name="connsiteX4" fmla="*/ 837930 w 1081200"/>
              <a:gd name="connsiteY4" fmla="*/ 594660 h 1081200"/>
              <a:gd name="connsiteX5" fmla="*/ 1081200 w 1081200"/>
              <a:gd name="connsiteY5" fmla="*/ 594660 h 1081200"/>
              <a:gd name="connsiteX6" fmla="*/ 540600 w 1081200"/>
              <a:gd name="connsiteY6" fmla="*/ 1081200 h 1081200"/>
              <a:gd name="connsiteX7" fmla="*/ 0 w 1081200"/>
              <a:gd name="connsiteY7" fmla="*/ 594660 h 10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1200" h="1081200">
                <a:moveTo>
                  <a:pt x="0" y="594660"/>
                </a:moveTo>
                <a:lnTo>
                  <a:pt x="243270" y="594660"/>
                </a:lnTo>
                <a:lnTo>
                  <a:pt x="243270" y="0"/>
                </a:lnTo>
                <a:lnTo>
                  <a:pt x="837930" y="0"/>
                </a:lnTo>
                <a:lnTo>
                  <a:pt x="837930" y="594660"/>
                </a:lnTo>
                <a:lnTo>
                  <a:pt x="1081200" y="594660"/>
                </a:lnTo>
                <a:lnTo>
                  <a:pt x="540600" y="1081200"/>
                </a:lnTo>
                <a:lnTo>
                  <a:pt x="0" y="594660"/>
                </a:lnTo>
                <a:close/>
              </a:path>
            </a:pathLst>
          </a:custGeom>
          <a:solidFill>
            <a:srgbClr val="0033CC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743" tIns="34290" rIns="216743" bIns="234988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Aft>
                <a:spcPct val="35000"/>
              </a:spcAft>
            </a:pPr>
            <a:endParaRPr lang="pl-PL" sz="2700"/>
          </a:p>
        </p:txBody>
      </p:sp>
      <p:sp>
        <p:nvSpPr>
          <p:cNvPr id="16" name="Dowolny kształt: kształt 15"/>
          <p:cNvSpPr/>
          <p:nvPr/>
        </p:nvSpPr>
        <p:spPr>
          <a:xfrm>
            <a:off x="1385887" y="4816210"/>
            <a:ext cx="6520856" cy="1158647"/>
          </a:xfrm>
          <a:custGeom>
            <a:avLst/>
            <a:gdLst>
              <a:gd name="connsiteX0" fmla="*/ 0 w 7344542"/>
              <a:gd name="connsiteY0" fmla="*/ 166338 h 1663384"/>
              <a:gd name="connsiteX1" fmla="*/ 166338 w 7344542"/>
              <a:gd name="connsiteY1" fmla="*/ 0 h 1663384"/>
              <a:gd name="connsiteX2" fmla="*/ 7178204 w 7344542"/>
              <a:gd name="connsiteY2" fmla="*/ 0 h 1663384"/>
              <a:gd name="connsiteX3" fmla="*/ 7344542 w 7344542"/>
              <a:gd name="connsiteY3" fmla="*/ 166338 h 1663384"/>
              <a:gd name="connsiteX4" fmla="*/ 7344542 w 7344542"/>
              <a:gd name="connsiteY4" fmla="*/ 1497046 h 1663384"/>
              <a:gd name="connsiteX5" fmla="*/ 7178204 w 7344542"/>
              <a:gd name="connsiteY5" fmla="*/ 1663384 h 1663384"/>
              <a:gd name="connsiteX6" fmla="*/ 166338 w 7344542"/>
              <a:gd name="connsiteY6" fmla="*/ 1663384 h 1663384"/>
              <a:gd name="connsiteX7" fmla="*/ 0 w 7344542"/>
              <a:gd name="connsiteY7" fmla="*/ 1497046 h 1663384"/>
              <a:gd name="connsiteX8" fmla="*/ 0 w 7344542"/>
              <a:gd name="connsiteY8" fmla="*/ 166338 h 16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4542" h="1663384">
                <a:moveTo>
                  <a:pt x="0" y="166338"/>
                </a:moveTo>
                <a:cubicBezTo>
                  <a:pt x="0" y="74472"/>
                  <a:pt x="74472" y="0"/>
                  <a:pt x="166338" y="0"/>
                </a:cubicBezTo>
                <a:lnTo>
                  <a:pt x="7178204" y="0"/>
                </a:lnTo>
                <a:cubicBezTo>
                  <a:pt x="7270070" y="0"/>
                  <a:pt x="7344542" y="74472"/>
                  <a:pt x="7344542" y="166338"/>
                </a:cubicBezTo>
                <a:lnTo>
                  <a:pt x="7344542" y="1497046"/>
                </a:lnTo>
                <a:cubicBezTo>
                  <a:pt x="7344542" y="1588912"/>
                  <a:pt x="7270070" y="1663384"/>
                  <a:pt x="7178204" y="1663384"/>
                </a:cubicBezTo>
                <a:lnTo>
                  <a:pt x="166338" y="1663384"/>
                </a:lnTo>
                <a:cubicBezTo>
                  <a:pt x="74472" y="1663384"/>
                  <a:pt x="0" y="1588912"/>
                  <a:pt x="0" y="1497046"/>
                </a:cubicBezTo>
                <a:lnTo>
                  <a:pt x="0" y="16633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5119" tIns="105119" rIns="1402055" bIns="105119" numCol="1" spcCol="127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1800" dirty="0"/>
              <a:t>urlop rodzicielski ma charakter fakultatywny  </a:t>
            </a:r>
          </a:p>
          <a:p>
            <a:pPr algn="ctr">
              <a:lnSpc>
                <a:spcPct val="90000"/>
              </a:lnSpc>
            </a:pPr>
            <a:r>
              <a:rPr lang="pl-PL" sz="1800" dirty="0"/>
              <a:t>Jest on przyznawany wyłącznie na wniosek pracownika, ale jednocześnie wniosek taki jest dla pracodawcy wiążący.</a:t>
            </a:r>
            <a:endParaRPr lang="pl-PL" sz="1575" dirty="0">
              <a:solidFill>
                <a:schemeClr val="bg1"/>
              </a:solidFill>
            </a:endParaRPr>
          </a:p>
        </p:txBody>
      </p:sp>
      <p:sp>
        <p:nvSpPr>
          <p:cNvPr id="17" name="Dowolny kształt: kształt 16"/>
          <p:cNvSpPr/>
          <p:nvPr/>
        </p:nvSpPr>
        <p:spPr>
          <a:xfrm>
            <a:off x="7186827" y="4299824"/>
            <a:ext cx="582696" cy="810900"/>
          </a:xfrm>
          <a:custGeom>
            <a:avLst/>
            <a:gdLst>
              <a:gd name="connsiteX0" fmla="*/ 0 w 1081200"/>
              <a:gd name="connsiteY0" fmla="*/ 594660 h 1081200"/>
              <a:gd name="connsiteX1" fmla="*/ 243270 w 1081200"/>
              <a:gd name="connsiteY1" fmla="*/ 594660 h 1081200"/>
              <a:gd name="connsiteX2" fmla="*/ 243270 w 1081200"/>
              <a:gd name="connsiteY2" fmla="*/ 0 h 1081200"/>
              <a:gd name="connsiteX3" fmla="*/ 837930 w 1081200"/>
              <a:gd name="connsiteY3" fmla="*/ 0 h 1081200"/>
              <a:gd name="connsiteX4" fmla="*/ 837930 w 1081200"/>
              <a:gd name="connsiteY4" fmla="*/ 594660 h 1081200"/>
              <a:gd name="connsiteX5" fmla="*/ 1081200 w 1081200"/>
              <a:gd name="connsiteY5" fmla="*/ 594660 h 1081200"/>
              <a:gd name="connsiteX6" fmla="*/ 540600 w 1081200"/>
              <a:gd name="connsiteY6" fmla="*/ 1081200 h 1081200"/>
              <a:gd name="connsiteX7" fmla="*/ 0 w 1081200"/>
              <a:gd name="connsiteY7" fmla="*/ 594660 h 10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1200" h="1081200">
                <a:moveTo>
                  <a:pt x="0" y="594660"/>
                </a:moveTo>
                <a:lnTo>
                  <a:pt x="243270" y="594660"/>
                </a:lnTo>
                <a:lnTo>
                  <a:pt x="243270" y="0"/>
                </a:lnTo>
                <a:lnTo>
                  <a:pt x="837930" y="0"/>
                </a:lnTo>
                <a:lnTo>
                  <a:pt x="837930" y="594660"/>
                </a:lnTo>
                <a:lnTo>
                  <a:pt x="1081200" y="594660"/>
                </a:lnTo>
                <a:lnTo>
                  <a:pt x="540600" y="1081200"/>
                </a:lnTo>
                <a:lnTo>
                  <a:pt x="0" y="594660"/>
                </a:lnTo>
                <a:close/>
              </a:path>
            </a:pathLst>
          </a:custGeom>
          <a:solidFill>
            <a:srgbClr val="0033CC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743" tIns="34290" rIns="216743" bIns="234988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Aft>
                <a:spcPct val="35000"/>
              </a:spcAft>
            </a:pPr>
            <a:endParaRPr lang="pl-PL" sz="2700"/>
          </a:p>
        </p:txBody>
      </p:sp>
      <p:sp>
        <p:nvSpPr>
          <p:cNvPr id="10" name="Dowolny kształt: kształt 9"/>
          <p:cNvSpPr/>
          <p:nvPr/>
        </p:nvSpPr>
        <p:spPr>
          <a:xfrm>
            <a:off x="438346" y="1561392"/>
            <a:ext cx="3922595" cy="340500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671" tIns="70811" rIns="93671" bIns="70811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Urlop rodzicielski</a:t>
            </a:r>
            <a:endParaRPr lang="pl-PL" sz="1950" dirty="0"/>
          </a:p>
        </p:txBody>
      </p:sp>
    </p:spTree>
    <p:extLst>
      <p:ext uri="{BB962C8B-B14F-4D97-AF65-F5344CB8AC3E}">
        <p14:creationId xmlns:p14="http://schemas.microsoft.com/office/powerpoint/2010/main" val="244367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385889" y="2196942"/>
            <a:ext cx="6480572" cy="2268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Dowolny kształt: kształt 5"/>
          <p:cNvSpPr/>
          <p:nvPr/>
        </p:nvSpPr>
        <p:spPr>
          <a:xfrm>
            <a:off x="1576633" y="1649222"/>
            <a:ext cx="6289828" cy="547720"/>
          </a:xfrm>
          <a:custGeom>
            <a:avLst/>
            <a:gdLst>
              <a:gd name="connsiteX0" fmla="*/ 0 w 8071137"/>
              <a:gd name="connsiteY0" fmla="*/ 232611 h 1395638"/>
              <a:gd name="connsiteX1" fmla="*/ 232611 w 8071137"/>
              <a:gd name="connsiteY1" fmla="*/ 0 h 1395638"/>
              <a:gd name="connsiteX2" fmla="*/ 7838526 w 8071137"/>
              <a:gd name="connsiteY2" fmla="*/ 0 h 1395638"/>
              <a:gd name="connsiteX3" fmla="*/ 8071137 w 8071137"/>
              <a:gd name="connsiteY3" fmla="*/ 232611 h 1395638"/>
              <a:gd name="connsiteX4" fmla="*/ 8071137 w 8071137"/>
              <a:gd name="connsiteY4" fmla="*/ 1163027 h 1395638"/>
              <a:gd name="connsiteX5" fmla="*/ 7838526 w 8071137"/>
              <a:gd name="connsiteY5" fmla="*/ 1395638 h 1395638"/>
              <a:gd name="connsiteX6" fmla="*/ 232611 w 8071137"/>
              <a:gd name="connsiteY6" fmla="*/ 1395638 h 1395638"/>
              <a:gd name="connsiteX7" fmla="*/ 0 w 8071137"/>
              <a:gd name="connsiteY7" fmla="*/ 1163027 h 1395638"/>
              <a:gd name="connsiteX8" fmla="*/ 0 w 8071137"/>
              <a:gd name="connsiteY8" fmla="*/ 232611 h 139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137" h="1395638">
                <a:moveTo>
                  <a:pt x="0" y="232611"/>
                </a:moveTo>
                <a:cubicBezTo>
                  <a:pt x="0" y="104143"/>
                  <a:pt x="104143" y="0"/>
                  <a:pt x="232611" y="0"/>
                </a:cubicBezTo>
                <a:lnTo>
                  <a:pt x="7838526" y="0"/>
                </a:lnTo>
                <a:cubicBezTo>
                  <a:pt x="7966994" y="0"/>
                  <a:pt x="8071137" y="104143"/>
                  <a:pt x="8071137" y="232611"/>
                </a:cubicBezTo>
                <a:lnTo>
                  <a:pt x="8071137" y="1163027"/>
                </a:lnTo>
                <a:cubicBezTo>
                  <a:pt x="8071137" y="1291495"/>
                  <a:pt x="7966994" y="1395638"/>
                  <a:pt x="7838526" y="1395638"/>
                </a:cubicBezTo>
                <a:lnTo>
                  <a:pt x="232611" y="1395638"/>
                </a:lnTo>
                <a:cubicBezTo>
                  <a:pt x="104143" y="1395638"/>
                  <a:pt x="0" y="1291495"/>
                  <a:pt x="0" y="1163027"/>
                </a:cubicBezTo>
                <a:lnTo>
                  <a:pt x="0" y="232611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2562" tIns="51097" rIns="222562" bIns="51097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Możliwość łączenia urlopu rodzicielskiego z pracą</a:t>
            </a:r>
          </a:p>
        </p:txBody>
      </p:sp>
      <p:sp>
        <p:nvSpPr>
          <p:cNvPr id="7" name="Prostokąt 6"/>
          <p:cNvSpPr/>
          <p:nvPr/>
        </p:nvSpPr>
        <p:spPr>
          <a:xfrm>
            <a:off x="1385889" y="3581999"/>
            <a:ext cx="6480572" cy="2268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olny kształt: kształt 7"/>
          <p:cNvSpPr/>
          <p:nvPr/>
        </p:nvSpPr>
        <p:spPr>
          <a:xfrm>
            <a:off x="1576633" y="2472344"/>
            <a:ext cx="6289828" cy="1191738"/>
          </a:xfrm>
          <a:custGeom>
            <a:avLst/>
            <a:gdLst>
              <a:gd name="connsiteX0" fmla="*/ 0 w 7783145"/>
              <a:gd name="connsiteY0" fmla="*/ 276116 h 1656663"/>
              <a:gd name="connsiteX1" fmla="*/ 276116 w 7783145"/>
              <a:gd name="connsiteY1" fmla="*/ 0 h 1656663"/>
              <a:gd name="connsiteX2" fmla="*/ 7507029 w 7783145"/>
              <a:gd name="connsiteY2" fmla="*/ 0 h 1656663"/>
              <a:gd name="connsiteX3" fmla="*/ 7783145 w 7783145"/>
              <a:gd name="connsiteY3" fmla="*/ 276116 h 1656663"/>
              <a:gd name="connsiteX4" fmla="*/ 7783145 w 7783145"/>
              <a:gd name="connsiteY4" fmla="*/ 1380547 h 1656663"/>
              <a:gd name="connsiteX5" fmla="*/ 7507029 w 7783145"/>
              <a:gd name="connsiteY5" fmla="*/ 1656663 h 1656663"/>
              <a:gd name="connsiteX6" fmla="*/ 276116 w 7783145"/>
              <a:gd name="connsiteY6" fmla="*/ 1656663 h 1656663"/>
              <a:gd name="connsiteX7" fmla="*/ 0 w 7783145"/>
              <a:gd name="connsiteY7" fmla="*/ 1380547 h 1656663"/>
              <a:gd name="connsiteX8" fmla="*/ 0 w 7783145"/>
              <a:gd name="connsiteY8" fmla="*/ 276116 h 165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83145" h="1656663">
                <a:moveTo>
                  <a:pt x="0" y="276116"/>
                </a:moveTo>
                <a:cubicBezTo>
                  <a:pt x="0" y="123621"/>
                  <a:pt x="123621" y="0"/>
                  <a:pt x="276116" y="0"/>
                </a:cubicBezTo>
                <a:lnTo>
                  <a:pt x="7507029" y="0"/>
                </a:lnTo>
                <a:cubicBezTo>
                  <a:pt x="7659524" y="0"/>
                  <a:pt x="7783145" y="123621"/>
                  <a:pt x="7783145" y="276116"/>
                </a:cubicBezTo>
                <a:lnTo>
                  <a:pt x="7783145" y="1380547"/>
                </a:lnTo>
                <a:cubicBezTo>
                  <a:pt x="7783145" y="1533042"/>
                  <a:pt x="7659524" y="1656663"/>
                  <a:pt x="7507029" y="1656663"/>
                </a:cubicBezTo>
                <a:lnTo>
                  <a:pt x="276116" y="1656663"/>
                </a:lnTo>
                <a:cubicBezTo>
                  <a:pt x="123621" y="1656663"/>
                  <a:pt x="0" y="1533042"/>
                  <a:pt x="0" y="1380547"/>
                </a:cubicBezTo>
                <a:lnTo>
                  <a:pt x="0" y="27611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0033CC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2119" tIns="60654" rIns="232119" bIns="60654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pracownicy mogą łączyć korzystanie z urlopu rodzicielskiego z wykonywaniem pracy u pracodawcy udzielającego danego urlopu w wymiarze maksymalnym połowy pełnego wymiaru czasu pracy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85889" y="4631921"/>
            <a:ext cx="6480572" cy="2268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Dowolny kształt: kształt 9"/>
          <p:cNvSpPr/>
          <p:nvPr/>
        </p:nvSpPr>
        <p:spPr>
          <a:xfrm>
            <a:off x="1576633" y="3808800"/>
            <a:ext cx="6289828" cy="879215"/>
          </a:xfrm>
          <a:custGeom>
            <a:avLst/>
            <a:gdLst>
              <a:gd name="connsiteX0" fmla="*/ 0 w 7626822"/>
              <a:gd name="connsiteY0" fmla="*/ 201640 h 1209814"/>
              <a:gd name="connsiteX1" fmla="*/ 201640 w 7626822"/>
              <a:gd name="connsiteY1" fmla="*/ 0 h 1209814"/>
              <a:gd name="connsiteX2" fmla="*/ 7425182 w 7626822"/>
              <a:gd name="connsiteY2" fmla="*/ 0 h 1209814"/>
              <a:gd name="connsiteX3" fmla="*/ 7626822 w 7626822"/>
              <a:gd name="connsiteY3" fmla="*/ 201640 h 1209814"/>
              <a:gd name="connsiteX4" fmla="*/ 7626822 w 7626822"/>
              <a:gd name="connsiteY4" fmla="*/ 1008174 h 1209814"/>
              <a:gd name="connsiteX5" fmla="*/ 7425182 w 7626822"/>
              <a:gd name="connsiteY5" fmla="*/ 1209814 h 1209814"/>
              <a:gd name="connsiteX6" fmla="*/ 201640 w 7626822"/>
              <a:gd name="connsiteY6" fmla="*/ 1209814 h 1209814"/>
              <a:gd name="connsiteX7" fmla="*/ 0 w 7626822"/>
              <a:gd name="connsiteY7" fmla="*/ 1008174 h 1209814"/>
              <a:gd name="connsiteX8" fmla="*/ 0 w 7626822"/>
              <a:gd name="connsiteY8" fmla="*/ 201640 h 120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6822" h="1209814">
                <a:moveTo>
                  <a:pt x="0" y="201640"/>
                </a:moveTo>
                <a:cubicBezTo>
                  <a:pt x="0" y="90277"/>
                  <a:pt x="90277" y="0"/>
                  <a:pt x="201640" y="0"/>
                </a:cubicBezTo>
                <a:lnTo>
                  <a:pt x="7425182" y="0"/>
                </a:lnTo>
                <a:cubicBezTo>
                  <a:pt x="7536545" y="0"/>
                  <a:pt x="7626822" y="90277"/>
                  <a:pt x="7626822" y="201640"/>
                </a:cubicBezTo>
                <a:lnTo>
                  <a:pt x="7626822" y="1008174"/>
                </a:lnTo>
                <a:cubicBezTo>
                  <a:pt x="7626822" y="1119537"/>
                  <a:pt x="7536545" y="1209814"/>
                  <a:pt x="7425182" y="1209814"/>
                </a:cubicBezTo>
                <a:lnTo>
                  <a:pt x="201640" y="1209814"/>
                </a:lnTo>
                <a:cubicBezTo>
                  <a:pt x="90277" y="1209814"/>
                  <a:pt x="0" y="1119537"/>
                  <a:pt x="0" y="1008174"/>
                </a:cubicBezTo>
                <a:lnTo>
                  <a:pt x="0" y="201640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0000CC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5759" tIns="44294" rIns="215759" bIns="44294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urlop udzielany jest pracownikowi na pozostałą część wymiaru czasu pracy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385889" y="5618418"/>
            <a:ext cx="6480572" cy="2268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olny kształt: kształt 11"/>
          <p:cNvSpPr/>
          <p:nvPr/>
        </p:nvSpPr>
        <p:spPr>
          <a:xfrm>
            <a:off x="1576633" y="4781974"/>
            <a:ext cx="6289828" cy="969284"/>
          </a:xfrm>
          <a:custGeom>
            <a:avLst/>
            <a:gdLst>
              <a:gd name="connsiteX0" fmla="*/ 0 w 7632705"/>
              <a:gd name="connsiteY0" fmla="*/ 187545 h 1125250"/>
              <a:gd name="connsiteX1" fmla="*/ 187545 w 7632705"/>
              <a:gd name="connsiteY1" fmla="*/ 0 h 1125250"/>
              <a:gd name="connsiteX2" fmla="*/ 7445160 w 7632705"/>
              <a:gd name="connsiteY2" fmla="*/ 0 h 1125250"/>
              <a:gd name="connsiteX3" fmla="*/ 7632705 w 7632705"/>
              <a:gd name="connsiteY3" fmla="*/ 187545 h 1125250"/>
              <a:gd name="connsiteX4" fmla="*/ 7632705 w 7632705"/>
              <a:gd name="connsiteY4" fmla="*/ 937705 h 1125250"/>
              <a:gd name="connsiteX5" fmla="*/ 7445160 w 7632705"/>
              <a:gd name="connsiteY5" fmla="*/ 1125250 h 1125250"/>
              <a:gd name="connsiteX6" fmla="*/ 187545 w 7632705"/>
              <a:gd name="connsiteY6" fmla="*/ 1125250 h 1125250"/>
              <a:gd name="connsiteX7" fmla="*/ 0 w 7632705"/>
              <a:gd name="connsiteY7" fmla="*/ 937705 h 1125250"/>
              <a:gd name="connsiteX8" fmla="*/ 0 w 7632705"/>
              <a:gd name="connsiteY8" fmla="*/ 187545 h 112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705" h="1125250">
                <a:moveTo>
                  <a:pt x="0" y="187545"/>
                </a:moveTo>
                <a:cubicBezTo>
                  <a:pt x="0" y="83967"/>
                  <a:pt x="83967" y="0"/>
                  <a:pt x="187545" y="0"/>
                </a:cubicBezTo>
                <a:lnTo>
                  <a:pt x="7445160" y="0"/>
                </a:lnTo>
                <a:cubicBezTo>
                  <a:pt x="7548738" y="0"/>
                  <a:pt x="7632705" y="83967"/>
                  <a:pt x="7632705" y="187545"/>
                </a:cubicBezTo>
                <a:lnTo>
                  <a:pt x="7632705" y="937705"/>
                </a:lnTo>
                <a:cubicBezTo>
                  <a:pt x="7632705" y="1041283"/>
                  <a:pt x="7548738" y="1125250"/>
                  <a:pt x="7445160" y="1125250"/>
                </a:cubicBezTo>
                <a:lnTo>
                  <a:pt x="187545" y="1125250"/>
                </a:lnTo>
                <a:cubicBezTo>
                  <a:pt x="83967" y="1125250"/>
                  <a:pt x="0" y="1041283"/>
                  <a:pt x="0" y="937705"/>
                </a:cubicBezTo>
                <a:lnTo>
                  <a:pt x="0" y="187545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003399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663" tIns="41198" rIns="212663" bIns="4119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pracownikowi przysługuje wynagrodzenie za pracę proporcjonalne do wymiaru, w jakim tę pracę wykonuje, oraz zasiłek macierzyński w wymiarze, w jakim pracownik korzysta z urlopu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4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385889" y="2196942"/>
            <a:ext cx="6480572" cy="2268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Dowolny kształt: kształt 5"/>
          <p:cNvSpPr/>
          <p:nvPr/>
        </p:nvSpPr>
        <p:spPr>
          <a:xfrm>
            <a:off x="1576633" y="1599610"/>
            <a:ext cx="6289828" cy="597332"/>
          </a:xfrm>
          <a:custGeom>
            <a:avLst/>
            <a:gdLst>
              <a:gd name="connsiteX0" fmla="*/ 0 w 8071137"/>
              <a:gd name="connsiteY0" fmla="*/ 232611 h 1395638"/>
              <a:gd name="connsiteX1" fmla="*/ 232611 w 8071137"/>
              <a:gd name="connsiteY1" fmla="*/ 0 h 1395638"/>
              <a:gd name="connsiteX2" fmla="*/ 7838526 w 8071137"/>
              <a:gd name="connsiteY2" fmla="*/ 0 h 1395638"/>
              <a:gd name="connsiteX3" fmla="*/ 8071137 w 8071137"/>
              <a:gd name="connsiteY3" fmla="*/ 232611 h 1395638"/>
              <a:gd name="connsiteX4" fmla="*/ 8071137 w 8071137"/>
              <a:gd name="connsiteY4" fmla="*/ 1163027 h 1395638"/>
              <a:gd name="connsiteX5" fmla="*/ 7838526 w 8071137"/>
              <a:gd name="connsiteY5" fmla="*/ 1395638 h 1395638"/>
              <a:gd name="connsiteX6" fmla="*/ 232611 w 8071137"/>
              <a:gd name="connsiteY6" fmla="*/ 1395638 h 1395638"/>
              <a:gd name="connsiteX7" fmla="*/ 0 w 8071137"/>
              <a:gd name="connsiteY7" fmla="*/ 1163027 h 1395638"/>
              <a:gd name="connsiteX8" fmla="*/ 0 w 8071137"/>
              <a:gd name="connsiteY8" fmla="*/ 232611 h 139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137" h="1395638">
                <a:moveTo>
                  <a:pt x="0" y="232611"/>
                </a:moveTo>
                <a:cubicBezTo>
                  <a:pt x="0" y="104143"/>
                  <a:pt x="104143" y="0"/>
                  <a:pt x="232611" y="0"/>
                </a:cubicBezTo>
                <a:lnTo>
                  <a:pt x="7838526" y="0"/>
                </a:lnTo>
                <a:cubicBezTo>
                  <a:pt x="7966994" y="0"/>
                  <a:pt x="8071137" y="104143"/>
                  <a:pt x="8071137" y="232611"/>
                </a:cubicBezTo>
                <a:lnTo>
                  <a:pt x="8071137" y="1163027"/>
                </a:lnTo>
                <a:cubicBezTo>
                  <a:pt x="8071137" y="1291495"/>
                  <a:pt x="7966994" y="1395638"/>
                  <a:pt x="7838526" y="1395638"/>
                </a:cubicBezTo>
                <a:lnTo>
                  <a:pt x="232611" y="1395638"/>
                </a:lnTo>
                <a:cubicBezTo>
                  <a:pt x="104143" y="1395638"/>
                  <a:pt x="0" y="1291495"/>
                  <a:pt x="0" y="1163027"/>
                </a:cubicBezTo>
                <a:lnTo>
                  <a:pt x="0" y="232611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2562" tIns="51097" rIns="222562" bIns="51097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Możliwość łączenia urlopu rodzicielskiego z pracą</a:t>
            </a:r>
          </a:p>
        </p:txBody>
      </p:sp>
      <p:sp>
        <p:nvSpPr>
          <p:cNvPr id="7" name="Prostokąt 6"/>
          <p:cNvSpPr/>
          <p:nvPr/>
        </p:nvSpPr>
        <p:spPr>
          <a:xfrm>
            <a:off x="1385889" y="3581999"/>
            <a:ext cx="6480572" cy="2268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olny kształt: kształt 7"/>
          <p:cNvSpPr/>
          <p:nvPr/>
        </p:nvSpPr>
        <p:spPr>
          <a:xfrm>
            <a:off x="1576633" y="2472344"/>
            <a:ext cx="6289828" cy="1191738"/>
          </a:xfrm>
          <a:custGeom>
            <a:avLst/>
            <a:gdLst>
              <a:gd name="connsiteX0" fmla="*/ 0 w 7783145"/>
              <a:gd name="connsiteY0" fmla="*/ 276116 h 1656663"/>
              <a:gd name="connsiteX1" fmla="*/ 276116 w 7783145"/>
              <a:gd name="connsiteY1" fmla="*/ 0 h 1656663"/>
              <a:gd name="connsiteX2" fmla="*/ 7507029 w 7783145"/>
              <a:gd name="connsiteY2" fmla="*/ 0 h 1656663"/>
              <a:gd name="connsiteX3" fmla="*/ 7783145 w 7783145"/>
              <a:gd name="connsiteY3" fmla="*/ 276116 h 1656663"/>
              <a:gd name="connsiteX4" fmla="*/ 7783145 w 7783145"/>
              <a:gd name="connsiteY4" fmla="*/ 1380547 h 1656663"/>
              <a:gd name="connsiteX5" fmla="*/ 7507029 w 7783145"/>
              <a:gd name="connsiteY5" fmla="*/ 1656663 h 1656663"/>
              <a:gd name="connsiteX6" fmla="*/ 276116 w 7783145"/>
              <a:gd name="connsiteY6" fmla="*/ 1656663 h 1656663"/>
              <a:gd name="connsiteX7" fmla="*/ 0 w 7783145"/>
              <a:gd name="connsiteY7" fmla="*/ 1380547 h 1656663"/>
              <a:gd name="connsiteX8" fmla="*/ 0 w 7783145"/>
              <a:gd name="connsiteY8" fmla="*/ 276116 h 165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83145" h="1656663">
                <a:moveTo>
                  <a:pt x="0" y="276116"/>
                </a:moveTo>
                <a:cubicBezTo>
                  <a:pt x="0" y="123621"/>
                  <a:pt x="123621" y="0"/>
                  <a:pt x="276116" y="0"/>
                </a:cubicBezTo>
                <a:lnTo>
                  <a:pt x="7507029" y="0"/>
                </a:lnTo>
                <a:cubicBezTo>
                  <a:pt x="7659524" y="0"/>
                  <a:pt x="7783145" y="123621"/>
                  <a:pt x="7783145" y="276116"/>
                </a:cubicBezTo>
                <a:lnTo>
                  <a:pt x="7783145" y="1380547"/>
                </a:lnTo>
                <a:cubicBezTo>
                  <a:pt x="7783145" y="1533042"/>
                  <a:pt x="7659524" y="1656663"/>
                  <a:pt x="7507029" y="1656663"/>
                </a:cubicBezTo>
                <a:lnTo>
                  <a:pt x="276116" y="1656663"/>
                </a:lnTo>
                <a:cubicBezTo>
                  <a:pt x="123621" y="1656663"/>
                  <a:pt x="0" y="1533042"/>
                  <a:pt x="0" y="1380547"/>
                </a:cubicBezTo>
                <a:lnTo>
                  <a:pt x="0" y="276116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0033CC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2119" tIns="60654" rIns="232119" bIns="60654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podjęcie pracy następuje na pisemny wniosek pracownika, składany w terminie nie krótszym niż 21 dni przed rozpoczęciem wykonywania pracy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85889" y="4631921"/>
            <a:ext cx="6480572" cy="2268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Dowolny kształt: kształt 9"/>
          <p:cNvSpPr/>
          <p:nvPr/>
        </p:nvSpPr>
        <p:spPr>
          <a:xfrm>
            <a:off x="1576633" y="3808800"/>
            <a:ext cx="6289828" cy="879215"/>
          </a:xfrm>
          <a:custGeom>
            <a:avLst/>
            <a:gdLst>
              <a:gd name="connsiteX0" fmla="*/ 0 w 7626822"/>
              <a:gd name="connsiteY0" fmla="*/ 201640 h 1209814"/>
              <a:gd name="connsiteX1" fmla="*/ 201640 w 7626822"/>
              <a:gd name="connsiteY1" fmla="*/ 0 h 1209814"/>
              <a:gd name="connsiteX2" fmla="*/ 7425182 w 7626822"/>
              <a:gd name="connsiteY2" fmla="*/ 0 h 1209814"/>
              <a:gd name="connsiteX3" fmla="*/ 7626822 w 7626822"/>
              <a:gd name="connsiteY3" fmla="*/ 201640 h 1209814"/>
              <a:gd name="connsiteX4" fmla="*/ 7626822 w 7626822"/>
              <a:gd name="connsiteY4" fmla="*/ 1008174 h 1209814"/>
              <a:gd name="connsiteX5" fmla="*/ 7425182 w 7626822"/>
              <a:gd name="connsiteY5" fmla="*/ 1209814 h 1209814"/>
              <a:gd name="connsiteX6" fmla="*/ 201640 w 7626822"/>
              <a:gd name="connsiteY6" fmla="*/ 1209814 h 1209814"/>
              <a:gd name="connsiteX7" fmla="*/ 0 w 7626822"/>
              <a:gd name="connsiteY7" fmla="*/ 1008174 h 1209814"/>
              <a:gd name="connsiteX8" fmla="*/ 0 w 7626822"/>
              <a:gd name="connsiteY8" fmla="*/ 201640 h 1209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6822" h="1209814">
                <a:moveTo>
                  <a:pt x="0" y="201640"/>
                </a:moveTo>
                <a:cubicBezTo>
                  <a:pt x="0" y="90277"/>
                  <a:pt x="90277" y="0"/>
                  <a:pt x="201640" y="0"/>
                </a:cubicBezTo>
                <a:lnTo>
                  <a:pt x="7425182" y="0"/>
                </a:lnTo>
                <a:cubicBezTo>
                  <a:pt x="7536545" y="0"/>
                  <a:pt x="7626822" y="90277"/>
                  <a:pt x="7626822" y="201640"/>
                </a:cubicBezTo>
                <a:lnTo>
                  <a:pt x="7626822" y="1008174"/>
                </a:lnTo>
                <a:cubicBezTo>
                  <a:pt x="7626822" y="1119537"/>
                  <a:pt x="7536545" y="1209814"/>
                  <a:pt x="7425182" y="1209814"/>
                </a:cubicBezTo>
                <a:lnTo>
                  <a:pt x="201640" y="1209814"/>
                </a:lnTo>
                <a:cubicBezTo>
                  <a:pt x="90277" y="1209814"/>
                  <a:pt x="0" y="1119537"/>
                  <a:pt x="0" y="1008174"/>
                </a:cubicBezTo>
                <a:lnTo>
                  <a:pt x="0" y="201640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0000CC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5759" tIns="44294" rIns="215759" bIns="44294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pracodawca jest obowiązany uwzględnić wniosek pracownika, chyba że nie jest to możliwe ze względu na organizację lub rodzaj pracy wykonywanej przez pracownika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385889" y="5618418"/>
            <a:ext cx="6480572" cy="2268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olny kształt: kształt 11"/>
          <p:cNvSpPr/>
          <p:nvPr/>
        </p:nvSpPr>
        <p:spPr>
          <a:xfrm>
            <a:off x="1576633" y="4781974"/>
            <a:ext cx="6289828" cy="969284"/>
          </a:xfrm>
          <a:custGeom>
            <a:avLst/>
            <a:gdLst>
              <a:gd name="connsiteX0" fmla="*/ 0 w 7632705"/>
              <a:gd name="connsiteY0" fmla="*/ 187545 h 1125250"/>
              <a:gd name="connsiteX1" fmla="*/ 187545 w 7632705"/>
              <a:gd name="connsiteY1" fmla="*/ 0 h 1125250"/>
              <a:gd name="connsiteX2" fmla="*/ 7445160 w 7632705"/>
              <a:gd name="connsiteY2" fmla="*/ 0 h 1125250"/>
              <a:gd name="connsiteX3" fmla="*/ 7632705 w 7632705"/>
              <a:gd name="connsiteY3" fmla="*/ 187545 h 1125250"/>
              <a:gd name="connsiteX4" fmla="*/ 7632705 w 7632705"/>
              <a:gd name="connsiteY4" fmla="*/ 937705 h 1125250"/>
              <a:gd name="connsiteX5" fmla="*/ 7445160 w 7632705"/>
              <a:gd name="connsiteY5" fmla="*/ 1125250 h 1125250"/>
              <a:gd name="connsiteX6" fmla="*/ 187545 w 7632705"/>
              <a:gd name="connsiteY6" fmla="*/ 1125250 h 1125250"/>
              <a:gd name="connsiteX7" fmla="*/ 0 w 7632705"/>
              <a:gd name="connsiteY7" fmla="*/ 937705 h 1125250"/>
              <a:gd name="connsiteX8" fmla="*/ 0 w 7632705"/>
              <a:gd name="connsiteY8" fmla="*/ 187545 h 112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705" h="1125250">
                <a:moveTo>
                  <a:pt x="0" y="187545"/>
                </a:moveTo>
                <a:cubicBezTo>
                  <a:pt x="0" y="83967"/>
                  <a:pt x="83967" y="0"/>
                  <a:pt x="187545" y="0"/>
                </a:cubicBezTo>
                <a:lnTo>
                  <a:pt x="7445160" y="0"/>
                </a:lnTo>
                <a:cubicBezTo>
                  <a:pt x="7548738" y="0"/>
                  <a:pt x="7632705" y="83967"/>
                  <a:pt x="7632705" y="187545"/>
                </a:cubicBezTo>
                <a:lnTo>
                  <a:pt x="7632705" y="937705"/>
                </a:lnTo>
                <a:cubicBezTo>
                  <a:pt x="7632705" y="1041283"/>
                  <a:pt x="7548738" y="1125250"/>
                  <a:pt x="7445160" y="1125250"/>
                </a:cubicBezTo>
                <a:lnTo>
                  <a:pt x="187545" y="1125250"/>
                </a:lnTo>
                <a:cubicBezTo>
                  <a:pt x="83967" y="1125250"/>
                  <a:pt x="0" y="1041283"/>
                  <a:pt x="0" y="937705"/>
                </a:cubicBezTo>
                <a:lnTo>
                  <a:pt x="0" y="187545"/>
                </a:lnTo>
                <a:close/>
              </a:path>
            </a:pathLst>
          </a:custGeom>
          <a:solidFill>
            <a:srgbClr val="0066CC"/>
          </a:solidFill>
          <a:scene3d>
            <a:camera prst="orthographicFront"/>
            <a:lightRig rig="threePt" dir="t"/>
          </a:scene3d>
          <a:sp3d contourW="12700">
            <a:bevelT/>
            <a:contourClr>
              <a:srgbClr val="003399"/>
            </a:contour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663" tIns="41198" rIns="212663" bIns="4119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pracownik może zrezygnować z korzystania z urlopu rodzicielskiego w każdym czasie za zgodą pracodawcy i powrócić do pracy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0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/>
          <p:cNvSpPr/>
          <p:nvPr/>
        </p:nvSpPr>
        <p:spPr>
          <a:xfrm>
            <a:off x="1385888" y="1668430"/>
            <a:ext cx="5154930" cy="713663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pl-PL" sz="1800" dirty="0"/>
              <a:t>Możliwość łączenia urlopu rodzicielskiego z pracą</a:t>
            </a:r>
          </a:p>
        </p:txBody>
      </p:sp>
      <p:sp>
        <p:nvSpPr>
          <p:cNvPr id="33" name="Dowolny kształt: kształt 32"/>
          <p:cNvSpPr/>
          <p:nvPr/>
        </p:nvSpPr>
        <p:spPr>
          <a:xfrm>
            <a:off x="334328" y="3479382"/>
            <a:ext cx="4766310" cy="2214246"/>
          </a:xfrm>
          <a:custGeom>
            <a:avLst/>
            <a:gdLst>
              <a:gd name="connsiteX0" fmla="*/ 0 w 6094601"/>
              <a:gd name="connsiteY0" fmla="*/ 128191 h 1281906"/>
              <a:gd name="connsiteX1" fmla="*/ 128191 w 6094601"/>
              <a:gd name="connsiteY1" fmla="*/ 0 h 1281906"/>
              <a:gd name="connsiteX2" fmla="*/ 5966410 w 6094601"/>
              <a:gd name="connsiteY2" fmla="*/ 0 h 1281906"/>
              <a:gd name="connsiteX3" fmla="*/ 6094601 w 6094601"/>
              <a:gd name="connsiteY3" fmla="*/ 128191 h 1281906"/>
              <a:gd name="connsiteX4" fmla="*/ 6094601 w 6094601"/>
              <a:gd name="connsiteY4" fmla="*/ 1153715 h 1281906"/>
              <a:gd name="connsiteX5" fmla="*/ 5966410 w 6094601"/>
              <a:gd name="connsiteY5" fmla="*/ 1281906 h 1281906"/>
              <a:gd name="connsiteX6" fmla="*/ 128191 w 6094601"/>
              <a:gd name="connsiteY6" fmla="*/ 1281906 h 1281906"/>
              <a:gd name="connsiteX7" fmla="*/ 0 w 6094601"/>
              <a:gd name="connsiteY7" fmla="*/ 1153715 h 1281906"/>
              <a:gd name="connsiteX8" fmla="*/ 0 w 6094601"/>
              <a:gd name="connsiteY8" fmla="*/ 128191 h 12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4601" h="1281906">
                <a:moveTo>
                  <a:pt x="0" y="128191"/>
                </a:moveTo>
                <a:cubicBezTo>
                  <a:pt x="0" y="57393"/>
                  <a:pt x="57393" y="0"/>
                  <a:pt x="128191" y="0"/>
                </a:cubicBezTo>
                <a:lnTo>
                  <a:pt x="5966410" y="0"/>
                </a:lnTo>
                <a:cubicBezTo>
                  <a:pt x="6037208" y="0"/>
                  <a:pt x="6094601" y="57393"/>
                  <a:pt x="6094601" y="128191"/>
                </a:cubicBezTo>
                <a:lnTo>
                  <a:pt x="6094601" y="1153715"/>
                </a:lnTo>
                <a:cubicBezTo>
                  <a:pt x="6094601" y="1224513"/>
                  <a:pt x="6037208" y="1281906"/>
                  <a:pt x="5966410" y="1281906"/>
                </a:cubicBezTo>
                <a:lnTo>
                  <a:pt x="128191" y="1281906"/>
                </a:lnTo>
                <a:cubicBezTo>
                  <a:pt x="57393" y="1281906"/>
                  <a:pt x="0" y="1224513"/>
                  <a:pt x="0" y="1153715"/>
                </a:cubicBezTo>
                <a:lnTo>
                  <a:pt x="0" y="128191"/>
                </a:lnTo>
                <a:close/>
              </a:path>
            </a:pathLst>
          </a:custGeom>
          <a:solidFill>
            <a:srgbClr val="33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22" tIns="71022" rIns="71022" bIns="71022" numCol="1" spcCol="1270" anchor="ctr" anchorCtr="0"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pl-PL" sz="1800" dirty="0"/>
              <a:t>wymiar urlopu rodzicielskiego ulega wydłużeniu proporcjonalnie do wymiaru czasu pracy wykonywanej przez pracownika w trakcie korzystania z urlopu lub jego części</a:t>
            </a:r>
          </a:p>
        </p:txBody>
      </p:sp>
      <p:sp>
        <p:nvSpPr>
          <p:cNvPr id="2" name="Strzałka: w prawo 1"/>
          <p:cNvSpPr/>
          <p:nvPr/>
        </p:nvSpPr>
        <p:spPr>
          <a:xfrm>
            <a:off x="334328" y="2382093"/>
            <a:ext cx="7051918" cy="1026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l-PL" sz="1800" dirty="0"/>
              <a:t>Wydłużenie urlopu rodzicielskiego</a:t>
            </a:r>
          </a:p>
        </p:txBody>
      </p:sp>
      <p:sp>
        <p:nvSpPr>
          <p:cNvPr id="7" name="Dowolny kształt: kształt 6"/>
          <p:cNvSpPr/>
          <p:nvPr/>
        </p:nvSpPr>
        <p:spPr>
          <a:xfrm>
            <a:off x="5272088" y="3550557"/>
            <a:ext cx="3766185" cy="2143071"/>
          </a:xfrm>
          <a:custGeom>
            <a:avLst/>
            <a:gdLst>
              <a:gd name="connsiteX0" fmla="*/ 0 w 6094601"/>
              <a:gd name="connsiteY0" fmla="*/ 128191 h 1281906"/>
              <a:gd name="connsiteX1" fmla="*/ 128191 w 6094601"/>
              <a:gd name="connsiteY1" fmla="*/ 0 h 1281906"/>
              <a:gd name="connsiteX2" fmla="*/ 5966410 w 6094601"/>
              <a:gd name="connsiteY2" fmla="*/ 0 h 1281906"/>
              <a:gd name="connsiteX3" fmla="*/ 6094601 w 6094601"/>
              <a:gd name="connsiteY3" fmla="*/ 128191 h 1281906"/>
              <a:gd name="connsiteX4" fmla="*/ 6094601 w 6094601"/>
              <a:gd name="connsiteY4" fmla="*/ 1153715 h 1281906"/>
              <a:gd name="connsiteX5" fmla="*/ 5966410 w 6094601"/>
              <a:gd name="connsiteY5" fmla="*/ 1281906 h 1281906"/>
              <a:gd name="connsiteX6" fmla="*/ 128191 w 6094601"/>
              <a:gd name="connsiteY6" fmla="*/ 1281906 h 1281906"/>
              <a:gd name="connsiteX7" fmla="*/ 0 w 6094601"/>
              <a:gd name="connsiteY7" fmla="*/ 1153715 h 1281906"/>
              <a:gd name="connsiteX8" fmla="*/ 0 w 6094601"/>
              <a:gd name="connsiteY8" fmla="*/ 128191 h 12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4601" h="1281906">
                <a:moveTo>
                  <a:pt x="0" y="128191"/>
                </a:moveTo>
                <a:cubicBezTo>
                  <a:pt x="0" y="57393"/>
                  <a:pt x="57393" y="0"/>
                  <a:pt x="128191" y="0"/>
                </a:cubicBezTo>
                <a:lnTo>
                  <a:pt x="5966410" y="0"/>
                </a:lnTo>
                <a:cubicBezTo>
                  <a:pt x="6037208" y="0"/>
                  <a:pt x="6094601" y="57393"/>
                  <a:pt x="6094601" y="128191"/>
                </a:cubicBezTo>
                <a:lnTo>
                  <a:pt x="6094601" y="1153715"/>
                </a:lnTo>
                <a:cubicBezTo>
                  <a:pt x="6094601" y="1224513"/>
                  <a:pt x="6037208" y="1281906"/>
                  <a:pt x="5966410" y="1281906"/>
                </a:cubicBezTo>
                <a:lnTo>
                  <a:pt x="128191" y="1281906"/>
                </a:lnTo>
                <a:cubicBezTo>
                  <a:pt x="57393" y="1281906"/>
                  <a:pt x="0" y="1224513"/>
                  <a:pt x="0" y="1153715"/>
                </a:cubicBezTo>
                <a:lnTo>
                  <a:pt x="0" y="128191"/>
                </a:lnTo>
                <a:close/>
              </a:path>
            </a:pathLst>
          </a:custGeom>
          <a:solidFill>
            <a:srgbClr val="33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22" tIns="71022" rIns="71022" bIns="71022" numCol="1" spcCol="1270" anchor="ctr" anchorCtr="0">
            <a:noAutofit/>
          </a:bodyPr>
          <a:lstStyle/>
          <a:p>
            <a:pPr marL="257175" indent="-257175" algn="ctr">
              <a:buFont typeface="Wingdings" panose="05000000000000000000" pitchFamily="2" charset="2"/>
              <a:buChar char="Ø"/>
            </a:pPr>
            <a:r>
              <a:rPr lang="pl-PL" sz="1800" dirty="0"/>
              <a:t>do maksymalnie 64 tygodni w przypadku urodzenia jednego dziecka podczas jednego porodu oraz </a:t>
            </a:r>
          </a:p>
          <a:p>
            <a:pPr marL="257175" indent="-257175" algn="ctr">
              <a:buFont typeface="Wingdings" panose="05000000000000000000" pitchFamily="2" charset="2"/>
              <a:buChar char="Ø"/>
            </a:pPr>
            <a:r>
              <a:rPr lang="pl-PL" sz="1800" dirty="0"/>
              <a:t>do 68 tygodni w pozostałych przypadkach</a:t>
            </a:r>
          </a:p>
        </p:txBody>
      </p:sp>
    </p:spTree>
    <p:extLst>
      <p:ext uri="{BB962C8B-B14F-4D97-AF65-F5344CB8AC3E}">
        <p14:creationId xmlns:p14="http://schemas.microsoft.com/office/powerpoint/2010/main" val="81347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: kształt 6"/>
          <p:cNvSpPr/>
          <p:nvPr/>
        </p:nvSpPr>
        <p:spPr>
          <a:xfrm>
            <a:off x="1439653" y="2510898"/>
            <a:ext cx="6372709" cy="324036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576" tIns="52647" rIns="66935" bIns="52649" numCol="1" spcCol="1270" anchor="ctr" anchorCtr="0">
            <a:noAutofit/>
          </a:bodyPr>
          <a:lstStyle/>
          <a:p>
            <a:pPr algn="just"/>
            <a:r>
              <a:rPr lang="pl-PL" sz="1800" dirty="0"/>
              <a:t>Wysokość zasiłku macierzyńskiego</a:t>
            </a:r>
          </a:p>
          <a:p>
            <a:pPr algn="just"/>
            <a:r>
              <a:rPr lang="pl-PL" sz="1800" dirty="0"/>
              <a:t> </a:t>
            </a:r>
          </a:p>
          <a:p>
            <a:pPr algn="just"/>
            <a:r>
              <a:rPr lang="pl-PL" sz="1800" dirty="0"/>
              <a:t>zmniejsza się proporcjonalnie </a:t>
            </a:r>
          </a:p>
          <a:p>
            <a:pPr algn="just"/>
            <a:r>
              <a:rPr lang="pl-PL" sz="1800" dirty="0"/>
              <a:t>do wymiaru czasu pracy, w którym pracownik łączy </a:t>
            </a:r>
          </a:p>
          <a:p>
            <a:pPr algn="just"/>
            <a:r>
              <a:rPr lang="pl-PL" sz="1800" dirty="0"/>
              <a:t>korzystanie z urlopu rodzicielskiego </a:t>
            </a:r>
          </a:p>
          <a:p>
            <a:pPr algn="just"/>
            <a:r>
              <a:rPr lang="pl-PL" sz="1800" dirty="0"/>
              <a:t>z wykonywaniem pracy u pracodawcy udzielającego takiego urlopu.</a:t>
            </a:r>
          </a:p>
        </p:txBody>
      </p:sp>
      <p:sp>
        <p:nvSpPr>
          <p:cNvPr id="9" name="Dowolny kształt: kształt 8"/>
          <p:cNvSpPr/>
          <p:nvPr/>
        </p:nvSpPr>
        <p:spPr>
          <a:xfrm>
            <a:off x="114987" y="1658984"/>
            <a:ext cx="8277490" cy="534516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671" tIns="70811" rIns="93671" bIns="70811" numCol="1" spcCol="1270" anchor="ctr" anchorCtr="0">
            <a:no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Możliwość łączenia urlopu rodzicielskiego z pracą</a:t>
            </a:r>
          </a:p>
        </p:txBody>
      </p:sp>
      <p:sp>
        <p:nvSpPr>
          <p:cNvPr id="2" name="Strzałka: zakrzywiona w prawo 1"/>
          <p:cNvSpPr/>
          <p:nvPr/>
        </p:nvSpPr>
        <p:spPr>
          <a:xfrm>
            <a:off x="534680" y="3339227"/>
            <a:ext cx="904973" cy="158370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2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rzałka: w prawo 5"/>
          <p:cNvSpPr/>
          <p:nvPr/>
        </p:nvSpPr>
        <p:spPr>
          <a:xfrm>
            <a:off x="303202" y="1670312"/>
            <a:ext cx="8840798" cy="4362234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Dowolny kształt: kształt 6"/>
          <p:cNvSpPr/>
          <p:nvPr/>
        </p:nvSpPr>
        <p:spPr>
          <a:xfrm>
            <a:off x="346930" y="2979303"/>
            <a:ext cx="2088466" cy="1744710"/>
          </a:xfrm>
          <a:custGeom>
            <a:avLst/>
            <a:gdLst>
              <a:gd name="connsiteX0" fmla="*/ 0 w 2784620"/>
              <a:gd name="connsiteY0" fmla="*/ 387721 h 2326280"/>
              <a:gd name="connsiteX1" fmla="*/ 387721 w 2784620"/>
              <a:gd name="connsiteY1" fmla="*/ 0 h 2326280"/>
              <a:gd name="connsiteX2" fmla="*/ 2396899 w 2784620"/>
              <a:gd name="connsiteY2" fmla="*/ 0 h 2326280"/>
              <a:gd name="connsiteX3" fmla="*/ 2784620 w 2784620"/>
              <a:gd name="connsiteY3" fmla="*/ 387721 h 2326280"/>
              <a:gd name="connsiteX4" fmla="*/ 2784620 w 2784620"/>
              <a:gd name="connsiteY4" fmla="*/ 1938559 h 2326280"/>
              <a:gd name="connsiteX5" fmla="*/ 2396899 w 2784620"/>
              <a:gd name="connsiteY5" fmla="*/ 2326280 h 2326280"/>
              <a:gd name="connsiteX6" fmla="*/ 387721 w 2784620"/>
              <a:gd name="connsiteY6" fmla="*/ 2326280 h 2326280"/>
              <a:gd name="connsiteX7" fmla="*/ 0 w 2784620"/>
              <a:gd name="connsiteY7" fmla="*/ 1938559 h 2326280"/>
              <a:gd name="connsiteX8" fmla="*/ 0 w 2784620"/>
              <a:gd name="connsiteY8" fmla="*/ 387721 h 232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4620" h="2326280">
                <a:moveTo>
                  <a:pt x="0" y="387721"/>
                </a:moveTo>
                <a:cubicBezTo>
                  <a:pt x="0" y="173589"/>
                  <a:pt x="173589" y="0"/>
                  <a:pt x="387721" y="0"/>
                </a:cubicBezTo>
                <a:lnTo>
                  <a:pt x="2396899" y="0"/>
                </a:lnTo>
                <a:cubicBezTo>
                  <a:pt x="2611031" y="0"/>
                  <a:pt x="2784620" y="173589"/>
                  <a:pt x="2784620" y="387721"/>
                </a:cubicBezTo>
                <a:lnTo>
                  <a:pt x="2784620" y="1938559"/>
                </a:lnTo>
                <a:cubicBezTo>
                  <a:pt x="2784620" y="2152691"/>
                  <a:pt x="2611031" y="2326280"/>
                  <a:pt x="2396899" y="2326280"/>
                </a:cubicBezTo>
                <a:lnTo>
                  <a:pt x="387721" y="2326280"/>
                </a:lnTo>
                <a:cubicBezTo>
                  <a:pt x="173589" y="2326280"/>
                  <a:pt x="0" y="2152691"/>
                  <a:pt x="0" y="1938559"/>
                </a:cubicBezTo>
                <a:lnTo>
                  <a:pt x="0" y="387721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183" tIns="185183" rIns="185183" bIns="185183" numCol="1" spcCol="1270" anchor="ctr" anchorCtr="0">
            <a:noAutofit/>
          </a:bodyPr>
          <a:lstStyle/>
          <a:p>
            <a:pPr algn="ctr" defTabSz="1166813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zatrudnienia pracowniczego</a:t>
            </a:r>
          </a:p>
        </p:txBody>
      </p:sp>
      <p:sp>
        <p:nvSpPr>
          <p:cNvPr id="8" name="Dowolny kształt: kształt 7"/>
          <p:cNvSpPr/>
          <p:nvPr/>
        </p:nvSpPr>
        <p:spPr>
          <a:xfrm>
            <a:off x="2642689" y="2979303"/>
            <a:ext cx="2469371" cy="1744710"/>
          </a:xfrm>
          <a:custGeom>
            <a:avLst/>
            <a:gdLst>
              <a:gd name="connsiteX0" fmla="*/ 0 w 2784620"/>
              <a:gd name="connsiteY0" fmla="*/ 387721 h 2326280"/>
              <a:gd name="connsiteX1" fmla="*/ 387721 w 2784620"/>
              <a:gd name="connsiteY1" fmla="*/ 0 h 2326280"/>
              <a:gd name="connsiteX2" fmla="*/ 2396899 w 2784620"/>
              <a:gd name="connsiteY2" fmla="*/ 0 h 2326280"/>
              <a:gd name="connsiteX3" fmla="*/ 2784620 w 2784620"/>
              <a:gd name="connsiteY3" fmla="*/ 387721 h 2326280"/>
              <a:gd name="connsiteX4" fmla="*/ 2784620 w 2784620"/>
              <a:gd name="connsiteY4" fmla="*/ 1938559 h 2326280"/>
              <a:gd name="connsiteX5" fmla="*/ 2396899 w 2784620"/>
              <a:gd name="connsiteY5" fmla="*/ 2326280 h 2326280"/>
              <a:gd name="connsiteX6" fmla="*/ 387721 w 2784620"/>
              <a:gd name="connsiteY6" fmla="*/ 2326280 h 2326280"/>
              <a:gd name="connsiteX7" fmla="*/ 0 w 2784620"/>
              <a:gd name="connsiteY7" fmla="*/ 1938559 h 2326280"/>
              <a:gd name="connsiteX8" fmla="*/ 0 w 2784620"/>
              <a:gd name="connsiteY8" fmla="*/ 387721 h 232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4620" h="2326280">
                <a:moveTo>
                  <a:pt x="0" y="387721"/>
                </a:moveTo>
                <a:cubicBezTo>
                  <a:pt x="0" y="173589"/>
                  <a:pt x="173589" y="0"/>
                  <a:pt x="387721" y="0"/>
                </a:cubicBezTo>
                <a:lnTo>
                  <a:pt x="2396899" y="0"/>
                </a:lnTo>
                <a:cubicBezTo>
                  <a:pt x="2611031" y="0"/>
                  <a:pt x="2784620" y="173589"/>
                  <a:pt x="2784620" y="387721"/>
                </a:cubicBezTo>
                <a:lnTo>
                  <a:pt x="2784620" y="1938559"/>
                </a:lnTo>
                <a:cubicBezTo>
                  <a:pt x="2784620" y="2152691"/>
                  <a:pt x="2611031" y="2326280"/>
                  <a:pt x="2396899" y="2326280"/>
                </a:cubicBezTo>
                <a:lnTo>
                  <a:pt x="387721" y="2326280"/>
                </a:lnTo>
                <a:cubicBezTo>
                  <a:pt x="173589" y="2326280"/>
                  <a:pt x="0" y="2152691"/>
                  <a:pt x="0" y="1938559"/>
                </a:cubicBezTo>
                <a:lnTo>
                  <a:pt x="0" y="387721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183" tIns="185183" rIns="185183" bIns="185183" numCol="1" spcCol="1270" anchor="ctr" anchorCtr="0">
            <a:noAutofit/>
          </a:bodyPr>
          <a:lstStyle/>
          <a:p>
            <a:pPr algn="ctr" defTabSz="1166813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zatrudnienia niepracowniczego</a:t>
            </a:r>
          </a:p>
          <a:p>
            <a:pPr algn="ctr" defTabSz="1166813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umowy cywilnoprawne</a:t>
            </a:r>
          </a:p>
        </p:txBody>
      </p:sp>
      <p:sp>
        <p:nvSpPr>
          <p:cNvPr id="9" name="Dowolny kształt: kształt 8"/>
          <p:cNvSpPr/>
          <p:nvPr/>
        </p:nvSpPr>
        <p:spPr>
          <a:xfrm>
            <a:off x="5319353" y="2979303"/>
            <a:ext cx="2667680" cy="1744710"/>
          </a:xfrm>
          <a:custGeom>
            <a:avLst/>
            <a:gdLst>
              <a:gd name="connsiteX0" fmla="*/ 0 w 2784620"/>
              <a:gd name="connsiteY0" fmla="*/ 387721 h 2326280"/>
              <a:gd name="connsiteX1" fmla="*/ 387721 w 2784620"/>
              <a:gd name="connsiteY1" fmla="*/ 0 h 2326280"/>
              <a:gd name="connsiteX2" fmla="*/ 2396899 w 2784620"/>
              <a:gd name="connsiteY2" fmla="*/ 0 h 2326280"/>
              <a:gd name="connsiteX3" fmla="*/ 2784620 w 2784620"/>
              <a:gd name="connsiteY3" fmla="*/ 387721 h 2326280"/>
              <a:gd name="connsiteX4" fmla="*/ 2784620 w 2784620"/>
              <a:gd name="connsiteY4" fmla="*/ 1938559 h 2326280"/>
              <a:gd name="connsiteX5" fmla="*/ 2396899 w 2784620"/>
              <a:gd name="connsiteY5" fmla="*/ 2326280 h 2326280"/>
              <a:gd name="connsiteX6" fmla="*/ 387721 w 2784620"/>
              <a:gd name="connsiteY6" fmla="*/ 2326280 h 2326280"/>
              <a:gd name="connsiteX7" fmla="*/ 0 w 2784620"/>
              <a:gd name="connsiteY7" fmla="*/ 1938559 h 2326280"/>
              <a:gd name="connsiteX8" fmla="*/ 0 w 2784620"/>
              <a:gd name="connsiteY8" fmla="*/ 387721 h 232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4620" h="2326280">
                <a:moveTo>
                  <a:pt x="0" y="387721"/>
                </a:moveTo>
                <a:cubicBezTo>
                  <a:pt x="0" y="173589"/>
                  <a:pt x="173589" y="0"/>
                  <a:pt x="387721" y="0"/>
                </a:cubicBezTo>
                <a:lnTo>
                  <a:pt x="2396899" y="0"/>
                </a:lnTo>
                <a:cubicBezTo>
                  <a:pt x="2611031" y="0"/>
                  <a:pt x="2784620" y="173589"/>
                  <a:pt x="2784620" y="387721"/>
                </a:cubicBezTo>
                <a:lnTo>
                  <a:pt x="2784620" y="1938559"/>
                </a:lnTo>
                <a:cubicBezTo>
                  <a:pt x="2784620" y="2152691"/>
                  <a:pt x="2611031" y="2326280"/>
                  <a:pt x="2396899" y="2326280"/>
                </a:cubicBezTo>
                <a:lnTo>
                  <a:pt x="387721" y="2326280"/>
                </a:lnTo>
                <a:cubicBezTo>
                  <a:pt x="173589" y="2326280"/>
                  <a:pt x="0" y="2152691"/>
                  <a:pt x="0" y="1938559"/>
                </a:cubicBezTo>
                <a:lnTo>
                  <a:pt x="0" y="387721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5183" tIns="185183" rIns="185183" bIns="185183" numCol="1" spcCol="1270" anchor="ctr" anchorCtr="0">
            <a:noAutofit/>
          </a:bodyPr>
          <a:lstStyle/>
          <a:p>
            <a:pPr algn="ctr" defTabSz="1166813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wykonywania własnej działalności gospodarczej</a:t>
            </a:r>
          </a:p>
        </p:txBody>
      </p:sp>
      <p:sp>
        <p:nvSpPr>
          <p:cNvPr id="4" name="Dowolny kształt: kształt 3"/>
          <p:cNvSpPr/>
          <p:nvPr/>
        </p:nvSpPr>
        <p:spPr>
          <a:xfrm>
            <a:off x="1306364" y="1670311"/>
            <a:ext cx="5142020" cy="1032236"/>
          </a:xfrm>
          <a:custGeom>
            <a:avLst/>
            <a:gdLst>
              <a:gd name="connsiteX0" fmla="*/ 0 w 6755591"/>
              <a:gd name="connsiteY0" fmla="*/ 70487 h 422913"/>
              <a:gd name="connsiteX1" fmla="*/ 70487 w 6755591"/>
              <a:gd name="connsiteY1" fmla="*/ 0 h 422913"/>
              <a:gd name="connsiteX2" fmla="*/ 6685104 w 6755591"/>
              <a:gd name="connsiteY2" fmla="*/ 0 h 422913"/>
              <a:gd name="connsiteX3" fmla="*/ 6755591 w 6755591"/>
              <a:gd name="connsiteY3" fmla="*/ 70487 h 422913"/>
              <a:gd name="connsiteX4" fmla="*/ 6755591 w 6755591"/>
              <a:gd name="connsiteY4" fmla="*/ 352426 h 422913"/>
              <a:gd name="connsiteX5" fmla="*/ 6685104 w 6755591"/>
              <a:gd name="connsiteY5" fmla="*/ 422913 h 422913"/>
              <a:gd name="connsiteX6" fmla="*/ 70487 w 6755591"/>
              <a:gd name="connsiteY6" fmla="*/ 422913 h 422913"/>
              <a:gd name="connsiteX7" fmla="*/ 0 w 6755591"/>
              <a:gd name="connsiteY7" fmla="*/ 352426 h 422913"/>
              <a:gd name="connsiteX8" fmla="*/ 0 w 6755591"/>
              <a:gd name="connsiteY8" fmla="*/ 70487 h 42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5591" h="422913">
                <a:moveTo>
                  <a:pt x="0" y="70487"/>
                </a:moveTo>
                <a:cubicBezTo>
                  <a:pt x="0" y="31558"/>
                  <a:pt x="31558" y="0"/>
                  <a:pt x="70487" y="0"/>
                </a:cubicBezTo>
                <a:lnTo>
                  <a:pt x="6685104" y="0"/>
                </a:lnTo>
                <a:cubicBezTo>
                  <a:pt x="6724033" y="0"/>
                  <a:pt x="6755591" y="31558"/>
                  <a:pt x="6755591" y="70487"/>
                </a:cubicBezTo>
                <a:lnTo>
                  <a:pt x="6755591" y="352426"/>
                </a:lnTo>
                <a:cubicBezTo>
                  <a:pt x="6755591" y="391355"/>
                  <a:pt x="6724033" y="422913"/>
                  <a:pt x="6685104" y="422913"/>
                </a:cubicBezTo>
                <a:lnTo>
                  <a:pt x="70487" y="422913"/>
                </a:lnTo>
                <a:cubicBezTo>
                  <a:pt x="31558" y="422913"/>
                  <a:pt x="0" y="391355"/>
                  <a:pt x="0" y="352426"/>
                </a:cubicBezTo>
                <a:lnTo>
                  <a:pt x="0" y="70487"/>
                </a:lnTo>
                <a:close/>
              </a:path>
            </a:pathLst>
          </a:custGeom>
          <a:solidFill>
            <a:srgbClr val="0066CC">
              <a:alpha val="90000"/>
            </a:srgb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494" tIns="95494" rIns="95494" bIns="95494" numCol="1" spcCol="1270" anchor="ctr" anchorCtr="0">
            <a:noAutofit/>
          </a:bodyPr>
          <a:lstStyle/>
          <a:p>
            <a:pPr algn="ctr" defTabSz="933450">
              <a:spcAft>
                <a:spcPct val="35000"/>
              </a:spcAft>
            </a:pPr>
            <a:r>
              <a:rPr lang="pl-PL" sz="1800" dirty="0">
                <a:solidFill>
                  <a:srgbClr val="FFFFFF"/>
                </a:solidFill>
              </a:rPr>
              <a:t>BRAK </a:t>
            </a:r>
          </a:p>
          <a:p>
            <a:pPr algn="ctr" defTabSz="933450">
              <a:spcAft>
                <a:spcPct val="35000"/>
              </a:spcAft>
            </a:pPr>
            <a:r>
              <a:rPr lang="pl-PL" sz="1800" dirty="0">
                <a:solidFill>
                  <a:srgbClr val="FFFFFF"/>
                </a:solidFill>
              </a:rPr>
              <a:t>możliwości podjęcia zatrudnienia przez pracownika w tym czasie u innego pracodawcy</a:t>
            </a:r>
          </a:p>
        </p:txBody>
      </p:sp>
    </p:spTree>
    <p:extLst>
      <p:ext uri="{BB962C8B-B14F-4D97-AF65-F5344CB8AC3E}">
        <p14:creationId xmlns:p14="http://schemas.microsoft.com/office/powerpoint/2010/main" val="190726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: kształt 6"/>
          <p:cNvSpPr/>
          <p:nvPr/>
        </p:nvSpPr>
        <p:spPr>
          <a:xfrm>
            <a:off x="1439653" y="2510898"/>
            <a:ext cx="6372709" cy="3240360"/>
          </a:xfrm>
          <a:custGeom>
            <a:avLst/>
            <a:gdLst>
              <a:gd name="connsiteX0" fmla="*/ 174628 w 1047750"/>
              <a:gd name="connsiteY0" fmla="*/ 0 h 3901440"/>
              <a:gd name="connsiteX1" fmla="*/ 873122 w 1047750"/>
              <a:gd name="connsiteY1" fmla="*/ 0 h 3901440"/>
              <a:gd name="connsiteX2" fmla="*/ 1047750 w 1047750"/>
              <a:gd name="connsiteY2" fmla="*/ 174628 h 3901440"/>
              <a:gd name="connsiteX3" fmla="*/ 1047750 w 1047750"/>
              <a:gd name="connsiteY3" fmla="*/ 3901440 h 3901440"/>
              <a:gd name="connsiteX4" fmla="*/ 1047750 w 1047750"/>
              <a:gd name="connsiteY4" fmla="*/ 3901440 h 3901440"/>
              <a:gd name="connsiteX5" fmla="*/ 0 w 1047750"/>
              <a:gd name="connsiteY5" fmla="*/ 3901440 h 3901440"/>
              <a:gd name="connsiteX6" fmla="*/ 0 w 1047750"/>
              <a:gd name="connsiteY6" fmla="*/ 3901440 h 3901440"/>
              <a:gd name="connsiteX7" fmla="*/ 0 w 1047750"/>
              <a:gd name="connsiteY7" fmla="*/ 174628 h 3901440"/>
              <a:gd name="connsiteX8" fmla="*/ 174628 w 1047750"/>
              <a:gd name="connsiteY8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7750" h="3901440">
                <a:moveTo>
                  <a:pt x="1047750" y="650251"/>
                </a:moveTo>
                <a:lnTo>
                  <a:pt x="1047750" y="3251189"/>
                </a:lnTo>
                <a:cubicBezTo>
                  <a:pt x="1047750" y="3610311"/>
                  <a:pt x="1026753" y="3901440"/>
                  <a:pt x="100085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26753" y="0"/>
                  <a:pt x="1047750" y="291129"/>
                  <a:pt x="1047750" y="65025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576" tIns="52647" rIns="66935" bIns="52649" numCol="1" spcCol="1270" anchor="ctr" anchorCtr="0">
            <a:noAutofit/>
          </a:bodyPr>
          <a:lstStyle/>
          <a:p>
            <a:pPr algn="just"/>
            <a:r>
              <a:rPr lang="pl-PL" sz="1800" dirty="0"/>
              <a:t>pracownik zatrudniony co najmniej 6 miesięcy ma prawo do urlopu wychowawczego w celu sprawowania osobistej opieki nad dzieckiem. Wymiar tego urlopu wynosi do 36 miesięcy i jest on udzielany na okres nie dłuższy niż do zakończenia roku kalendarzowego, w którym dziecko kończy 6. rok życia</a:t>
            </a:r>
          </a:p>
          <a:p>
            <a:pPr algn="just"/>
            <a:endParaRPr lang="pl-PL" sz="1800" dirty="0"/>
          </a:p>
          <a:p>
            <a:pPr algn="just"/>
            <a:r>
              <a:rPr lang="pl-PL" sz="1800" dirty="0"/>
              <a:t>Przysługuje on łącznie obojgu rodzicom lub opiekunom dziecka.</a:t>
            </a:r>
          </a:p>
          <a:p>
            <a:pPr algn="just"/>
            <a:r>
              <a:rPr lang="pl-PL" sz="1800" dirty="0"/>
              <a:t>Może zostać wykorzystany przez rodziców jako ostatni.</a:t>
            </a:r>
          </a:p>
        </p:txBody>
      </p:sp>
      <p:sp>
        <p:nvSpPr>
          <p:cNvPr id="9" name="Dowolny kształt: kształt 8"/>
          <p:cNvSpPr/>
          <p:nvPr/>
        </p:nvSpPr>
        <p:spPr>
          <a:xfrm>
            <a:off x="257175" y="1701847"/>
            <a:ext cx="4212468" cy="534516"/>
          </a:xfrm>
          <a:custGeom>
            <a:avLst/>
            <a:gdLst>
              <a:gd name="connsiteX0" fmla="*/ 0 w 2194560"/>
              <a:gd name="connsiteY0" fmla="*/ 218286 h 1309687"/>
              <a:gd name="connsiteX1" fmla="*/ 218286 w 2194560"/>
              <a:gd name="connsiteY1" fmla="*/ 0 h 1309687"/>
              <a:gd name="connsiteX2" fmla="*/ 1976274 w 2194560"/>
              <a:gd name="connsiteY2" fmla="*/ 0 h 1309687"/>
              <a:gd name="connsiteX3" fmla="*/ 2194560 w 2194560"/>
              <a:gd name="connsiteY3" fmla="*/ 218286 h 1309687"/>
              <a:gd name="connsiteX4" fmla="*/ 2194560 w 2194560"/>
              <a:gd name="connsiteY4" fmla="*/ 1091401 h 1309687"/>
              <a:gd name="connsiteX5" fmla="*/ 1976274 w 2194560"/>
              <a:gd name="connsiteY5" fmla="*/ 1309687 h 1309687"/>
              <a:gd name="connsiteX6" fmla="*/ 218286 w 2194560"/>
              <a:gd name="connsiteY6" fmla="*/ 1309687 h 1309687"/>
              <a:gd name="connsiteX7" fmla="*/ 0 w 2194560"/>
              <a:gd name="connsiteY7" fmla="*/ 1091401 h 1309687"/>
              <a:gd name="connsiteX8" fmla="*/ 0 w 2194560"/>
              <a:gd name="connsiteY8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97730"/>
                  <a:pt x="97730" y="0"/>
                  <a:pt x="218286" y="0"/>
                </a:cubicBezTo>
                <a:lnTo>
                  <a:pt x="1976274" y="0"/>
                </a:lnTo>
                <a:cubicBezTo>
                  <a:pt x="2096830" y="0"/>
                  <a:pt x="2194560" y="97730"/>
                  <a:pt x="2194560" y="218286"/>
                </a:cubicBezTo>
                <a:lnTo>
                  <a:pt x="2194560" y="1091401"/>
                </a:lnTo>
                <a:cubicBezTo>
                  <a:pt x="2194560" y="1211957"/>
                  <a:pt x="2096830" y="1309687"/>
                  <a:pt x="1976274" y="1309687"/>
                </a:cubicBezTo>
                <a:lnTo>
                  <a:pt x="218286" y="1309687"/>
                </a:lnTo>
                <a:cubicBezTo>
                  <a:pt x="97730" y="1309687"/>
                  <a:pt x="0" y="1211957"/>
                  <a:pt x="0" y="1091401"/>
                </a:cubicBezTo>
                <a:lnTo>
                  <a:pt x="0" y="218286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671" tIns="70811" rIns="93671" bIns="70811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pl-PL" sz="2100" dirty="0"/>
              <a:t>Urlop wychowawczy</a:t>
            </a:r>
            <a:endParaRPr lang="pl-PL" sz="1950" dirty="0"/>
          </a:p>
        </p:txBody>
      </p:sp>
      <p:sp>
        <p:nvSpPr>
          <p:cNvPr id="2" name="Strzałka: zakrzywiona w prawo 1"/>
          <p:cNvSpPr/>
          <p:nvPr/>
        </p:nvSpPr>
        <p:spPr>
          <a:xfrm>
            <a:off x="257175" y="3420427"/>
            <a:ext cx="1182478" cy="18656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0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POWSZECHNA OCHRONA PRACY</a:t>
            </a:r>
          </a:p>
        </p:txBody>
      </p:sp>
    </p:spTree>
    <p:extLst>
      <p:ext uri="{BB962C8B-B14F-4D97-AF65-F5344CB8AC3E}">
        <p14:creationId xmlns:p14="http://schemas.microsoft.com/office/powerpoint/2010/main" val="21869293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385646" y="4646295"/>
            <a:ext cx="6480720" cy="12129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7794" lvl="1" indent="-342900">
              <a:buFont typeface="+mj-lt"/>
              <a:buAutoNum type="arabicPeriod"/>
              <a:defRPr/>
            </a:pPr>
            <a:r>
              <a:rPr lang="pl-PL" dirty="0">
                <a:solidFill>
                  <a:srgbClr val="0070C0"/>
                </a:solidFill>
              </a:rPr>
              <a:t>umowy cywilnoprawne</a:t>
            </a:r>
          </a:p>
          <a:p>
            <a:pPr marL="637794" lvl="1" indent="-342900">
              <a:buFont typeface="+mj-lt"/>
              <a:buAutoNum type="arabicPeriod"/>
              <a:defRPr/>
            </a:pPr>
            <a:r>
              <a:rPr lang="pl-PL" dirty="0">
                <a:solidFill>
                  <a:srgbClr val="0070C0"/>
                </a:solidFill>
              </a:rPr>
              <a:t>prowadzenie działalności gospodarczej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pl-PL" sz="1650" dirty="0">
              <a:solidFill>
                <a:srgbClr val="FFFFFF"/>
              </a:solidFill>
            </a:endParaRPr>
          </a:p>
        </p:txBody>
      </p:sp>
      <p:sp>
        <p:nvSpPr>
          <p:cNvPr id="3" name="Prostokąt: zaokrąglone rogi 2"/>
          <p:cNvSpPr/>
          <p:nvPr/>
        </p:nvSpPr>
        <p:spPr>
          <a:xfrm>
            <a:off x="437197" y="1557582"/>
            <a:ext cx="7843838" cy="432048"/>
          </a:xfrm>
          <a:prstGeom prst="roundRect">
            <a:avLst/>
          </a:pr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/>
              <a:t>Możliwość podjęcia zatrudnienia w czasie przebywania na urlopie wychowawczym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385646" y="2183249"/>
            <a:ext cx="6478439" cy="256591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l-PL" sz="2100" dirty="0"/>
              <a:t>w czasie urlopu wychowawczego pracownik ma prawo: podjąć pracę zarobkową u dotychczasowego lub innego pracodawcy albo inną działalność, a także </a:t>
            </a:r>
          </a:p>
          <a:p>
            <a:pPr algn="ctr">
              <a:defRPr/>
            </a:pPr>
            <a:r>
              <a:rPr lang="pl-PL" sz="2100" dirty="0"/>
              <a:t>naukę lub szkolenie, </a:t>
            </a:r>
          </a:p>
          <a:p>
            <a:pPr algn="ctr">
              <a:defRPr/>
            </a:pPr>
            <a:r>
              <a:rPr lang="pl-PL" sz="2100" dirty="0"/>
              <a:t>jeżeli nie wyłącza to możliwości sprawowania osobistej opieki nad dzieckiem</a:t>
            </a:r>
            <a:endParaRPr lang="pl-PL" sz="1950" dirty="0"/>
          </a:p>
        </p:txBody>
      </p:sp>
    </p:spTree>
    <p:extLst>
      <p:ext uri="{BB962C8B-B14F-4D97-AF65-F5344CB8AC3E}">
        <p14:creationId xmlns:p14="http://schemas.microsoft.com/office/powerpoint/2010/main" val="18846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/>
          <p:cNvSpPr/>
          <p:nvPr/>
        </p:nvSpPr>
        <p:spPr>
          <a:xfrm>
            <a:off x="180023" y="1489493"/>
            <a:ext cx="8638440" cy="561286"/>
          </a:xfrm>
          <a:prstGeom prst="roundRect">
            <a:avLst/>
          </a:pr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/>
              <a:t>Możliwość podjęcia zatrudnienia w czasie przebywania na urlopie wychowawczym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Dowolny kształt: kształt 32"/>
          <p:cNvSpPr/>
          <p:nvPr/>
        </p:nvSpPr>
        <p:spPr>
          <a:xfrm>
            <a:off x="1439652" y="3108828"/>
            <a:ext cx="6426473" cy="1462452"/>
          </a:xfrm>
          <a:custGeom>
            <a:avLst/>
            <a:gdLst>
              <a:gd name="connsiteX0" fmla="*/ 0 w 6094601"/>
              <a:gd name="connsiteY0" fmla="*/ 128191 h 1281906"/>
              <a:gd name="connsiteX1" fmla="*/ 128191 w 6094601"/>
              <a:gd name="connsiteY1" fmla="*/ 0 h 1281906"/>
              <a:gd name="connsiteX2" fmla="*/ 5966410 w 6094601"/>
              <a:gd name="connsiteY2" fmla="*/ 0 h 1281906"/>
              <a:gd name="connsiteX3" fmla="*/ 6094601 w 6094601"/>
              <a:gd name="connsiteY3" fmla="*/ 128191 h 1281906"/>
              <a:gd name="connsiteX4" fmla="*/ 6094601 w 6094601"/>
              <a:gd name="connsiteY4" fmla="*/ 1153715 h 1281906"/>
              <a:gd name="connsiteX5" fmla="*/ 5966410 w 6094601"/>
              <a:gd name="connsiteY5" fmla="*/ 1281906 h 1281906"/>
              <a:gd name="connsiteX6" fmla="*/ 128191 w 6094601"/>
              <a:gd name="connsiteY6" fmla="*/ 1281906 h 1281906"/>
              <a:gd name="connsiteX7" fmla="*/ 0 w 6094601"/>
              <a:gd name="connsiteY7" fmla="*/ 1153715 h 1281906"/>
              <a:gd name="connsiteX8" fmla="*/ 0 w 6094601"/>
              <a:gd name="connsiteY8" fmla="*/ 128191 h 12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4601" h="1281906">
                <a:moveTo>
                  <a:pt x="0" y="128191"/>
                </a:moveTo>
                <a:cubicBezTo>
                  <a:pt x="0" y="57393"/>
                  <a:pt x="57393" y="0"/>
                  <a:pt x="128191" y="0"/>
                </a:cubicBezTo>
                <a:lnTo>
                  <a:pt x="5966410" y="0"/>
                </a:lnTo>
                <a:cubicBezTo>
                  <a:pt x="6037208" y="0"/>
                  <a:pt x="6094601" y="57393"/>
                  <a:pt x="6094601" y="128191"/>
                </a:cubicBezTo>
                <a:lnTo>
                  <a:pt x="6094601" y="1153715"/>
                </a:lnTo>
                <a:cubicBezTo>
                  <a:pt x="6094601" y="1224513"/>
                  <a:pt x="6037208" y="1281906"/>
                  <a:pt x="5966410" y="1281906"/>
                </a:cubicBezTo>
                <a:lnTo>
                  <a:pt x="128191" y="1281906"/>
                </a:lnTo>
                <a:cubicBezTo>
                  <a:pt x="57393" y="1281906"/>
                  <a:pt x="0" y="1224513"/>
                  <a:pt x="0" y="1153715"/>
                </a:cubicBezTo>
                <a:lnTo>
                  <a:pt x="0" y="128191"/>
                </a:lnTo>
                <a:close/>
              </a:path>
            </a:pathLst>
          </a:custGeom>
          <a:solidFill>
            <a:srgbClr val="33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22" tIns="71022" rIns="71022" bIns="71022" numCol="1" spcCol="1270" anchor="ctr" anchorCtr="0"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pl-PL" sz="1800" dirty="0"/>
              <a:t>Pracownik nie ma obowiązku uprzedzania, informowania lub występowania o zgodę pracodawcy na podjęcie pracy albo innej działalności lub nauki w trakcie urlopu, ale </a:t>
            </a:r>
          </a:p>
        </p:txBody>
      </p:sp>
      <p:sp>
        <p:nvSpPr>
          <p:cNvPr id="2" name="Strzałka: w prawo 1"/>
          <p:cNvSpPr/>
          <p:nvPr/>
        </p:nvSpPr>
        <p:spPr>
          <a:xfrm>
            <a:off x="488633" y="1924126"/>
            <a:ext cx="8329830" cy="1365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 2" pitchFamily="18" charset="2"/>
              <a:buNone/>
            </a:pPr>
            <a:r>
              <a:rPr lang="pl-PL" sz="1800" dirty="0"/>
              <a:t>warunek dopuszczalności łączenia urlopu wychowawczego z podjęciem pracy, innej działalności lub nauki</a:t>
            </a:r>
          </a:p>
        </p:txBody>
      </p:sp>
      <p:sp>
        <p:nvSpPr>
          <p:cNvPr id="7" name="Dowolny kształt: kształt 6"/>
          <p:cNvSpPr/>
          <p:nvPr/>
        </p:nvSpPr>
        <p:spPr>
          <a:xfrm>
            <a:off x="1439652" y="4826317"/>
            <a:ext cx="6426473" cy="1051817"/>
          </a:xfrm>
          <a:custGeom>
            <a:avLst/>
            <a:gdLst>
              <a:gd name="connsiteX0" fmla="*/ 0 w 6094601"/>
              <a:gd name="connsiteY0" fmla="*/ 128191 h 1281906"/>
              <a:gd name="connsiteX1" fmla="*/ 128191 w 6094601"/>
              <a:gd name="connsiteY1" fmla="*/ 0 h 1281906"/>
              <a:gd name="connsiteX2" fmla="*/ 5966410 w 6094601"/>
              <a:gd name="connsiteY2" fmla="*/ 0 h 1281906"/>
              <a:gd name="connsiteX3" fmla="*/ 6094601 w 6094601"/>
              <a:gd name="connsiteY3" fmla="*/ 128191 h 1281906"/>
              <a:gd name="connsiteX4" fmla="*/ 6094601 w 6094601"/>
              <a:gd name="connsiteY4" fmla="*/ 1153715 h 1281906"/>
              <a:gd name="connsiteX5" fmla="*/ 5966410 w 6094601"/>
              <a:gd name="connsiteY5" fmla="*/ 1281906 h 1281906"/>
              <a:gd name="connsiteX6" fmla="*/ 128191 w 6094601"/>
              <a:gd name="connsiteY6" fmla="*/ 1281906 h 1281906"/>
              <a:gd name="connsiteX7" fmla="*/ 0 w 6094601"/>
              <a:gd name="connsiteY7" fmla="*/ 1153715 h 1281906"/>
              <a:gd name="connsiteX8" fmla="*/ 0 w 6094601"/>
              <a:gd name="connsiteY8" fmla="*/ 128191 h 128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4601" h="1281906">
                <a:moveTo>
                  <a:pt x="0" y="128191"/>
                </a:moveTo>
                <a:cubicBezTo>
                  <a:pt x="0" y="57393"/>
                  <a:pt x="57393" y="0"/>
                  <a:pt x="128191" y="0"/>
                </a:cubicBezTo>
                <a:lnTo>
                  <a:pt x="5966410" y="0"/>
                </a:lnTo>
                <a:cubicBezTo>
                  <a:pt x="6037208" y="0"/>
                  <a:pt x="6094601" y="57393"/>
                  <a:pt x="6094601" y="128191"/>
                </a:cubicBezTo>
                <a:lnTo>
                  <a:pt x="6094601" y="1153715"/>
                </a:lnTo>
                <a:cubicBezTo>
                  <a:pt x="6094601" y="1224513"/>
                  <a:pt x="6037208" y="1281906"/>
                  <a:pt x="5966410" y="1281906"/>
                </a:cubicBezTo>
                <a:lnTo>
                  <a:pt x="128191" y="1281906"/>
                </a:lnTo>
                <a:cubicBezTo>
                  <a:pt x="57393" y="1281906"/>
                  <a:pt x="0" y="1224513"/>
                  <a:pt x="0" y="1153715"/>
                </a:cubicBezTo>
                <a:lnTo>
                  <a:pt x="0" y="128191"/>
                </a:lnTo>
                <a:close/>
              </a:path>
            </a:pathLst>
          </a:custGeom>
          <a:solidFill>
            <a:srgbClr val="0033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022" tIns="71022" rIns="71022" bIns="71022" numCol="1" spcCol="1270" anchor="ctr" anchorCtr="0"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pl-PL" sz="2100" dirty="0"/>
              <a:t>zajęcia te muszą umożliwiać sprawowanie przez pracownika osobistej opieki nad dzieckiem</a:t>
            </a:r>
          </a:p>
        </p:txBody>
      </p:sp>
      <p:sp>
        <p:nvSpPr>
          <p:cNvPr id="6" name="Strzałka: w dół 5"/>
          <p:cNvSpPr/>
          <p:nvPr/>
        </p:nvSpPr>
        <p:spPr>
          <a:xfrm>
            <a:off x="4139831" y="4347760"/>
            <a:ext cx="1026114" cy="70207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341171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7" grpId="0" animBg="1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olny kształt: kształt 5"/>
          <p:cNvSpPr/>
          <p:nvPr/>
        </p:nvSpPr>
        <p:spPr>
          <a:xfrm>
            <a:off x="317183" y="2126382"/>
            <a:ext cx="7435366" cy="1662664"/>
          </a:xfrm>
          <a:custGeom>
            <a:avLst/>
            <a:gdLst>
              <a:gd name="connsiteX0" fmla="*/ 0 w 7344542"/>
              <a:gd name="connsiteY0" fmla="*/ 166338 h 1663384"/>
              <a:gd name="connsiteX1" fmla="*/ 166338 w 7344542"/>
              <a:gd name="connsiteY1" fmla="*/ 0 h 1663384"/>
              <a:gd name="connsiteX2" fmla="*/ 7178204 w 7344542"/>
              <a:gd name="connsiteY2" fmla="*/ 0 h 1663384"/>
              <a:gd name="connsiteX3" fmla="*/ 7344542 w 7344542"/>
              <a:gd name="connsiteY3" fmla="*/ 166338 h 1663384"/>
              <a:gd name="connsiteX4" fmla="*/ 7344542 w 7344542"/>
              <a:gd name="connsiteY4" fmla="*/ 1497046 h 1663384"/>
              <a:gd name="connsiteX5" fmla="*/ 7178204 w 7344542"/>
              <a:gd name="connsiteY5" fmla="*/ 1663384 h 1663384"/>
              <a:gd name="connsiteX6" fmla="*/ 166338 w 7344542"/>
              <a:gd name="connsiteY6" fmla="*/ 1663384 h 1663384"/>
              <a:gd name="connsiteX7" fmla="*/ 0 w 7344542"/>
              <a:gd name="connsiteY7" fmla="*/ 1497046 h 1663384"/>
              <a:gd name="connsiteX8" fmla="*/ 0 w 7344542"/>
              <a:gd name="connsiteY8" fmla="*/ 166338 h 16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4542" h="1663384">
                <a:moveTo>
                  <a:pt x="0" y="166338"/>
                </a:moveTo>
                <a:cubicBezTo>
                  <a:pt x="0" y="74472"/>
                  <a:pt x="74472" y="0"/>
                  <a:pt x="166338" y="0"/>
                </a:cubicBezTo>
                <a:lnTo>
                  <a:pt x="7178204" y="0"/>
                </a:lnTo>
                <a:cubicBezTo>
                  <a:pt x="7270070" y="0"/>
                  <a:pt x="7344542" y="74472"/>
                  <a:pt x="7344542" y="166338"/>
                </a:cubicBezTo>
                <a:lnTo>
                  <a:pt x="7344542" y="1497046"/>
                </a:lnTo>
                <a:cubicBezTo>
                  <a:pt x="7344542" y="1588912"/>
                  <a:pt x="7270070" y="1663384"/>
                  <a:pt x="7178204" y="1663384"/>
                </a:cubicBezTo>
                <a:lnTo>
                  <a:pt x="166338" y="1663384"/>
                </a:lnTo>
                <a:cubicBezTo>
                  <a:pt x="74472" y="1663384"/>
                  <a:pt x="0" y="1588912"/>
                  <a:pt x="0" y="1497046"/>
                </a:cubicBezTo>
                <a:lnTo>
                  <a:pt x="0" y="16633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5119" tIns="105119" rIns="1378232" bIns="105119" numCol="1" spcCol="1270" anchor="ctr" anchorCtr="0">
            <a:noAutofit/>
          </a:bodyPr>
          <a:lstStyle/>
          <a:p>
            <a:pPr algn="ctr"/>
            <a:r>
              <a:rPr lang="pl-PL" sz="1800" dirty="0"/>
              <a:t>Na gruncie ubezpieczeń społecznych pojawia się obowiązek poinformowania o podjęciu działalności zarobkowej, dotychczasowego pracodawcy –  płatnika składek, którym jest pracodawca udzielający urlopu wychowawczego</a:t>
            </a:r>
          </a:p>
        </p:txBody>
      </p:sp>
      <p:sp>
        <p:nvSpPr>
          <p:cNvPr id="8" name="Dowolny kształt: kształt 7"/>
          <p:cNvSpPr/>
          <p:nvPr/>
        </p:nvSpPr>
        <p:spPr>
          <a:xfrm>
            <a:off x="625793" y="4011930"/>
            <a:ext cx="7126757" cy="1847340"/>
          </a:xfrm>
          <a:custGeom>
            <a:avLst/>
            <a:gdLst>
              <a:gd name="connsiteX0" fmla="*/ 0 w 7344542"/>
              <a:gd name="connsiteY0" fmla="*/ 166338 h 1663384"/>
              <a:gd name="connsiteX1" fmla="*/ 166338 w 7344542"/>
              <a:gd name="connsiteY1" fmla="*/ 0 h 1663384"/>
              <a:gd name="connsiteX2" fmla="*/ 7178204 w 7344542"/>
              <a:gd name="connsiteY2" fmla="*/ 0 h 1663384"/>
              <a:gd name="connsiteX3" fmla="*/ 7344542 w 7344542"/>
              <a:gd name="connsiteY3" fmla="*/ 166338 h 1663384"/>
              <a:gd name="connsiteX4" fmla="*/ 7344542 w 7344542"/>
              <a:gd name="connsiteY4" fmla="*/ 1497046 h 1663384"/>
              <a:gd name="connsiteX5" fmla="*/ 7178204 w 7344542"/>
              <a:gd name="connsiteY5" fmla="*/ 1663384 h 1663384"/>
              <a:gd name="connsiteX6" fmla="*/ 166338 w 7344542"/>
              <a:gd name="connsiteY6" fmla="*/ 1663384 h 1663384"/>
              <a:gd name="connsiteX7" fmla="*/ 0 w 7344542"/>
              <a:gd name="connsiteY7" fmla="*/ 1497046 h 1663384"/>
              <a:gd name="connsiteX8" fmla="*/ 0 w 7344542"/>
              <a:gd name="connsiteY8" fmla="*/ 166338 h 16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44542" h="1663384">
                <a:moveTo>
                  <a:pt x="0" y="166338"/>
                </a:moveTo>
                <a:cubicBezTo>
                  <a:pt x="0" y="74472"/>
                  <a:pt x="74472" y="0"/>
                  <a:pt x="166338" y="0"/>
                </a:cubicBezTo>
                <a:lnTo>
                  <a:pt x="7178204" y="0"/>
                </a:lnTo>
                <a:cubicBezTo>
                  <a:pt x="7270070" y="0"/>
                  <a:pt x="7344542" y="74472"/>
                  <a:pt x="7344542" y="166338"/>
                </a:cubicBezTo>
                <a:lnTo>
                  <a:pt x="7344542" y="1497046"/>
                </a:lnTo>
                <a:cubicBezTo>
                  <a:pt x="7344542" y="1588912"/>
                  <a:pt x="7270070" y="1663384"/>
                  <a:pt x="7178204" y="1663384"/>
                </a:cubicBezTo>
                <a:lnTo>
                  <a:pt x="166338" y="1663384"/>
                </a:lnTo>
                <a:cubicBezTo>
                  <a:pt x="74472" y="1663384"/>
                  <a:pt x="0" y="1588912"/>
                  <a:pt x="0" y="1497046"/>
                </a:cubicBezTo>
                <a:lnTo>
                  <a:pt x="0" y="16633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9404" tIns="99404" rIns="1396340" bIns="99404" numCol="1" spcCol="1270" anchor="ctr" anchorCtr="0">
            <a:noAutofit/>
          </a:bodyPr>
          <a:lstStyle/>
          <a:p>
            <a:pPr algn="ctr"/>
            <a:r>
              <a:rPr lang="pl-PL" sz="1800" dirty="0"/>
              <a:t>podjęcie przez pracownika działalności zarobkowej, które skutkuje podleganiem ubezpieczeniom społecznym z innego tytułu niż przebywanie na urlopie wychowawczym, spowoduje powstanie obowiązku informacyjnego pracownika względem pracodawcy udzielającego urlopu wychowawczego.</a:t>
            </a:r>
          </a:p>
        </p:txBody>
      </p:sp>
      <p:sp>
        <p:nvSpPr>
          <p:cNvPr id="12" name="Dowolny kształt: kształt 11"/>
          <p:cNvSpPr/>
          <p:nvPr/>
        </p:nvSpPr>
        <p:spPr>
          <a:xfrm>
            <a:off x="6632801" y="3560649"/>
            <a:ext cx="810900" cy="810900"/>
          </a:xfrm>
          <a:custGeom>
            <a:avLst/>
            <a:gdLst>
              <a:gd name="connsiteX0" fmla="*/ 0 w 1081200"/>
              <a:gd name="connsiteY0" fmla="*/ 594660 h 1081200"/>
              <a:gd name="connsiteX1" fmla="*/ 243270 w 1081200"/>
              <a:gd name="connsiteY1" fmla="*/ 594660 h 1081200"/>
              <a:gd name="connsiteX2" fmla="*/ 243270 w 1081200"/>
              <a:gd name="connsiteY2" fmla="*/ 0 h 1081200"/>
              <a:gd name="connsiteX3" fmla="*/ 837930 w 1081200"/>
              <a:gd name="connsiteY3" fmla="*/ 0 h 1081200"/>
              <a:gd name="connsiteX4" fmla="*/ 837930 w 1081200"/>
              <a:gd name="connsiteY4" fmla="*/ 594660 h 1081200"/>
              <a:gd name="connsiteX5" fmla="*/ 1081200 w 1081200"/>
              <a:gd name="connsiteY5" fmla="*/ 594660 h 1081200"/>
              <a:gd name="connsiteX6" fmla="*/ 540600 w 1081200"/>
              <a:gd name="connsiteY6" fmla="*/ 1081200 h 1081200"/>
              <a:gd name="connsiteX7" fmla="*/ 0 w 1081200"/>
              <a:gd name="connsiteY7" fmla="*/ 594660 h 10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1200" h="1081200">
                <a:moveTo>
                  <a:pt x="0" y="594660"/>
                </a:moveTo>
                <a:lnTo>
                  <a:pt x="243270" y="594660"/>
                </a:lnTo>
                <a:lnTo>
                  <a:pt x="243270" y="0"/>
                </a:lnTo>
                <a:lnTo>
                  <a:pt x="837930" y="0"/>
                </a:lnTo>
                <a:lnTo>
                  <a:pt x="837930" y="594660"/>
                </a:lnTo>
                <a:lnTo>
                  <a:pt x="1081200" y="594660"/>
                </a:lnTo>
                <a:lnTo>
                  <a:pt x="540600" y="1081200"/>
                </a:lnTo>
                <a:lnTo>
                  <a:pt x="0" y="594660"/>
                </a:lnTo>
                <a:close/>
              </a:path>
            </a:pathLst>
          </a:custGeom>
          <a:solidFill>
            <a:srgbClr val="0000CC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743" tIns="34290" rIns="216743" bIns="234988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Aft>
                <a:spcPct val="35000"/>
              </a:spcAft>
            </a:pPr>
            <a:endParaRPr lang="pl-PL" sz="2700" dirty="0"/>
          </a:p>
        </p:txBody>
      </p:sp>
      <p:sp>
        <p:nvSpPr>
          <p:cNvPr id="9" name="Prostokąt: zaokrąglone rogi 8"/>
          <p:cNvSpPr/>
          <p:nvPr/>
        </p:nvSpPr>
        <p:spPr>
          <a:xfrm>
            <a:off x="198774" y="1565096"/>
            <a:ext cx="8638440" cy="561286"/>
          </a:xfrm>
          <a:prstGeom prst="roundRect">
            <a:avLst/>
          </a:prstGeom>
          <a:solidFill>
            <a:srgbClr val="0066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/>
              <a:t>Możliwość podjęcia zatrudnienia w czasie przebywania na urlopie wychowawczym</a:t>
            </a:r>
            <a:endParaRPr lang="pl-PL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uk blokowy 7"/>
          <p:cNvSpPr/>
          <p:nvPr/>
        </p:nvSpPr>
        <p:spPr>
          <a:xfrm>
            <a:off x="-4456102" y="22789"/>
            <a:ext cx="6758417" cy="6758417"/>
          </a:xfrm>
          <a:prstGeom prst="blockArc">
            <a:avLst>
              <a:gd name="adj1" fmla="val 18900000"/>
              <a:gd name="adj2" fmla="val 2700000"/>
              <a:gd name="adj3" fmla="val 240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olny kształt: kształt 8"/>
          <p:cNvSpPr/>
          <p:nvPr/>
        </p:nvSpPr>
        <p:spPr>
          <a:xfrm>
            <a:off x="1694493" y="1185718"/>
            <a:ext cx="6099391" cy="665639"/>
          </a:xfrm>
          <a:custGeom>
            <a:avLst/>
            <a:gdLst>
              <a:gd name="connsiteX0" fmla="*/ 0 w 8132521"/>
              <a:gd name="connsiteY0" fmla="*/ 0 h 887518"/>
              <a:gd name="connsiteX1" fmla="*/ 8132521 w 8132521"/>
              <a:gd name="connsiteY1" fmla="*/ 0 h 887518"/>
              <a:gd name="connsiteX2" fmla="*/ 8132521 w 8132521"/>
              <a:gd name="connsiteY2" fmla="*/ 887518 h 887518"/>
              <a:gd name="connsiteX3" fmla="*/ 0 w 8132521"/>
              <a:gd name="connsiteY3" fmla="*/ 887518 h 887518"/>
              <a:gd name="connsiteX4" fmla="*/ 0 w 8132521"/>
              <a:gd name="connsiteY4" fmla="*/ 0 h 88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2521" h="887518">
                <a:moveTo>
                  <a:pt x="0" y="0"/>
                </a:moveTo>
                <a:lnTo>
                  <a:pt x="8132521" y="0"/>
                </a:lnTo>
                <a:lnTo>
                  <a:pt x="8132521" y="887518"/>
                </a:lnTo>
                <a:lnTo>
                  <a:pt x="0" y="887518"/>
                </a:lnTo>
                <a:lnTo>
                  <a:pt x="0" y="0"/>
                </a:lnTo>
                <a:close/>
              </a:path>
            </a:pathLst>
          </a:custGeom>
          <a:solidFill>
            <a:srgbClr val="0033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491" tIns="45720" rIns="45720" bIns="4572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</a:pPr>
            <a:r>
              <a:rPr lang="pl-PL" sz="1800" b="1" dirty="0"/>
              <a:t>WNIOSKI</a:t>
            </a:r>
            <a:endParaRPr lang="pl-PL" sz="1275" dirty="0"/>
          </a:p>
        </p:txBody>
      </p:sp>
      <p:sp>
        <p:nvSpPr>
          <p:cNvPr id="10" name="Owal 9"/>
          <p:cNvSpPr/>
          <p:nvPr/>
        </p:nvSpPr>
        <p:spPr>
          <a:xfrm>
            <a:off x="1301980" y="1126025"/>
            <a:ext cx="785025" cy="7850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Dowolny kształt: kształt 10"/>
          <p:cNvSpPr/>
          <p:nvPr/>
        </p:nvSpPr>
        <p:spPr>
          <a:xfrm>
            <a:off x="2144514" y="2146256"/>
            <a:ext cx="6899474" cy="628020"/>
          </a:xfrm>
          <a:custGeom>
            <a:avLst/>
            <a:gdLst>
              <a:gd name="connsiteX0" fmla="*/ 0 w 7532493"/>
              <a:gd name="connsiteY0" fmla="*/ 0 h 837360"/>
              <a:gd name="connsiteX1" fmla="*/ 7532493 w 7532493"/>
              <a:gd name="connsiteY1" fmla="*/ 0 h 837360"/>
              <a:gd name="connsiteX2" fmla="*/ 7532493 w 7532493"/>
              <a:gd name="connsiteY2" fmla="*/ 837360 h 837360"/>
              <a:gd name="connsiteX3" fmla="*/ 0 w 7532493"/>
              <a:gd name="connsiteY3" fmla="*/ 837360 h 837360"/>
              <a:gd name="connsiteX4" fmla="*/ 0 w 7532493"/>
              <a:gd name="connsiteY4" fmla="*/ 0 h 8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2493" h="837360">
                <a:moveTo>
                  <a:pt x="0" y="0"/>
                </a:moveTo>
                <a:lnTo>
                  <a:pt x="7532493" y="0"/>
                </a:lnTo>
                <a:lnTo>
                  <a:pt x="7532493" y="837360"/>
                </a:lnTo>
                <a:lnTo>
                  <a:pt x="0" y="83736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491" tIns="38100" rIns="38100" bIns="38100" numCol="1" spcCol="1270" anchor="ctr" anchorCtr="0">
            <a:noAutofit/>
          </a:bodyPr>
          <a:lstStyle/>
          <a:p>
            <a:pPr defTabSz="666750">
              <a:lnSpc>
                <a:spcPct val="90000"/>
              </a:lnSpc>
              <a:spcAft>
                <a:spcPct val="35000"/>
              </a:spcAft>
            </a:pPr>
            <a:r>
              <a:rPr lang="pl-PL" sz="1500" dirty="0"/>
              <a:t>W zakresie podejmowania zatrudnienia przez pracowników w trakcie urlopów występuje znaczna różnica w sposobie regulowania poszczególnych uprawnień</a:t>
            </a:r>
          </a:p>
        </p:txBody>
      </p:sp>
      <p:sp>
        <p:nvSpPr>
          <p:cNvPr id="12" name="Owal 11"/>
          <p:cNvSpPr/>
          <p:nvPr/>
        </p:nvSpPr>
        <p:spPr>
          <a:xfrm>
            <a:off x="1752001" y="2067754"/>
            <a:ext cx="785025" cy="785025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Dowolny kształt: kształt 12"/>
          <p:cNvSpPr/>
          <p:nvPr/>
        </p:nvSpPr>
        <p:spPr>
          <a:xfrm>
            <a:off x="2282634" y="2996953"/>
            <a:ext cx="6761354" cy="810089"/>
          </a:xfrm>
          <a:custGeom>
            <a:avLst/>
            <a:gdLst>
              <a:gd name="connsiteX0" fmla="*/ 0 w 7348332"/>
              <a:gd name="connsiteY0" fmla="*/ 0 h 1080119"/>
              <a:gd name="connsiteX1" fmla="*/ 7348332 w 7348332"/>
              <a:gd name="connsiteY1" fmla="*/ 0 h 1080119"/>
              <a:gd name="connsiteX2" fmla="*/ 7348332 w 7348332"/>
              <a:gd name="connsiteY2" fmla="*/ 1080119 h 1080119"/>
              <a:gd name="connsiteX3" fmla="*/ 0 w 7348332"/>
              <a:gd name="connsiteY3" fmla="*/ 1080119 h 1080119"/>
              <a:gd name="connsiteX4" fmla="*/ 0 w 7348332"/>
              <a:gd name="connsiteY4" fmla="*/ 0 h 1080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48332" h="1080119">
                <a:moveTo>
                  <a:pt x="0" y="0"/>
                </a:moveTo>
                <a:lnTo>
                  <a:pt x="7348332" y="0"/>
                </a:lnTo>
                <a:lnTo>
                  <a:pt x="7348332" y="1080119"/>
                </a:lnTo>
                <a:lnTo>
                  <a:pt x="0" y="108011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491" tIns="38100" rIns="38100" bIns="38100" numCol="1" spcCol="1270" anchor="ctr" anchorCtr="0">
            <a:noAutofit/>
          </a:bodyPr>
          <a:lstStyle/>
          <a:p>
            <a:pPr defTabSz="666750">
              <a:lnSpc>
                <a:spcPct val="90000"/>
              </a:lnSpc>
              <a:spcAft>
                <a:spcPct val="35000"/>
              </a:spcAft>
            </a:pPr>
            <a:r>
              <a:rPr lang="pl-PL" sz="1500" dirty="0"/>
              <a:t>dopuszczalności zatrudnienia w czasie każdego z urlopów musi uwzględniać ich istotę i cel</a:t>
            </a:r>
            <a:endParaRPr lang="pl-PL" sz="1275" dirty="0"/>
          </a:p>
        </p:txBody>
      </p:sp>
      <p:sp>
        <p:nvSpPr>
          <p:cNvPr id="14" name="Owal 13"/>
          <p:cNvSpPr/>
          <p:nvPr/>
        </p:nvSpPr>
        <p:spPr>
          <a:xfrm>
            <a:off x="1890121" y="3009484"/>
            <a:ext cx="785025" cy="78502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Dowolny kształt: kształt 14"/>
          <p:cNvSpPr/>
          <p:nvPr/>
        </p:nvSpPr>
        <p:spPr>
          <a:xfrm>
            <a:off x="2144514" y="4029716"/>
            <a:ext cx="6899474" cy="628020"/>
          </a:xfrm>
          <a:custGeom>
            <a:avLst/>
            <a:gdLst>
              <a:gd name="connsiteX0" fmla="*/ 0 w 7532493"/>
              <a:gd name="connsiteY0" fmla="*/ 0 h 837360"/>
              <a:gd name="connsiteX1" fmla="*/ 7532493 w 7532493"/>
              <a:gd name="connsiteY1" fmla="*/ 0 h 837360"/>
              <a:gd name="connsiteX2" fmla="*/ 7532493 w 7532493"/>
              <a:gd name="connsiteY2" fmla="*/ 837360 h 837360"/>
              <a:gd name="connsiteX3" fmla="*/ 0 w 7532493"/>
              <a:gd name="connsiteY3" fmla="*/ 837360 h 837360"/>
              <a:gd name="connsiteX4" fmla="*/ 0 w 7532493"/>
              <a:gd name="connsiteY4" fmla="*/ 0 h 8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2493" h="837360">
                <a:moveTo>
                  <a:pt x="0" y="0"/>
                </a:moveTo>
                <a:lnTo>
                  <a:pt x="7532493" y="0"/>
                </a:lnTo>
                <a:lnTo>
                  <a:pt x="7532493" y="837360"/>
                </a:lnTo>
                <a:lnTo>
                  <a:pt x="0" y="83736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491" tIns="38100" rIns="38100" bIns="38100" numCol="1" spcCol="1270" anchor="ctr" anchorCtr="0">
            <a:noAutofit/>
          </a:bodyPr>
          <a:lstStyle/>
          <a:p>
            <a:pPr defTabSz="666750">
              <a:lnSpc>
                <a:spcPct val="90000"/>
              </a:lnSpc>
              <a:spcAft>
                <a:spcPct val="35000"/>
              </a:spcAft>
            </a:pPr>
            <a:r>
              <a:rPr lang="pl-PL" sz="1500" dirty="0"/>
              <a:t>zwiększenie elastyczności tych urlopów w sposób pozwalający rodzicom na lepsze dostosowanie formuły wykorzystania urlopów do ich indywidualnych wyborów i potrzeb</a:t>
            </a:r>
            <a:endParaRPr lang="pl-PL" sz="1875" dirty="0"/>
          </a:p>
        </p:txBody>
      </p:sp>
      <p:sp>
        <p:nvSpPr>
          <p:cNvPr id="16" name="Owal 15"/>
          <p:cNvSpPr/>
          <p:nvPr/>
        </p:nvSpPr>
        <p:spPr>
          <a:xfrm>
            <a:off x="1752001" y="3951213"/>
            <a:ext cx="785025" cy="785025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Dowolny kształt: kształt 16"/>
          <p:cNvSpPr/>
          <p:nvPr/>
        </p:nvSpPr>
        <p:spPr>
          <a:xfrm>
            <a:off x="1694493" y="4958912"/>
            <a:ext cx="7349495" cy="640553"/>
          </a:xfrm>
          <a:custGeom>
            <a:avLst/>
            <a:gdLst>
              <a:gd name="connsiteX0" fmla="*/ 0 w 8132521"/>
              <a:gd name="connsiteY0" fmla="*/ 0 h 837360"/>
              <a:gd name="connsiteX1" fmla="*/ 8132521 w 8132521"/>
              <a:gd name="connsiteY1" fmla="*/ 0 h 837360"/>
              <a:gd name="connsiteX2" fmla="*/ 8132521 w 8132521"/>
              <a:gd name="connsiteY2" fmla="*/ 837360 h 837360"/>
              <a:gd name="connsiteX3" fmla="*/ 0 w 8132521"/>
              <a:gd name="connsiteY3" fmla="*/ 837360 h 837360"/>
              <a:gd name="connsiteX4" fmla="*/ 0 w 8132521"/>
              <a:gd name="connsiteY4" fmla="*/ 0 h 8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2521" h="837360">
                <a:moveTo>
                  <a:pt x="0" y="0"/>
                </a:moveTo>
                <a:lnTo>
                  <a:pt x="8132521" y="0"/>
                </a:lnTo>
                <a:lnTo>
                  <a:pt x="8132521" y="837360"/>
                </a:lnTo>
                <a:lnTo>
                  <a:pt x="0" y="83736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98491" tIns="38100" rIns="38100" bIns="38100" numCol="1" spcCol="1270" anchor="ctr" anchorCtr="0">
            <a:noAutofit/>
          </a:bodyPr>
          <a:lstStyle/>
          <a:p>
            <a:pPr defTabSz="666750">
              <a:lnSpc>
                <a:spcPct val="90000"/>
              </a:lnSpc>
              <a:spcAft>
                <a:spcPct val="35000"/>
              </a:spcAft>
            </a:pPr>
            <a:r>
              <a:rPr lang="pl-PL" sz="1500" dirty="0"/>
              <a:t>zasiłek macierzyński zmniejsza się proporcjonalnie do wymiaru czasu pracy, w którym pracownik łączy korzystanie z urlopu rodzicielskiego z wykonywaniem pracy u pracodawcy udzielającego takiego urlopu.</a:t>
            </a:r>
          </a:p>
        </p:txBody>
      </p:sp>
      <p:sp>
        <p:nvSpPr>
          <p:cNvPr id="18" name="Owal 17"/>
          <p:cNvSpPr/>
          <p:nvPr/>
        </p:nvSpPr>
        <p:spPr>
          <a:xfrm>
            <a:off x="1301980" y="4892942"/>
            <a:ext cx="785025" cy="7850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7082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3D91255A-0EC3-416B-90A8-81C45574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Zakaz zatrudniania pracownic w ciąży przy  pracach uciążliwych, niebezpiecznych lub szkodliwych dla zdrowia (zakaz  bezwzględny – wg rozporządzenia);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Zakaz wypowiadania umów  i  rozwiązania stosunku pracy pracownicom w  ciąży i w  okresie urlopu macierzyńskiego (i rodzicielskiego);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Zakaz zatrudniania pracownicy w ciąży w godzinach nadliczbowych  i w porze nocnej (zakaz bezwzględny i bezwarunkowy);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Obowiązek zwolnienia od pracy pracownicy ciężarnej w sytuacji konieczności przeprowadzenia badań  lekarskich;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Uprawnienia związane z rodzicielstwem: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Urlopy;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Zakazy pracy w godzinach nadliczbowych, porze nocnej, oddelegowania poza stałe  miejsce wykonywania pracy  (zakazy względne)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Przerwy na karmienie;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dirty="0"/>
              <a:t>Zwolnienie od pracy w  związku z wychowywaniem  dziecka.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61825B94-3BF0-4883-8479-1A9561A2922C}"/>
              </a:ext>
            </a:extLst>
          </p:cNvPr>
          <p:cNvSpPr/>
          <p:nvPr/>
        </p:nvSpPr>
        <p:spPr>
          <a:xfrm flipH="1">
            <a:off x="1907704" y="620688"/>
            <a:ext cx="5710336" cy="9864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429278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61350CD9-04B9-445B-9F3A-BF6714991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pytania</a:t>
            </a:r>
          </a:p>
        </p:txBody>
      </p:sp>
    </p:spTree>
    <p:extLst>
      <p:ext uri="{BB962C8B-B14F-4D97-AF65-F5344CB8AC3E}">
        <p14:creationId xmlns:p14="http://schemas.microsoft.com/office/powerpoint/2010/main" val="19923037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4AB2D62-474D-4914-B5B2-6C90D40BA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pl-PL" dirty="0"/>
          </a:p>
          <a:p>
            <a:pPr marL="0" indent="0" algn="ctr">
              <a:buNone/>
            </a:pPr>
            <a:r>
              <a:rPr lang="pl-PL" sz="2800" b="1" dirty="0"/>
              <a:t>Ochrona pracy młodocianych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/>
              <a:t>Młodocianym jest osoba, która ukończyła 16 lat, a nie przekroczyła lat 18 (art. 190 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Ze względu na ich rozwój fizjologiczny praca młodocianych podlega szczególnej ochronie.</a:t>
            </a:r>
          </a:p>
        </p:txBody>
      </p:sp>
    </p:spTree>
    <p:extLst>
      <p:ext uri="{BB962C8B-B14F-4D97-AF65-F5344CB8AC3E}">
        <p14:creationId xmlns:p14="http://schemas.microsoft.com/office/powerpoint/2010/main" val="35997822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4AB2D62-474D-4914-B5B2-6C90D40BA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pl-PL" dirty="0"/>
          </a:p>
          <a:p>
            <a:pPr marL="0" indent="0" algn="ctr">
              <a:buNone/>
            </a:pPr>
            <a:r>
              <a:rPr lang="pl-PL" sz="2800" b="1" dirty="0"/>
              <a:t>Ochrona pracy młodocianych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/>
              <a:t>Na ochronę  pracy młodocianych składa  się: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Zakaz zatrudniania osób, które nie ukończyły 16 lat;</a:t>
            </a:r>
          </a:p>
          <a:p>
            <a:r>
              <a:rPr lang="pl-PL" sz="2400" dirty="0"/>
              <a:t>Szczególne  zasady  zawierania umów  o pracę;</a:t>
            </a:r>
          </a:p>
          <a:p>
            <a:r>
              <a:rPr lang="pl-PL" sz="2400" dirty="0"/>
              <a:t>Szczególna  ochrona zdrowia;</a:t>
            </a:r>
          </a:p>
          <a:p>
            <a:r>
              <a:rPr lang="pl-PL" sz="2400" dirty="0"/>
              <a:t>Ochrona trwałości  zatrudnienia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7365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E493EBB1-B8A9-4EE9-943B-03867C20F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Szczególna  ochrona zdrowia młodocianych:</a:t>
            </a:r>
          </a:p>
          <a:p>
            <a:pPr marL="0" indent="0">
              <a:buNone/>
            </a:pPr>
            <a:endParaRPr lang="pl-PL" sz="2400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Zakaz zatrudniania przy pracach wzbronionych młodocianym;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Obowiązek poddawania się badaniom lekarskim;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Szczególna regulacja czasu  pracy;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Specjalne prawo do wypoczynku</a:t>
            </a:r>
          </a:p>
        </p:txBody>
      </p:sp>
    </p:spTree>
    <p:extLst>
      <p:ext uri="{BB962C8B-B14F-4D97-AF65-F5344CB8AC3E}">
        <p14:creationId xmlns:p14="http://schemas.microsoft.com/office/powerpoint/2010/main" val="359635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C4AB2D62-474D-4914-B5B2-6C90D40BA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192688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pPr marL="0" indent="0" algn="ctr">
              <a:buNone/>
            </a:pPr>
            <a:r>
              <a:rPr lang="pl-PL" sz="2800" b="1" dirty="0"/>
              <a:t>Niezatrudnianie młodocianych przy pracach wzbronionych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2400" dirty="0"/>
              <a:t>Pracodawca jest zobowiązany określić, w porozumieniu z zakładowymi organizacjami związkowymi, a w przypadku ich braku - z innymi przedstawicielstwami pracowników, wykazy stanowisk pracy i rodzaje prac wzbronionych młodocianym oraz wykazy stanowisk pracy i prac dozwolonych w celu odbycia przygotowania zawodowego</a:t>
            </a:r>
            <a:r>
              <a:rPr lang="pl-PL" dirty="0"/>
              <a:t>.</a:t>
            </a:r>
          </a:p>
          <a:p>
            <a:pPr lvl="4"/>
            <a:r>
              <a:rPr lang="pl-PL" dirty="0"/>
              <a:t>załącznik nr 1 do rozporządzeniu Rady Ministrów z dnia 24 sierpnia 2004 r. w sprawie wykazu prac wzbronionych młodocianym i warunków ich zatrudniania.</a:t>
            </a:r>
          </a:p>
          <a:p>
            <a:pPr marL="914400" lvl="4" indent="0">
              <a:buNone/>
            </a:pPr>
            <a:endParaRPr lang="pl-PL" dirty="0"/>
          </a:p>
          <a:p>
            <a:r>
              <a:rPr lang="pl-PL" sz="2400" dirty="0"/>
              <a:t>W ustalaniu tego wykazu powinien uczestniczyć lekarz sprawujący opiekę profilaktyczną nad młodocianymi w zakładzie pracy</a:t>
            </a:r>
            <a:r>
              <a:rPr lang="pl-PL" dirty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5041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81295"/>
            <a:ext cx="6140152" cy="1673353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3200" dirty="0"/>
              <a:t>Obowiązek zapewnienia bezpiecznych i higienicznych warunków pracy (art. 94 pkt 4 </a:t>
            </a:r>
            <a:r>
              <a:rPr lang="pl-PL" sz="3200" dirty="0" err="1"/>
              <a:t>k.p</a:t>
            </a:r>
            <a:r>
              <a:rPr lang="pl-PL" sz="3200" dirty="0"/>
              <a:t>.)</a:t>
            </a:r>
            <a:endParaRPr lang="en-GB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04864"/>
            <a:ext cx="8424936" cy="4013056"/>
          </a:xfrm>
        </p:spPr>
        <p:txBody>
          <a:bodyPr anchor="ctr">
            <a:normAutofit/>
          </a:bodyPr>
          <a:lstStyle/>
          <a:p>
            <a:pPr algn="just"/>
            <a:r>
              <a:rPr lang="pl-PL" sz="2600" dirty="0"/>
              <a:t>stanowi  jedną z podstawowych zasad prawa pracy w art. 15 </a:t>
            </a:r>
            <a:r>
              <a:rPr lang="pl-PL" sz="2600" dirty="0" err="1"/>
              <a:t>k.p</a:t>
            </a:r>
            <a:r>
              <a:rPr lang="pl-PL" sz="2600" dirty="0"/>
              <a:t>.;</a:t>
            </a:r>
          </a:p>
          <a:p>
            <a:pPr algn="just"/>
            <a:r>
              <a:rPr lang="pl-PL" sz="2600" dirty="0"/>
              <a:t>szczegółowo rozwija go art. 207 i nast. </a:t>
            </a:r>
            <a:r>
              <a:rPr lang="pl-PL" sz="2600" dirty="0" err="1"/>
              <a:t>k.p</a:t>
            </a:r>
            <a:r>
              <a:rPr lang="pl-PL" sz="2600" dirty="0"/>
              <a:t>.;</a:t>
            </a:r>
          </a:p>
          <a:p>
            <a:pPr algn="just"/>
            <a:r>
              <a:rPr lang="pl-PL" sz="2600" dirty="0"/>
              <a:t>zgodnie z jego treścią pracodawca jest obowiązany chronić zdrowie i życie pracowników poprzez zapewnienie bezpiecznych i higienicznych warunków pracy przy odpowiednim wykorzystaniu osiągnięć nauki i techniki.</a:t>
            </a:r>
            <a:endParaRPr lang="en-GB" sz="2600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C44F-8250-4CA0-9383-6DE1CBAA2DCD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D6ABA394-7ECE-4532-9627-172B7A4BB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6264696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Kontrola prac wzbronionych młodocianym, związanych z nadmiernym wysiłkiem fizycznym i transportem ciężarów oraz wymuszoną pozycją ciała</a:t>
            </a:r>
          </a:p>
          <a:p>
            <a:pPr marL="0" indent="0" algn="just">
              <a:buNone/>
            </a:pPr>
            <a:r>
              <a:rPr lang="pl-PL" dirty="0"/>
              <a:t>Młodocianym są wzbronione prace polegające wyłącznie na podnoszeniu, przenoszeniu i przewożeniu ciężarów oraz prace wymagające powtarzania dużej liczby jednorodnych ruchów. Czynności te, mogą być wykonywane przez młodocianych tylko w zakresie niezbędnym do nauki zawodu, jeżeli czas ich wykonywania nie przekracza 1/3 czasu pracy młodocianego.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62DD53D-F9EA-4D33-A9E5-D45BF8BD1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10875"/>
              </p:ext>
            </p:extLst>
          </p:nvPr>
        </p:nvGraphicFramePr>
        <p:xfrm>
          <a:off x="539552" y="2492896"/>
          <a:ext cx="8208913" cy="4221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3298">
                  <a:extLst>
                    <a:ext uri="{9D8B030D-6E8A-4147-A177-3AD203B41FA5}">
                      <a16:colId xmlns:a16="http://schemas.microsoft.com/office/drawing/2014/main" val="3902053563"/>
                    </a:ext>
                  </a:extLst>
                </a:gridCol>
                <a:gridCol w="697607">
                  <a:extLst>
                    <a:ext uri="{9D8B030D-6E8A-4147-A177-3AD203B41FA5}">
                      <a16:colId xmlns:a16="http://schemas.microsoft.com/office/drawing/2014/main" val="2268635842"/>
                    </a:ext>
                  </a:extLst>
                </a:gridCol>
                <a:gridCol w="405801">
                  <a:extLst>
                    <a:ext uri="{9D8B030D-6E8A-4147-A177-3AD203B41FA5}">
                      <a16:colId xmlns:a16="http://schemas.microsoft.com/office/drawing/2014/main" val="4198076172"/>
                    </a:ext>
                  </a:extLst>
                </a:gridCol>
                <a:gridCol w="640609">
                  <a:extLst>
                    <a:ext uri="{9D8B030D-6E8A-4147-A177-3AD203B41FA5}">
                      <a16:colId xmlns:a16="http://schemas.microsoft.com/office/drawing/2014/main" val="582209648"/>
                    </a:ext>
                  </a:extLst>
                </a:gridCol>
                <a:gridCol w="483369">
                  <a:extLst>
                    <a:ext uri="{9D8B030D-6E8A-4147-A177-3AD203B41FA5}">
                      <a16:colId xmlns:a16="http://schemas.microsoft.com/office/drawing/2014/main" val="3782777987"/>
                    </a:ext>
                  </a:extLst>
                </a:gridCol>
                <a:gridCol w="493280">
                  <a:extLst>
                    <a:ext uri="{9D8B030D-6E8A-4147-A177-3AD203B41FA5}">
                      <a16:colId xmlns:a16="http://schemas.microsoft.com/office/drawing/2014/main" val="4181017664"/>
                    </a:ext>
                  </a:extLst>
                </a:gridCol>
                <a:gridCol w="418564">
                  <a:extLst>
                    <a:ext uri="{9D8B030D-6E8A-4147-A177-3AD203B41FA5}">
                      <a16:colId xmlns:a16="http://schemas.microsoft.com/office/drawing/2014/main" val="3857366706"/>
                    </a:ext>
                  </a:extLst>
                </a:gridCol>
                <a:gridCol w="697607">
                  <a:extLst>
                    <a:ext uri="{9D8B030D-6E8A-4147-A177-3AD203B41FA5}">
                      <a16:colId xmlns:a16="http://schemas.microsoft.com/office/drawing/2014/main" val="2070239691"/>
                    </a:ext>
                  </a:extLst>
                </a:gridCol>
                <a:gridCol w="790459">
                  <a:extLst>
                    <a:ext uri="{9D8B030D-6E8A-4147-A177-3AD203B41FA5}">
                      <a16:colId xmlns:a16="http://schemas.microsoft.com/office/drawing/2014/main" val="1355147311"/>
                    </a:ext>
                  </a:extLst>
                </a:gridCol>
                <a:gridCol w="731508">
                  <a:extLst>
                    <a:ext uri="{9D8B030D-6E8A-4147-A177-3AD203B41FA5}">
                      <a16:colId xmlns:a16="http://schemas.microsoft.com/office/drawing/2014/main" val="3651619793"/>
                    </a:ext>
                  </a:extLst>
                </a:gridCol>
                <a:gridCol w="896811">
                  <a:extLst>
                    <a:ext uri="{9D8B030D-6E8A-4147-A177-3AD203B41FA5}">
                      <a16:colId xmlns:a16="http://schemas.microsoft.com/office/drawing/2014/main" val="3396491573"/>
                    </a:ext>
                  </a:extLst>
                </a:gridCol>
              </a:tblGrid>
              <a:tr h="334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Wiek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Dziewczęta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Chłopcy</a:t>
                      </a:r>
                      <a:endParaRPr lang="pl-PL" dirty="0"/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765322"/>
                  </a:ext>
                </a:extLst>
              </a:tr>
              <a:tr h="649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dorywczo na min.</a:t>
                      </a:r>
                      <a:endParaRPr lang="pl-PL" dirty="0"/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na 6 godzin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</a:rPr>
                        <a:t>dorywczo na min.</a:t>
                      </a:r>
                      <a:endParaRPr lang="pl-PL" dirty="0"/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na 6 godzin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37317055"/>
                  </a:ext>
                </a:extLst>
              </a:tr>
              <a:tr h="129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kJ</a:t>
                      </a:r>
                      <a:endParaRPr lang="pl-PL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kcal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kJ</a:t>
                      </a:r>
                      <a:endParaRPr lang="pl-PL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kcal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  <a:endParaRPr lang="pl-PL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kJ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kcal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 dirty="0" err="1">
                          <a:effectLst/>
                        </a:rPr>
                        <a:t>kJ</a:t>
                      </a:r>
                      <a:endParaRPr lang="pl-PL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kcal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 </a:t>
                      </a:r>
                      <a:endParaRPr lang="pl-PL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02965180"/>
                  </a:ext>
                </a:extLst>
              </a:tr>
              <a:tr h="971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do ukończenia 16 roku życia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9,2</a:t>
                      </a:r>
                      <a:endParaRPr lang="pl-PL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2,2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1800</a:t>
                      </a:r>
                      <a:endParaRPr lang="pl-PL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430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84</a:t>
                      </a:r>
                      <a:endParaRPr lang="pl-PL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11,3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2,7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2600</a:t>
                      </a:r>
                      <a:endParaRPr lang="pl-PL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>
                          <a:effectLst/>
                        </a:rPr>
                        <a:t>120</a:t>
                      </a:r>
                      <a:endParaRPr lang="pl-PL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39269376"/>
                  </a:ext>
                </a:extLst>
              </a:tr>
              <a:tr h="971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od 16 do ukończenia 18 roku życia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10,5</a:t>
                      </a:r>
                      <a:endParaRPr lang="pl-PL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2,5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2300</a:t>
                      </a:r>
                      <a:endParaRPr lang="pl-PL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107</a:t>
                      </a:r>
                      <a:endParaRPr lang="pl-PL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12,6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3,0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3030</a:t>
                      </a:r>
                      <a:endParaRPr lang="pl-PL" dirty="0"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effectLst/>
                        </a:rPr>
                        <a:t>140</a:t>
                      </a:r>
                      <a:endParaRPr lang="pl-PL" dirty="0"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66700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7818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6C66C76-61DD-42F7-A2A4-0371F3653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67109"/>
              </p:ext>
            </p:extLst>
          </p:nvPr>
        </p:nvGraphicFramePr>
        <p:xfrm>
          <a:off x="179512" y="3487776"/>
          <a:ext cx="8436188" cy="326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3931">
                  <a:extLst>
                    <a:ext uri="{9D8B030D-6E8A-4147-A177-3AD203B41FA5}">
                      <a16:colId xmlns:a16="http://schemas.microsoft.com/office/drawing/2014/main" val="2491229945"/>
                    </a:ext>
                  </a:extLst>
                </a:gridCol>
                <a:gridCol w="2556278">
                  <a:extLst>
                    <a:ext uri="{9D8B030D-6E8A-4147-A177-3AD203B41FA5}">
                      <a16:colId xmlns:a16="http://schemas.microsoft.com/office/drawing/2014/main" val="423789793"/>
                    </a:ext>
                  </a:extLst>
                </a:gridCol>
                <a:gridCol w="2215979">
                  <a:extLst>
                    <a:ext uri="{9D8B030D-6E8A-4147-A177-3AD203B41FA5}">
                      <a16:colId xmlns:a16="http://schemas.microsoft.com/office/drawing/2014/main" val="28776728"/>
                    </a:ext>
                  </a:extLst>
                </a:gridCol>
              </a:tblGrid>
              <a:tr h="811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wiek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Przy obciążeniu jednostkowym (w kg) przeciętnie do 4x na godzinę w czasie zmiany roboczej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611000"/>
                  </a:ext>
                </a:extLst>
              </a:tr>
              <a:tr h="40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dziewczęta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chłopcy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63272404"/>
                  </a:ext>
                </a:extLst>
              </a:tr>
              <a:tr h="40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do ukończenia 16 roku życia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78275208"/>
                  </a:ext>
                </a:extLst>
              </a:tr>
              <a:tr h="40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od 16 do ukończenia 18 roku życia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48907719"/>
                  </a:ext>
                </a:extLst>
              </a:tr>
              <a:tr h="40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Po powtarzalnym obciążeniu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0505"/>
                  </a:ext>
                </a:extLst>
              </a:tr>
              <a:tr h="40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do ukończenia 16 roku życia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95860560"/>
                  </a:ext>
                </a:extLst>
              </a:tr>
              <a:tr h="40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od 16 do ukończenia 18 roku życia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88701048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FF3EAB48-3131-403F-8A61-04CD2FD76760}"/>
              </a:ext>
            </a:extLst>
          </p:cNvPr>
          <p:cNvSpPr txBox="1"/>
          <p:nvPr/>
        </p:nvSpPr>
        <p:spPr>
          <a:xfrm>
            <a:off x="240268" y="139283"/>
            <a:ext cx="8375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/>
            <a:r>
              <a:rPr lang="pl-PL" altLang="pl-PL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Kontrola przestrzegania zakazu dźwigania ciężarów i ich transportu</a:t>
            </a:r>
            <a:endParaRPr lang="pl-PL" altLang="pl-PL" sz="800" dirty="0">
              <a:latin typeface="Arial" panose="020B0604020202020204" pitchFamily="34" charset="0"/>
            </a:endParaRPr>
          </a:p>
          <a:p>
            <a:pPr lvl="0" algn="just" eaLnBrk="0" hangingPunct="0"/>
            <a:r>
              <a:rPr lang="pl-PL" altLang="pl-PL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Wzbronione jest zatrudnianie młodocianych przy:</a:t>
            </a:r>
          </a:p>
          <a:p>
            <a:pPr marL="342900" lvl="0" indent="-342900" algn="just" eaLnBrk="0" hangingPunct="0">
              <a:buFont typeface="Arial" panose="020B0604020202020204" pitchFamily="34" charset="0"/>
              <a:buChar char="•"/>
            </a:pPr>
            <a:r>
              <a:rPr lang="pl-PL" altLang="pl-PL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pracach załadunkowych i wyładowczych, </a:t>
            </a:r>
          </a:p>
          <a:p>
            <a:pPr marL="342900" lvl="0" indent="-342900" algn="just" eaLnBrk="0" hangingPunct="0">
              <a:buFont typeface="Arial" panose="020B0604020202020204" pitchFamily="34" charset="0"/>
              <a:buChar char="•"/>
            </a:pPr>
            <a:r>
              <a:rPr lang="pl-PL" altLang="pl-PL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przetaczaniu beczek, bali, kloców itp.,</a:t>
            </a:r>
          </a:p>
          <a:p>
            <a:pPr marL="342900" lvl="0" indent="-342900" algn="just" eaLnBrk="0" hangingPunct="0">
              <a:buFont typeface="Arial" panose="020B0604020202020204" pitchFamily="34" charset="0"/>
              <a:buChar char="•"/>
            </a:pPr>
            <a:r>
              <a:rPr lang="pl-PL" altLang="pl-PL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przewożeniu ciężarów środkami transportu, </a:t>
            </a:r>
          </a:p>
          <a:p>
            <a:pPr marL="342900" lvl="0" indent="-342900" algn="just" eaLnBrk="0" hangingPunct="0">
              <a:buFont typeface="Arial" panose="020B0604020202020204" pitchFamily="34" charset="0"/>
              <a:buChar char="•"/>
            </a:pPr>
            <a:r>
              <a:rPr lang="pl-PL" altLang="pl-PL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ręcznym dźwiganiu i przenoszeniu na odległość powyżej 25 m ciężarów o masie przekraczającej następujące wartości:</a:t>
            </a:r>
            <a:endParaRPr lang="pl-PL" altLang="pl-PL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025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Szczególna  ochrona zdrowia młodocianych:</a:t>
            </a:r>
          </a:p>
          <a:p>
            <a:pPr marL="0" indent="0">
              <a:buNone/>
            </a:pPr>
            <a:endParaRPr lang="pl-PL" sz="2400" dirty="0"/>
          </a:p>
          <a:p>
            <a:pPr algn="just"/>
            <a:r>
              <a:rPr lang="pl-PL" sz="2400" dirty="0"/>
              <a:t>Zakaz zatrudniania pracowników młodocianych w porze nocnej wynika z art. 203 § 1 </a:t>
            </a:r>
            <a:r>
              <a:rPr lang="pl-PL" sz="2400" dirty="0" err="1"/>
              <a:t>k.p</a:t>
            </a:r>
            <a:r>
              <a:rPr lang="pl-PL" sz="2400" dirty="0"/>
              <a:t>. - ma charakter bezwzględny;</a:t>
            </a:r>
          </a:p>
          <a:p>
            <a:pPr algn="just"/>
            <a:r>
              <a:rPr lang="pl-PL" sz="2400" dirty="0"/>
              <a:t>Znajduje on zastosowanie do wszystkich młodocianych - zarówno zatrudnionych w celu przygotowania zawodowego, jak i do zatrudnionych w innym celu niż przygotowanie zawodowe. </a:t>
            </a:r>
          </a:p>
          <a:p>
            <a:pPr algn="just"/>
            <a:r>
              <a:rPr lang="pl-PL" sz="2400" dirty="0"/>
              <a:t>Dla pracowników młodocianych czas trwania pory nocnej obejmuje 8 godzin między godziną 22.00 a 6.00 rano. </a:t>
            </a:r>
          </a:p>
          <a:p>
            <a:pPr algn="just"/>
            <a:r>
              <a:rPr lang="pl-PL" sz="2400" dirty="0"/>
              <a:t>Natomiast dla osób młodocianych, którzy nie ukończyli gimnazjum, oraz osób niemających 16 lat, określona została dłuższa pora nocna, która obejmuje 10 godzin między 20.00 a 6.00. </a:t>
            </a:r>
          </a:p>
        </p:txBody>
      </p:sp>
    </p:spTree>
    <p:extLst>
      <p:ext uri="{BB962C8B-B14F-4D97-AF65-F5344CB8AC3E}">
        <p14:creationId xmlns:p14="http://schemas.microsoft.com/office/powerpoint/2010/main" val="63570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Szczególna  ochrona zdrowia młodocianych:</a:t>
            </a:r>
          </a:p>
          <a:p>
            <a:pPr marL="0" indent="0">
              <a:buNone/>
            </a:pPr>
            <a:endParaRPr lang="pl-PL" sz="2400" dirty="0"/>
          </a:p>
          <a:p>
            <a:pPr algn="just"/>
            <a:r>
              <a:rPr lang="pl-PL" sz="2400" dirty="0"/>
              <a:t>Zakaz zatrudniania pracowników młodocianych w godzinach nadliczbowych - ma charakter bezwzględny;</a:t>
            </a:r>
          </a:p>
          <a:p>
            <a:pPr algn="just"/>
            <a:r>
              <a:rPr lang="pl-PL" sz="2400" dirty="0"/>
              <a:t>Zakaz zatrudnienia młodocianego w wieku do 16 lat w wymiarze przekraczającym 6 godzin na dobę;</a:t>
            </a:r>
          </a:p>
          <a:p>
            <a:pPr algn="just"/>
            <a:r>
              <a:rPr lang="pl-PL" sz="2400" dirty="0"/>
              <a:t>Zakaz zatrudnienia młodocianego w wieku powyżej 16 lat w wymiarze przekraczającym 8 godzin na dobę;</a:t>
            </a:r>
          </a:p>
          <a:p>
            <a:pPr algn="just"/>
            <a:r>
              <a:rPr lang="pl-PL" sz="2400" dirty="0"/>
              <a:t>Prawo  do określonych norm odpoczynku</a:t>
            </a:r>
          </a:p>
        </p:txBody>
      </p:sp>
    </p:spTree>
    <p:extLst>
      <p:ext uri="{BB962C8B-B14F-4D97-AF65-F5344CB8AC3E}">
        <p14:creationId xmlns:p14="http://schemas.microsoft.com/office/powerpoint/2010/main" val="336640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Szczególna  ochrona zdrowia młodocianych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Wykaz lekkich prac:</a:t>
            </a:r>
          </a:p>
          <a:p>
            <a:r>
              <a:rPr lang="pl-PL" sz="2400" dirty="0"/>
              <a:t> określa pracodawca po uzyskaniu zgody lekarza wykonującego zadania służby medycyny pracy;</a:t>
            </a:r>
          </a:p>
          <a:p>
            <a:r>
              <a:rPr lang="pl-PL" sz="2400" dirty="0"/>
              <a:t>wymaga zatwierdzenia przez właściwego inspektora pracy;</a:t>
            </a:r>
          </a:p>
          <a:p>
            <a:r>
              <a:rPr lang="pl-PL" sz="2400" dirty="0"/>
              <a:t>nie może zawierać prac wzbronionych młodocianym;</a:t>
            </a:r>
          </a:p>
          <a:p>
            <a:r>
              <a:rPr lang="pl-PL" sz="2400" dirty="0"/>
              <a:t>ustala pracodawca w regulaminie pracy.</a:t>
            </a:r>
          </a:p>
        </p:txBody>
      </p:sp>
    </p:spTree>
    <p:extLst>
      <p:ext uri="{BB962C8B-B14F-4D97-AF65-F5344CB8AC3E}">
        <p14:creationId xmlns:p14="http://schemas.microsoft.com/office/powerpoint/2010/main" val="177937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Szczególna  ochrona zdrowia młodocianych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Pracodawca ustala wymiar i rozkład czasu pracy młodocianego zatrudnionego przy lekkiej pracy, uwzględniając tygodniową liczbę godzin nauki wynikającą z programu nauczania, a także z rozkładu zajęć szkolnych młodocianego.</a:t>
            </a:r>
          </a:p>
        </p:txBody>
      </p:sp>
    </p:spTree>
    <p:extLst>
      <p:ext uri="{BB962C8B-B14F-4D97-AF65-F5344CB8AC3E}">
        <p14:creationId xmlns:p14="http://schemas.microsoft.com/office/powerpoint/2010/main" val="15068737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7A9F2AD-8275-46A4-96D5-C1B7C91AA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Ochrona pracy dzieci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Wykonywanie pracy lub innych zajęć zarobkowych przez dziecko do ukończenia przez nie 16 roku życia jest dozwolone wyłącznie na rzecz podmiotu prowadzącego działalność:</a:t>
            </a:r>
          </a:p>
          <a:p>
            <a:pPr algn="just"/>
            <a:r>
              <a:rPr lang="pl-PL" sz="2400" dirty="0"/>
              <a:t>kulturalną, </a:t>
            </a:r>
          </a:p>
          <a:p>
            <a:pPr algn="just"/>
            <a:r>
              <a:rPr lang="pl-PL" sz="2400" dirty="0"/>
              <a:t>artystyczną, </a:t>
            </a:r>
          </a:p>
          <a:p>
            <a:pPr algn="just"/>
            <a:r>
              <a:rPr lang="pl-PL" sz="2400" dirty="0"/>
              <a:t>sportową lub </a:t>
            </a:r>
          </a:p>
          <a:p>
            <a:pPr algn="just"/>
            <a:r>
              <a:rPr lang="pl-PL" sz="2400" dirty="0"/>
              <a:t>reklamową i </a:t>
            </a:r>
          </a:p>
          <a:p>
            <a:pPr algn="just"/>
            <a:r>
              <a:rPr lang="pl-PL" sz="2400" dirty="0"/>
              <a:t>wymaga </a:t>
            </a:r>
            <a:r>
              <a:rPr lang="pl-PL" sz="2400" b="1" dirty="0"/>
              <a:t>uprzedniej zgody </a:t>
            </a:r>
            <a:r>
              <a:rPr lang="pl-PL" sz="2400" dirty="0"/>
              <a:t>przedstawiciela ustawowego lub opiekuna tego dziecka, a także </a:t>
            </a:r>
            <a:r>
              <a:rPr lang="pl-PL" sz="2400" b="1" dirty="0"/>
              <a:t>zezwolenia</a:t>
            </a:r>
            <a:r>
              <a:rPr lang="pl-PL" sz="2400" dirty="0"/>
              <a:t> właściwego inspektora pracy.</a:t>
            </a:r>
          </a:p>
        </p:txBody>
      </p:sp>
    </p:spTree>
    <p:extLst>
      <p:ext uri="{BB962C8B-B14F-4D97-AF65-F5344CB8AC3E}">
        <p14:creationId xmlns:p14="http://schemas.microsoft.com/office/powerpoint/2010/main" val="18744566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7A9F2AD-8275-46A4-96D5-C1B7C91AA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Ochrona pracy dzieci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Właściwy inspektor pracy </a:t>
            </a:r>
            <a:r>
              <a:rPr lang="pl-PL" sz="2400" b="1" dirty="0"/>
              <a:t>odmawia</a:t>
            </a:r>
            <a:r>
              <a:rPr lang="pl-PL" sz="2400" dirty="0"/>
              <a:t> wydania zezwolenia, jeżeli wykonywanie pracy lub innych zajęć zarobkowych powoduje:</a:t>
            </a:r>
          </a:p>
          <a:p>
            <a:r>
              <a:rPr lang="pl-PL" sz="2400" dirty="0"/>
              <a:t>zagrożenie dla życia, zdrowia i rozwoju psychofizycznego dziecka;</a:t>
            </a:r>
          </a:p>
          <a:p>
            <a:r>
              <a:rPr lang="pl-PL" sz="2400" dirty="0"/>
              <a:t>zagraża wypełnianiu obowiązku szkolnego przez dziecko.</a:t>
            </a:r>
          </a:p>
        </p:txBody>
      </p:sp>
    </p:spTree>
    <p:extLst>
      <p:ext uri="{BB962C8B-B14F-4D97-AF65-F5344CB8AC3E}">
        <p14:creationId xmlns:p14="http://schemas.microsoft.com/office/powerpoint/2010/main" val="35772758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92CDBED9-1D1F-4257-8E88-B7509ECE7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2200" b="1" dirty="0"/>
              <a:t>Obowiązki inspektora bhp  w  zakresie</a:t>
            </a:r>
            <a:r>
              <a:rPr lang="pl-PL" sz="2200" dirty="0"/>
              <a:t> </a:t>
            </a:r>
            <a:r>
              <a:rPr lang="pl-PL" sz="2200" b="1" dirty="0"/>
              <a:t>kontroli zapewnienia szczególnej ochrony zdrowia młodocianych.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400" dirty="0"/>
              <a:t>Sprawdzenie  czy:</a:t>
            </a:r>
          </a:p>
          <a:p>
            <a:r>
              <a:rPr lang="pl-PL" sz="2400" dirty="0"/>
              <a:t>praca i zajęcia młodocianych są organizowane w taki sposób, by na terenie zakładu pracy znajdowali się zawsze pod opieką wyznaczonej w tym celu osoby - co oznacza, że przygotowanie zawodowe młodocianych powinno odbywać się pod nadzorem nauczycieli zawodu, instruktorów nauki zawodu lub innych osób uprawnionych do prowadzenia praktycznej nauki zawodu;</a:t>
            </a:r>
          </a:p>
          <a:p>
            <a:r>
              <a:rPr lang="pl-PL" sz="2400" dirty="0"/>
              <a:t>młodociani mają zapewnione przerwy w pracy w celu ich odpoczynku w pomieszczeniach izolowanych od czynników uciążliwych, występujących na danym stanowisku pracy;</a:t>
            </a:r>
          </a:p>
          <a:p>
            <a:r>
              <a:rPr lang="pl-PL" sz="2400" dirty="0"/>
              <a:t>przestrzegane jest stosowanie przez młodocianych właściwej odzieży ochronnej i sprzętu ochrony indywidualnej, zasad bezpieczeństwa i higieny pracy oraz przeprowadzany instruktaż wyjaśniający podstawy skutecznego stosowania środków ochrony indywidualnej oraz zasad bhp.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562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b="1" dirty="0"/>
              <a:t>Środki pozostające w dyspozycji pracownika w związku z naruszeniem przez pracodawcę obowiązku zapewnienia bezpiecznych i higienicznych warunków pracy:</a:t>
            </a:r>
          </a:p>
          <a:p>
            <a:pPr marL="0" indent="0" algn="just">
              <a:buNone/>
            </a:pPr>
            <a:endParaRPr lang="pl-PL" sz="2400" dirty="0"/>
          </a:p>
          <a:p>
            <a:pPr marL="514350" indent="-514350" algn="just">
              <a:buAutoNum type="arabicParenR"/>
            </a:pPr>
            <a:r>
              <a:rPr lang="pl-PL" sz="2400" dirty="0"/>
              <a:t>prawo powstrzymania się od wykonania pracy niebezpiecznej (art. 210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marL="514350" indent="-514350" algn="just">
              <a:buAutoNum type="arabicParenR"/>
            </a:pPr>
            <a:r>
              <a:rPr lang="pl-PL" sz="2400" dirty="0"/>
              <a:t>Prawo niezwłocznego rozwiązania stosunku pracy (art. 55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69817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Jest to obowiązek:</a:t>
            </a:r>
          </a:p>
          <a:p>
            <a:pPr lvl="1" algn="just"/>
            <a:r>
              <a:rPr lang="pl-PL" sz="2400" b="1" dirty="0"/>
              <a:t>bezwzględny </a:t>
            </a:r>
          </a:p>
          <a:p>
            <a:pPr lvl="2" algn="just"/>
            <a:r>
              <a:rPr lang="pl-PL" sz="2400" dirty="0"/>
              <a:t>jego realizacja nie jest uzależniona od możliwości finansowych i organizacyjnych pracodawcy;</a:t>
            </a:r>
          </a:p>
          <a:p>
            <a:pPr lvl="1" algn="just"/>
            <a:r>
              <a:rPr lang="pl-PL" sz="2400" b="1" dirty="0"/>
              <a:t>o powszechnym charakterze</a:t>
            </a:r>
          </a:p>
          <a:p>
            <a:pPr lvl="2" algn="just"/>
            <a:r>
              <a:rPr lang="pl-PL" sz="2400" dirty="0"/>
              <a:t>powinien być realizowany wobec wszystkich zatrudnionych u pracodawcy osób, niezależnie od pracowniczej lub niepracowniczej podstawy prawnej tego zatrudnienia;</a:t>
            </a:r>
          </a:p>
          <a:p>
            <a:pPr lvl="1" algn="just"/>
            <a:r>
              <a:rPr lang="pl-PL" sz="2400" b="1" dirty="0"/>
              <a:t>bezwarunkowy</a:t>
            </a:r>
          </a:p>
          <a:p>
            <a:pPr lvl="2" algn="just"/>
            <a:r>
              <a:rPr lang="pl-PL" sz="2400" dirty="0"/>
              <a:t>obciąża pracodawcę niezależnie od sposobu spełnienia świadczenia przez pracownika;</a:t>
            </a:r>
          </a:p>
          <a:p>
            <a:endParaRPr lang="pl-PL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23F438-9A6F-43BC-AD3E-183079B3C0BF}"/>
              </a:ext>
            </a:extLst>
          </p:cNvPr>
          <p:cNvSpPr txBox="1">
            <a:spLocks noChangeArrowheads="1"/>
          </p:cNvSpPr>
          <p:nvPr/>
        </p:nvSpPr>
        <p:spPr>
          <a:xfrm>
            <a:off x="1547664" y="116633"/>
            <a:ext cx="5996136" cy="12961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3200" dirty="0"/>
              <a:t>Obowiązek zapewnienia bezpiecznych i higienicznych warunków pracy (art. 94 pkt 4 </a:t>
            </a:r>
            <a:r>
              <a:rPr lang="pl-PL" sz="3200" dirty="0" err="1"/>
              <a:t>k.p</a:t>
            </a:r>
            <a:r>
              <a:rPr lang="pl-PL" sz="3200" dirty="0"/>
              <a:t>.)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2654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Poza pracodawcą obowiązki związane z bhp dotyczą także:</a:t>
            </a:r>
          </a:p>
          <a:p>
            <a:pPr algn="just"/>
            <a:r>
              <a:rPr lang="pl-PL" sz="2400" dirty="0"/>
              <a:t> </a:t>
            </a:r>
            <a:r>
              <a:rPr lang="pl-PL" sz="2400" b="1" dirty="0"/>
              <a:t>osób kierujących pracownikami</a:t>
            </a:r>
            <a:r>
              <a:rPr lang="pl-PL" sz="2400" dirty="0"/>
              <a:t>, np. kierownicy wyodrębnionych komórek organizacyjnych, majstrowie, brygadziści(art. 212 </a:t>
            </a:r>
            <a:r>
              <a:rPr lang="pl-PL" sz="2400" dirty="0" err="1"/>
              <a:t>k.p</a:t>
            </a:r>
            <a:r>
              <a:rPr lang="pl-PL" sz="2400" dirty="0"/>
              <a:t>.);</a:t>
            </a:r>
          </a:p>
          <a:p>
            <a:pPr algn="just"/>
            <a:r>
              <a:rPr lang="pl-PL" sz="2400" b="1" dirty="0"/>
              <a:t>osób odpowiedzialnych za stan bhp w zakładzie pracy</a:t>
            </a:r>
            <a:r>
              <a:rPr lang="pl-PL" sz="2400" dirty="0"/>
              <a:t> m.in. osoba zarządzająca zakładem pracy w imieniu pracodawcy, pracownik służby bhp, lekarz sprawujący opiekę nad pracownikami, społeczny inspektor pracy(art. 283§ 1 </a:t>
            </a:r>
            <a:r>
              <a:rPr lang="pl-PL" sz="2400" dirty="0" err="1"/>
              <a:t>k.p</a:t>
            </a:r>
            <a:r>
              <a:rPr lang="pl-PL" sz="2400" dirty="0"/>
              <a:t>.);</a:t>
            </a:r>
          </a:p>
          <a:p>
            <a:pPr algn="just"/>
            <a:r>
              <a:rPr lang="pl-PL" sz="2400" b="1" dirty="0"/>
              <a:t>koordynatorów</a:t>
            </a:r>
            <a:r>
              <a:rPr lang="pl-PL" sz="2400" dirty="0"/>
              <a:t> (art. 208 </a:t>
            </a:r>
            <a:r>
              <a:rPr lang="pl-PL" sz="2400" dirty="0" err="1"/>
              <a:t>k.p</a:t>
            </a:r>
            <a:r>
              <a:rPr lang="pl-PL" sz="2400" dirty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6085308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Skutki działań i zaniechań wskazanych podmiotów realizują się w sferze prawnej pracodawców, niezależenie od odpowiedzialności wykroczeniowej podmiotów zobowiązanych z tego tytułu.</a:t>
            </a:r>
          </a:p>
        </p:txBody>
      </p:sp>
    </p:spTree>
    <p:extLst>
      <p:ext uri="{BB962C8B-B14F-4D97-AF65-F5344CB8AC3E}">
        <p14:creationId xmlns:p14="http://schemas.microsoft.com/office/powerpoint/2010/main" val="34832955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002165C9-5E62-4D77-A673-FBCF62A8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 dirty="0"/>
              <a:t>Uprawnienia służby bhp </a:t>
            </a:r>
            <a:r>
              <a:rPr lang="pl-PL" sz="2800" dirty="0"/>
              <a:t>(§ 3 </a:t>
            </a:r>
            <a:r>
              <a:rPr lang="pl-PL" sz="2800" dirty="0" err="1"/>
              <a:t>r.s.b.h.p</a:t>
            </a:r>
            <a:r>
              <a:rPr lang="pl-PL" sz="2800" dirty="0"/>
              <a:t>. )</a:t>
            </a:r>
          </a:p>
          <a:p>
            <a:pPr marL="0" indent="0">
              <a:buNone/>
            </a:pPr>
            <a:endParaRPr lang="pl-PL" sz="2800" b="1" dirty="0"/>
          </a:p>
          <a:p>
            <a:r>
              <a:rPr lang="pl-PL" sz="2400" dirty="0"/>
              <a:t>kontrolne (m.in. uprawnienia do przeprowadzania kontroli stanowisk pracy),</a:t>
            </a:r>
          </a:p>
          <a:p>
            <a:endParaRPr lang="pl-PL" sz="2400" dirty="0"/>
          </a:p>
          <a:p>
            <a:r>
              <a:rPr lang="pl-PL" sz="2400" dirty="0"/>
              <a:t>opiniodawcze (m.in. uprawnienie do występowania do pracodawcy z wnioskiem karanie pracowników, którzy w sposób rażący naruszają przepisy bhp oraz stwarzają zagrożenia),</a:t>
            </a:r>
          </a:p>
          <a:p>
            <a:endParaRPr lang="pl-PL" sz="2400" dirty="0"/>
          </a:p>
          <a:p>
            <a:r>
              <a:rPr lang="pl-PL" sz="2400" dirty="0"/>
              <a:t>władcze (m.in. niezwłoczne odsunięcie od pracy pracownika, który wykonuje prace wzbronione).</a:t>
            </a:r>
          </a:p>
        </p:txBody>
      </p:sp>
    </p:spTree>
    <p:extLst>
      <p:ext uri="{BB962C8B-B14F-4D97-AF65-F5344CB8AC3E}">
        <p14:creationId xmlns:p14="http://schemas.microsoft.com/office/powerpoint/2010/main" val="13247159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Obowiązki pracodawcy związane z bhp</a:t>
            </a:r>
          </a:p>
        </p:txBody>
      </p:sp>
    </p:spTree>
    <p:extLst>
      <p:ext uri="{BB962C8B-B14F-4D97-AF65-F5344CB8AC3E}">
        <p14:creationId xmlns:p14="http://schemas.microsoft.com/office/powerpoint/2010/main" val="1076010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l-PL" sz="2400" dirty="0"/>
              <a:t>obowiązki podstawowe (art. 207 § 2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algn="just"/>
            <a:r>
              <a:rPr lang="pl-PL" sz="2400" dirty="0"/>
              <a:t>obowiązki dotyczące obiektów budowalnych i pomieszczeń pracy (art. 213-214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algn="just"/>
            <a:r>
              <a:rPr lang="pl-PL" sz="2400" dirty="0"/>
              <a:t>obowiązki dotyczące maszyn i innych urządzeń technicznych (215 -219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algn="just"/>
            <a:r>
              <a:rPr lang="pl-PL" sz="2400" dirty="0"/>
              <a:t>obowiązki dotyczące czynników oraz procesów pracy stwarzających szczególne zagrożenie dla zdrowia (220- 225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59019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/>
              <a:t>Obowiązki dotyczące </a:t>
            </a:r>
            <a:r>
              <a:rPr lang="pl-PL" sz="2400" b="1" dirty="0"/>
              <a:t>profilaktycznej ochrony zdrowia</a:t>
            </a:r>
            <a:r>
              <a:rPr lang="pl-PL" sz="2400" dirty="0"/>
              <a:t>:</a:t>
            </a:r>
          </a:p>
          <a:p>
            <a:pPr marL="0" indent="0" algn="just">
              <a:buNone/>
            </a:pPr>
            <a:r>
              <a:rPr lang="pl-PL" sz="2400" dirty="0"/>
              <a:t>1) </a:t>
            </a:r>
            <a:r>
              <a:rPr lang="pl-PL" sz="2400" b="1" dirty="0"/>
              <a:t>Ryzyko zawodowe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/>
              <a:t> ocena i dokumentowanie ryzyka zawodowego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/>
              <a:t> stosowanie niezbędnych środków profilaktycznych zmniejszających ryzyko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/>
              <a:t> informowanie pracowników o ryzyku zawodowym, które wiąże się z wykonywaną pracą oraz o zasadach ochrony przed zagrożeniami (art. 226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568276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2) </a:t>
            </a:r>
            <a:r>
              <a:rPr lang="pl-PL" sz="2400" dirty="0"/>
              <a:t>stosowanie środków zapobiegających chorobom zawodowym i innym chorobom związanym z wykonywaną pracą (art. 227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24561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3</a:t>
            </a:r>
            <a:r>
              <a:rPr lang="pl-PL" sz="2400" dirty="0"/>
              <a:t>) Kierowanie pracowników na badania lekarskie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/>
              <a:t>Rodzaje badań lekarskich: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4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wstępne (art. 229§1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okresowe (art. 229§2 zd.1 </a:t>
            </a:r>
            <a:r>
              <a:rPr lang="pl-PL" sz="2400" dirty="0" err="1"/>
              <a:t>k.p</a:t>
            </a:r>
            <a:r>
              <a:rPr lang="pl-PL" sz="2400" dirty="0"/>
              <a:t>., 229§5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400" dirty="0"/>
              <a:t>kontrolne (art. 229§2 zd.2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41166444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4</a:t>
            </a:r>
            <a:r>
              <a:rPr lang="pl-PL" sz="2400" dirty="0"/>
              <a:t>) </a:t>
            </a:r>
            <a:r>
              <a:rPr lang="pl-PL" sz="2400" b="1" dirty="0"/>
              <a:t>przeniesienie</a:t>
            </a:r>
            <a:r>
              <a:rPr lang="pl-PL" sz="2400" dirty="0"/>
              <a:t> pracownika, u którego stwierdzono orzeczeniem lekarskim </a:t>
            </a:r>
            <a:r>
              <a:rPr lang="pl-PL" sz="2400" u="sng" dirty="0"/>
              <a:t>objawy choroby zawodowej</a:t>
            </a:r>
            <a:r>
              <a:rPr lang="pl-PL" sz="2400" dirty="0"/>
              <a:t> do innej pracy nienarażającej go na działanie czynnika chorobowego + </a:t>
            </a:r>
            <a:r>
              <a:rPr lang="pl-PL" sz="2400" b="1" dirty="0"/>
              <a:t>dodatek wyrównawczy </a:t>
            </a:r>
            <a:r>
              <a:rPr lang="pl-PL" sz="2400" dirty="0"/>
              <a:t>przez  okres nieprzekraczający 6 miesięcy, jeżeli przeniesienie do innej pracy powoduje obniżenie wynagrodzenia (art. 230 </a:t>
            </a:r>
            <a:r>
              <a:rPr lang="pl-PL" sz="2400" dirty="0" err="1"/>
              <a:t>k.p</a:t>
            </a:r>
            <a:r>
              <a:rPr lang="pl-PL" sz="2400" dirty="0"/>
              <a:t>.)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59762656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5) </a:t>
            </a:r>
            <a:r>
              <a:rPr lang="pl-PL" sz="2400" b="1" dirty="0"/>
              <a:t>przeniesienie </a:t>
            </a:r>
            <a:r>
              <a:rPr lang="pl-PL" sz="2400" dirty="0"/>
              <a:t>pracownika, u którego stwierdzono orzeczeniem lekarskim niezdolność do wykonywania dotychczasowej pracy wskutek </a:t>
            </a:r>
            <a:r>
              <a:rPr lang="pl-PL" sz="2400" u="sng" dirty="0"/>
              <a:t>wypadku przy pracy lub choroby zawodowej </a:t>
            </a:r>
            <a:r>
              <a:rPr lang="pl-PL" sz="2400" dirty="0"/>
              <a:t>i nie został uznany za niezdolnego do pracy w rozumieniu przepisów o emeryturach i rentach z Funduszu Ubezpieczeń Społecznych + </a:t>
            </a:r>
            <a:r>
              <a:rPr lang="pl-PL" sz="2400" b="1" dirty="0"/>
              <a:t>dodatek wyrównawczy </a:t>
            </a:r>
            <a:r>
              <a:rPr lang="pl-PL" sz="2400" dirty="0"/>
              <a:t> przez  okres nieprzekraczający 6 miesięcy, jeżeli przeniesienie do innej pracy powoduje obniżenie wynagrodzenia (art. 231 </a:t>
            </a:r>
            <a:r>
              <a:rPr lang="pl-PL" sz="2400" dirty="0" err="1"/>
              <a:t>k.p</a:t>
            </a:r>
            <a:r>
              <a:rPr lang="pl-PL" sz="2400" dirty="0"/>
              <a:t>.)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531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404664"/>
            <a:ext cx="8138864" cy="645333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  <a:p>
            <a:pPr algn="just">
              <a:lnSpc>
                <a:spcPct val="90000"/>
              </a:lnSpc>
            </a:pPr>
            <a:r>
              <a:rPr lang="pl-PL" sz="2400" b="1" dirty="0"/>
              <a:t> niepodzielny</a:t>
            </a:r>
          </a:p>
          <a:p>
            <a:pPr lvl="2" algn="just">
              <a:lnSpc>
                <a:spcPct val="90000"/>
              </a:lnSpc>
            </a:pPr>
            <a:r>
              <a:rPr lang="pl-PL" sz="2400" dirty="0"/>
              <a:t>działania i  zaniechania innych podmiotów nie zwalniają pracodawcy od odpowiedzialności za stan  bhp w miejscu pracy;</a:t>
            </a:r>
          </a:p>
          <a:p>
            <a:pPr lvl="1" algn="just">
              <a:lnSpc>
                <a:spcPct val="90000"/>
              </a:lnSpc>
            </a:pPr>
            <a:r>
              <a:rPr lang="pl-PL" sz="2400" b="1" dirty="0"/>
              <a:t>podwójnie zakwalifikowany</a:t>
            </a:r>
          </a:p>
          <a:p>
            <a:pPr lvl="2" algn="just">
              <a:lnSpc>
                <a:spcPct val="90000"/>
              </a:lnSpc>
            </a:pPr>
            <a:r>
              <a:rPr lang="pl-PL" sz="2400" dirty="0"/>
              <a:t>jest powinnością ze stosunku pracy o charakterze zobowiązaniowym wobec pracownika i publicznoprawnym wobec państwa;</a:t>
            </a:r>
          </a:p>
          <a:p>
            <a:pPr lvl="1" algn="just">
              <a:lnSpc>
                <a:spcPct val="90000"/>
              </a:lnSpc>
            </a:pPr>
            <a:r>
              <a:rPr lang="pl-PL" sz="2400" b="1" dirty="0"/>
              <a:t>realny</a:t>
            </a:r>
          </a:p>
          <a:p>
            <a:pPr lvl="2" algn="just">
              <a:lnSpc>
                <a:spcPct val="90000"/>
              </a:lnSpc>
            </a:pPr>
            <a:r>
              <a:rPr lang="pl-PL" sz="2400" dirty="0"/>
              <a:t>musi być wykonany w maturze bez możliwości wykonania zastępczego w postaci wypłaty równowartości nieotrzymanego świadczenia.</a:t>
            </a:r>
          </a:p>
          <a:p>
            <a:pPr lvl="2">
              <a:lnSpc>
                <a:spcPct val="90000"/>
              </a:lnSpc>
            </a:pPr>
            <a:endParaRPr lang="pl-PL" sz="2000" dirty="0"/>
          </a:p>
          <a:p>
            <a:pPr lvl="1">
              <a:lnSpc>
                <a:spcPct val="90000"/>
              </a:lnSpc>
            </a:pPr>
            <a:endParaRPr lang="pl-PL" sz="2400" dirty="0"/>
          </a:p>
          <a:p>
            <a:pPr lvl="1">
              <a:lnSpc>
                <a:spcPct val="90000"/>
              </a:lnSpc>
            </a:pPr>
            <a:endParaRPr lang="pl-PL" sz="2400" dirty="0"/>
          </a:p>
          <a:p>
            <a:pPr lvl="2">
              <a:lnSpc>
                <a:spcPct val="90000"/>
              </a:lnSpc>
            </a:pPr>
            <a:endParaRPr lang="pl-PL" sz="2000" dirty="0"/>
          </a:p>
          <a:p>
            <a:pPr lvl="2">
              <a:lnSpc>
                <a:spcPct val="90000"/>
              </a:lnSpc>
            </a:pPr>
            <a:endParaRPr lang="en-GB" sz="2000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243FD-F13F-4C8C-A9EB-9BCB349F4CFA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8EF0B59-71B8-4AC7-B3C1-932B1C207625}"/>
              </a:ext>
            </a:extLst>
          </p:cNvPr>
          <p:cNvSpPr txBox="1">
            <a:spLocks noChangeArrowheads="1"/>
          </p:cNvSpPr>
          <p:nvPr/>
        </p:nvSpPr>
        <p:spPr>
          <a:xfrm>
            <a:off x="1547664" y="116633"/>
            <a:ext cx="5996136" cy="12961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sz="3200" dirty="0"/>
              <a:t>Obowiązek zapewnienia bezpiecznych i higienicznych warunków pracy (art. 94 pkt 4 </a:t>
            </a:r>
            <a:r>
              <a:rPr lang="pl-PL" sz="3200" dirty="0" err="1"/>
              <a:t>k.p</a:t>
            </a:r>
            <a:r>
              <a:rPr lang="pl-PL" sz="3200" dirty="0"/>
              <a:t>.)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6) </a:t>
            </a:r>
            <a:r>
              <a:rPr lang="pl-PL" sz="2400" dirty="0"/>
              <a:t>zapewnienie pracownikom zatrudnionym w warunkach szczególnie uciążliwych, nieodpłatnie, odpowiednie posiłki i napoje, jeżeli jest to niezbędne ze względów profilaktycznych (art. 232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0149732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7</a:t>
            </a:r>
            <a:r>
              <a:rPr lang="pl-PL" sz="2400" dirty="0"/>
              <a:t>) zapewnienie  pracownikom odpowiednich urządzeń higieniczno-sanitarnych oraz dostarczenie niezbędnych środki higieny osobistej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817128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l-PL" sz="2400" dirty="0"/>
              <a:t>Obowiązki związane z wypadkami przy pracy i chorobami zawodowymi: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/>
              <a:t> sposób postępowania pracodawcy w razie wypadku lub choroby : np. art. 234 k.p.235 </a:t>
            </a:r>
            <a:r>
              <a:rPr lang="pl-PL" sz="2400" dirty="0" err="1"/>
              <a:t>k.p</a:t>
            </a:r>
            <a:r>
              <a:rPr lang="pl-PL" sz="2400" dirty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dirty="0"/>
              <a:t> podjęcie określonych działań zapobiegawczych : np. art. 236 </a:t>
            </a:r>
            <a:r>
              <a:rPr lang="pl-PL" sz="2400" dirty="0" err="1"/>
              <a:t>k.p</a:t>
            </a:r>
            <a:r>
              <a:rPr lang="pl-PL" sz="2400" dirty="0"/>
              <a:t>., 234§ 3 </a:t>
            </a:r>
            <a:r>
              <a:rPr lang="pl-PL" sz="2400" dirty="0" err="1"/>
              <a:t>k.p</a:t>
            </a:r>
            <a:r>
              <a:rPr lang="pl-PL" sz="2400" dirty="0"/>
              <a:t>.</a:t>
            </a:r>
          </a:p>
          <a:p>
            <a:pPr>
              <a:buFont typeface="Wingdings" pitchFamily="2" charset="2"/>
              <a:buChar char="v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04665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sz="2400" dirty="0"/>
              <a:t>Szkolenie</a:t>
            </a:r>
          </a:p>
          <a:p>
            <a:pPr marL="514350" indent="-514350" algn="just">
              <a:buAutoNum type="arabicParenR"/>
            </a:pPr>
            <a:r>
              <a:rPr lang="pl-PL" sz="2400" dirty="0"/>
              <a:t>szkolenia z zakresu BHP: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/>
              <a:t>wstępne – przed dopuszczeniem do pracy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/>
              <a:t> okresowe - mające na celu aktualizację, ugruntowanie i poszerzenie wiedzy</a:t>
            </a:r>
          </a:p>
        </p:txBody>
      </p:sp>
    </p:spTree>
    <p:extLst>
      <p:ext uri="{BB962C8B-B14F-4D97-AF65-F5344CB8AC3E}">
        <p14:creationId xmlns:p14="http://schemas.microsoft.com/office/powerpoint/2010/main" val="102559427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b="1" dirty="0"/>
              <a:t>Szkolenia</a:t>
            </a:r>
          </a:p>
          <a:p>
            <a:pPr marL="0" indent="0" algn="ctr">
              <a:buNone/>
            </a:pPr>
            <a:r>
              <a:rPr lang="pl-PL" sz="2400" b="1" dirty="0"/>
              <a:t>odbywają się w czasie pracy i na koszt pracodawcy</a:t>
            </a:r>
          </a:p>
          <a:p>
            <a:pPr>
              <a:buFontTx/>
              <a:buChar char="-"/>
            </a:pPr>
            <a:r>
              <a:rPr lang="pl-PL" sz="2400" dirty="0"/>
              <a:t>czas udziału w szkoleniu jest więc dla pracownika czasem pracy</a:t>
            </a:r>
          </a:p>
          <a:p>
            <a:pPr>
              <a:buFontTx/>
              <a:buChar char="-"/>
            </a:pPr>
            <a:r>
              <a:rPr lang="pl-PL" sz="2400" dirty="0"/>
              <a:t>organizowanie szkoleń poza godzinami pracy jest niedozwolone</a:t>
            </a:r>
          </a:p>
          <a:p>
            <a:pPr>
              <a:buFontTx/>
              <a:buChar char="-"/>
            </a:pPr>
            <a:r>
              <a:rPr lang="pl-PL" sz="2400" dirty="0"/>
              <a:t>jeżeli pracownik weźmie udział w szkoleniu zorganizowanym poza normalnymi godzinami pracy, należy to traktować jako pracę w godzinach nadliczbowych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37484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sz="2400" dirty="0"/>
              <a:t>2) zaznajamianie pracowników z przepisami i zasadami bhp dotyczącymi wykonywanych przez nich prac</a:t>
            </a:r>
          </a:p>
          <a:p>
            <a:pPr marL="0" indent="0">
              <a:buNone/>
            </a:pPr>
            <a:r>
              <a:rPr lang="pl-PL" sz="2400" dirty="0"/>
              <a:t>3) wydawanie szczegółowych instrukcji i wskazówek dotyczących bhp na stanowiskach pracy.  </a:t>
            </a:r>
          </a:p>
          <a:p>
            <a:pPr marL="0" indent="0" algn="ctr">
              <a:buNone/>
            </a:pPr>
            <a:r>
              <a:rPr lang="pl-PL" sz="2400" dirty="0"/>
              <a:t>Pracownik jest obowiązany potwierdzić na piśmie zapoznanie się z przepisami oraz zasadami bhp.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19986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u="sng" dirty="0"/>
              <a:t>Pracodawca</a:t>
            </a:r>
            <a:r>
              <a:rPr lang="pl-PL" sz="2400" dirty="0"/>
              <a:t> jest obowiązany </a:t>
            </a:r>
            <a:r>
              <a:rPr lang="pl-PL" sz="2400" b="1" dirty="0"/>
              <a:t>odbyć szkolenie </a:t>
            </a:r>
            <a:r>
              <a:rPr lang="pl-PL" sz="2400" dirty="0"/>
              <a:t>w dziedzinie bezpieczeństwa i higieny pracy w zakresie niezbędnym do wykonywania ciążących na nim obowiązków. Szkolenie to powinno być okresowo powtarzane. </a:t>
            </a:r>
          </a:p>
        </p:txBody>
      </p:sp>
    </p:spTree>
    <p:extLst>
      <p:ext uri="{BB962C8B-B14F-4D97-AF65-F5344CB8AC3E}">
        <p14:creationId xmlns:p14="http://schemas.microsoft.com/office/powerpoint/2010/main" val="381748045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l-PL" sz="2400" dirty="0"/>
              <a:t>Obowiązek dostarczenia pracownikom środków ochrony indywidualnej oraz odzieży i obuwia roboczego (Rozdział IX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674461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sz="2400" dirty="0"/>
              <a:t>Obowiązki związane z  służbą bhp </a:t>
            </a:r>
          </a:p>
          <a:p>
            <a:pPr algn="just"/>
            <a:r>
              <a:rPr lang="pl-PL" sz="2400" dirty="0"/>
              <a:t>Obowiązek konsultacji z pracownikami w zakresie bezpieczeństwa i higieny pracy </a:t>
            </a:r>
          </a:p>
          <a:p>
            <a:pPr algn="just"/>
            <a:r>
              <a:rPr lang="pl-PL" sz="2400" dirty="0"/>
              <a:t>Obowiązek powołania komisja bezpieczeństwa i higieny pracy u pracodawców zatrudniających więcej niż 250 pracowników </a:t>
            </a:r>
          </a:p>
        </p:txBody>
      </p:sp>
    </p:spTree>
    <p:extLst>
      <p:ext uri="{BB962C8B-B14F-4D97-AF65-F5344CB8AC3E}">
        <p14:creationId xmlns:p14="http://schemas.microsoft.com/office/powerpoint/2010/main" val="247241130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Obowiązki pracowników w zakresie bhp</a:t>
            </a:r>
          </a:p>
        </p:txBody>
      </p:sp>
    </p:spTree>
    <p:extLst>
      <p:ext uri="{BB962C8B-B14F-4D97-AF65-F5344CB8AC3E}">
        <p14:creationId xmlns:p14="http://schemas.microsoft.com/office/powerpoint/2010/main" val="252280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920B4011-7364-4F43-91AE-AC992A32E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Przepisy zawarte w art. 237</a:t>
            </a:r>
            <a:r>
              <a:rPr lang="pl-PL" sz="2400" baseline="30000" dirty="0"/>
              <a:t>11</a:t>
            </a:r>
            <a:r>
              <a:rPr lang="pl-PL" sz="2400" dirty="0"/>
              <a:t>k.p.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oraz w rozporządzeniu Rady Ministrów z dnia 2 września 1997 r. w sprawie służby bezpieczeństwa i higieny pracy,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wydanym na jego podstawie, dotyczą jednego z obowiązków pracodawcy prewencji pośredniej o charakterze organizacyjnym - </a:t>
            </a:r>
            <a:r>
              <a:rPr lang="pl-PL" sz="2400" b="1" dirty="0"/>
              <a:t>obowiązku tworzenia służby bhp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817263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Przestrzeganie przepisów i zasad bezpieczeństwa i higieny pracy jest </a:t>
            </a:r>
            <a:r>
              <a:rPr lang="pl-PL" sz="2400" u="sng" dirty="0"/>
              <a:t>podstawowym obowiązkiem pracownika </a:t>
            </a:r>
            <a:r>
              <a:rPr lang="pl-PL" sz="2400" dirty="0"/>
              <a:t>(art. 211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6893397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czka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4216</TotalTime>
  <Words>5244</Words>
  <Application>Microsoft Office PowerPoint</Application>
  <PresentationFormat>Pokaz na ekranie (4:3)</PresentationFormat>
  <Paragraphs>541</Paragraphs>
  <Slides>90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90</vt:i4>
      </vt:variant>
    </vt:vector>
  </HeadingPairs>
  <TitlesOfParts>
    <vt:vector size="100" baseType="lpstr">
      <vt:lpstr>Arial</vt:lpstr>
      <vt:lpstr>Calibri</vt:lpstr>
      <vt:lpstr>Calibri Light</vt:lpstr>
      <vt:lpstr>Gill Sans MT</vt:lpstr>
      <vt:lpstr>Times New Roman</vt:lpstr>
      <vt:lpstr>Wingdings</vt:lpstr>
      <vt:lpstr>Wingdings 2</vt:lpstr>
      <vt:lpstr>Default Design</vt:lpstr>
      <vt:lpstr>Paczka</vt:lpstr>
      <vt:lpstr>Motyw pakietu Office</vt:lpstr>
      <vt:lpstr>OCHRONA PRACY</vt:lpstr>
      <vt:lpstr>Prezentacja programu PowerPoint</vt:lpstr>
      <vt:lpstr>Prezentacja programu PowerPoint</vt:lpstr>
      <vt:lpstr>Prezentacja programu PowerPoint</vt:lpstr>
      <vt:lpstr>Prezentacja programu PowerPoint</vt:lpstr>
      <vt:lpstr>Obowiązek zapewnienia bezpiecznych i higienicznych warunków pracy (art. 94 pkt 4 k.p.)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OBOWIĄZKI PRACODAWCY</dc:title>
  <dc:creator>Eliza</dc:creator>
  <cp:lastModifiedBy>Agnieszka</cp:lastModifiedBy>
  <cp:revision>147</cp:revision>
  <dcterms:modified xsi:type="dcterms:W3CDTF">2017-12-16T15:35:01Z</dcterms:modified>
</cp:coreProperties>
</file>