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78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2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16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93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19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21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849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922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30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1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40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89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56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74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97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83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12BB03E-229F-4BA5-A55A-8D6E0506C3EC}" type="datetimeFigureOut">
              <a:rPr lang="pl-PL" smtClean="0"/>
              <a:t>12.05.2017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6146-A7A4-484A-A0D3-2057FDC9B3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754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Ochrona pracy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1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Organizowanie pracy w sposób zapewniający bezpieczne i higieniczne warunki pracy,</a:t>
            </a:r>
          </a:p>
          <a:p>
            <a:pPr algn="just"/>
            <a:r>
              <a:rPr lang="pl-PL" dirty="0"/>
              <a:t>Zapewnienie przestrzegania w zakładzie pracy przepisów oraz zasad bhp,</a:t>
            </a:r>
          </a:p>
          <a:p>
            <a:pPr algn="just"/>
            <a:r>
              <a:rPr lang="pl-PL" dirty="0"/>
              <a:t>Wydawanie poleceń usunięcia uchybień w tym zakresie oraz kontrolowanie ich wykonywania,</a:t>
            </a:r>
          </a:p>
          <a:p>
            <a:pPr algn="just"/>
            <a:r>
              <a:rPr lang="pl-PL" dirty="0"/>
              <a:t>Zapewnienie wykonywania nakazów, wystąpień, decyzji i zarządzeń wydawanych przez organy nadzoru nad warunkami pracy,</a:t>
            </a:r>
          </a:p>
          <a:p>
            <a:pPr algn="just"/>
            <a:r>
              <a:rPr lang="pl-PL" dirty="0"/>
              <a:t>Informowanie pracowników o możliwych zagrożeniach w środowisku pracy i sposobach ich zapobiegania</a:t>
            </a:r>
          </a:p>
        </p:txBody>
      </p:sp>
    </p:spTree>
    <p:extLst>
      <p:ext uri="{BB962C8B-B14F-4D97-AF65-F5344CB8AC3E}">
        <p14:creationId xmlns:p14="http://schemas.microsoft.com/office/powerpoint/2010/main" val="264354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dotyczące obiektów budowlanych i pomieszczeń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Zapewnienie przez pracodawcę by budowa lub przebudowa obiektu budowlanego, w którym przewiduje się pomieszczenia pracy, uwzględniała wymagania bezpieczeństwa i higieny pracy,</a:t>
            </a:r>
          </a:p>
          <a:p>
            <a:pPr algn="just"/>
            <a:r>
              <a:rPr lang="pl-PL" dirty="0"/>
              <a:t>Gwarantowanie pomieszczeń pracy odpowiednich do rodzaju pracy i liczby zatrudnionych,</a:t>
            </a:r>
          </a:p>
          <a:p>
            <a:pPr algn="just"/>
            <a:r>
              <a:rPr lang="pl-PL" dirty="0"/>
              <a:t> Utrzymanie budynków i pomieszczeń pracy oraz związanych z nimi terenów i urządzeń w stanie zapewniającym bezpieczne i higieniczne warunki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066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dotyczące maszyn i innych urządzeń technicznych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Wyposażenie maszyn i urządzeń w odpowiednie zabezpieczenia gdy nie spełniają one wymogów bhp,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Zakaz wyposażania stanowisk pracy w maszyny i urządzenia, które nie spełniają przyjętych wymagań. </a:t>
            </a:r>
          </a:p>
        </p:txBody>
      </p:sp>
    </p:spTree>
    <p:extLst>
      <p:ext uri="{BB962C8B-B14F-4D97-AF65-F5344CB8AC3E}">
        <p14:creationId xmlns:p14="http://schemas.microsoft.com/office/powerpoint/2010/main" val="268894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Obowiązki dotyczące czynników oraz procesów pracy stwarzających szczególne zagrożenia dla zdrowia lub życia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Obejmują zasady dopuszczalności stosowania materiałów i procesów technologicznych,</a:t>
            </a:r>
          </a:p>
          <a:p>
            <a:pPr algn="just"/>
            <a:r>
              <a:rPr lang="pl-PL" dirty="0"/>
              <a:t>Zasady stosowania substancji chemicznych,</a:t>
            </a:r>
          </a:p>
          <a:p>
            <a:pPr algn="just"/>
            <a:r>
              <a:rPr lang="pl-PL" dirty="0"/>
              <a:t>Zasady postępowania w razie zatrudnienia pracowników w warunkach narażenia na działanie czynników rakotwórczych, mutagennych i szkodliwych czynników biologicznych,</a:t>
            </a:r>
          </a:p>
          <a:p>
            <a:pPr algn="just"/>
            <a:r>
              <a:rPr lang="pl-PL" dirty="0"/>
              <a:t>Nakaz ochrony pracownika przed promieniowaniem jonizującym</a:t>
            </a:r>
          </a:p>
        </p:txBody>
      </p:sp>
    </p:spTree>
    <p:extLst>
      <p:ext uri="{BB962C8B-B14F-4D97-AF65-F5344CB8AC3E}">
        <p14:creationId xmlns:p14="http://schemas.microsoft.com/office/powerpoint/2010/main" val="905250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dotyczące profilaktycznej ochrony zdrowia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/>
              <a:t>Powinność oceny i dokumentowania ryzyka zawodowego związanego z wykonywaną pracą oraz stosowania niezbędnych środków profilaktycznych zmniejszających ryzyko oraz informowanie pracowników o ryzyku zawodowym wiążącym się z wykonywaną pracą,</a:t>
            </a:r>
          </a:p>
          <a:p>
            <a:pPr algn="just"/>
            <a:r>
              <a:rPr lang="pl-PL" sz="1600" dirty="0"/>
              <a:t>Stosowanie środków zapobiegających chorobom zawodowym i innym chorobom związanym z wykonywana pracą,</a:t>
            </a:r>
          </a:p>
          <a:p>
            <a:pPr algn="just"/>
            <a:r>
              <a:rPr lang="pl-PL" sz="1600" dirty="0"/>
              <a:t>Kierowanie pracowników na badania lekarskie:</a:t>
            </a:r>
          </a:p>
          <a:p>
            <a:pPr marL="0" indent="0" algn="just">
              <a:buNone/>
            </a:pPr>
            <a:r>
              <a:rPr lang="pl-PL" sz="1600" dirty="0"/>
              <a:t>-wstępne- osoby przyjmowane do pracy, pracownicy młodociani przenoszeni na inne stanowisko pracy, pracownicy przenoszeni na stanowiska pracy, na których występują czynniki szkodliwe lub warunki uciążliwe wraz ze wskazaniem przypadków, w których pracownicy nie podlegają wstępnym badaniom lekarskim,</a:t>
            </a:r>
          </a:p>
          <a:p>
            <a:pPr algn="just">
              <a:buFontTx/>
              <a:buChar char="-"/>
            </a:pPr>
            <a:r>
              <a:rPr lang="pl-PL" sz="1600" dirty="0"/>
              <a:t>okresowe,</a:t>
            </a:r>
          </a:p>
          <a:p>
            <a:pPr algn="just">
              <a:buFontTx/>
              <a:buChar char="-"/>
            </a:pPr>
            <a:r>
              <a:rPr lang="pl-PL" sz="1600" dirty="0"/>
              <a:t>kontrolne.</a:t>
            </a:r>
          </a:p>
        </p:txBody>
      </p:sp>
    </p:spTree>
    <p:extLst>
      <p:ext uri="{BB962C8B-B14F-4D97-AF65-F5344CB8AC3E}">
        <p14:creationId xmlns:p14="http://schemas.microsoft.com/office/powerpoint/2010/main" val="207801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dotyczące profilaktycznej ochrony zdrowia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Przeniesienie pracownika, u którego stwierdzono orzeczeniem lekarskim objawy choroby zawodowej do innej pracy nienarażającej na działanie czynnika chorobowego,</a:t>
            </a:r>
          </a:p>
          <a:p>
            <a:pPr algn="just"/>
            <a:r>
              <a:rPr lang="pl-PL" dirty="0"/>
              <a:t>Przeniesienie pracownika, który stał się niezdolny do dotychczasowej pracy wskutek wypadku przy pracy lub choroby zawodowej i nie został uznany za niezdolnego do pracy w rozumieniu przepisów o emeryturach i rentach z FUS- do innej odpowiedniej pracy,</a:t>
            </a:r>
          </a:p>
          <a:p>
            <a:pPr algn="just"/>
            <a:r>
              <a:rPr lang="pl-PL" dirty="0"/>
              <a:t>Zapewnienie pracownikom zatrudnionych w warunkach szczególnych i uciążliwych nieodpłatnych posiłków i napojów,</a:t>
            </a:r>
          </a:p>
          <a:p>
            <a:pPr algn="just"/>
            <a:r>
              <a:rPr lang="pl-PL" dirty="0"/>
              <a:t>Zapewnianie urządzeń higieniczno-sanitarnych i środków higieny osobistej</a:t>
            </a:r>
          </a:p>
        </p:txBody>
      </p:sp>
    </p:spTree>
    <p:extLst>
      <p:ext uri="{BB962C8B-B14F-4D97-AF65-F5344CB8AC3E}">
        <p14:creationId xmlns:p14="http://schemas.microsoft.com/office/powerpoint/2010/main" val="287316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Obowiązki związane z wypadkami przy pracy i chorobami zawodowymi obejmują: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600" dirty="0"/>
              <a:t>Powinności określające sposób postępowania pracodawcy w razie wypadku przy pracy lub choroby zawodowej:</a:t>
            </a:r>
          </a:p>
          <a:p>
            <a:pPr algn="just">
              <a:buFontTx/>
              <a:buChar char="-"/>
            </a:pPr>
            <a:r>
              <a:rPr lang="pl-PL" sz="1600" dirty="0"/>
              <a:t>Zawiadomienie okręgowego inspektora pracy i prokuratora o śmiertelnym, ciężkim lub zbiorowym wypadku,</a:t>
            </a:r>
          </a:p>
          <a:p>
            <a:pPr algn="just">
              <a:buFontTx/>
              <a:buChar char="-"/>
            </a:pPr>
            <a:r>
              <a:rPr lang="pl-PL" sz="1600" dirty="0"/>
              <a:t>Zawiadomienie inspektora sanitarnego i okręgowego inspektora pracy o rozpoznanej chorobie zawodowej, </a:t>
            </a:r>
          </a:p>
          <a:p>
            <a:pPr algn="just">
              <a:buFontTx/>
              <a:buChar char="-"/>
            </a:pPr>
            <a:r>
              <a:rPr lang="pl-PL" sz="1600" dirty="0"/>
              <a:t>Ustalenie przyczyn i okoliczności wypadku lub choroby </a:t>
            </a:r>
          </a:p>
          <a:p>
            <a:pPr algn="just"/>
            <a:r>
              <a:rPr lang="pl-PL" sz="1600" dirty="0"/>
              <a:t>Powinności nakazujące podjęcie określonych działań zapobiegawczych</a:t>
            </a:r>
            <a:r>
              <a:rPr lang="pl-PL" dirty="0"/>
              <a:t>:</a:t>
            </a:r>
          </a:p>
          <a:p>
            <a:pPr algn="just">
              <a:buFontTx/>
              <a:buChar char="-"/>
            </a:pPr>
            <a:r>
              <a:rPr lang="pl-PL" sz="1600" dirty="0"/>
              <a:t>Podjęcie działań eliminujących lub ograniczających zagrożenie powstawania wypadków przy pracy lub chorób zawodowych,</a:t>
            </a:r>
          </a:p>
          <a:p>
            <a:pPr algn="just">
              <a:buFontTx/>
              <a:buChar char="-"/>
            </a:pPr>
            <a:r>
              <a:rPr lang="pl-PL" sz="1600" dirty="0"/>
              <a:t>Prowadzenie rejestrów tych wypadków lub chorób, analizowanie przyczyn ich powstania itp.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7729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dotyczące szkolenia pracowników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Obowiązek zapewnienia przeszkolenia pracownika w zakresie bhp przed dopuszczeniem go do pracy,</a:t>
            </a:r>
          </a:p>
          <a:p>
            <a:pPr algn="just"/>
            <a:r>
              <a:rPr lang="pl-PL" dirty="0"/>
              <a:t>Prowadzenie okresowych szkoleń dotyczących bhp,</a:t>
            </a:r>
          </a:p>
          <a:p>
            <a:pPr algn="just"/>
            <a:r>
              <a:rPr lang="pl-PL" dirty="0"/>
              <a:t>Zaznajamianie pracowników z przepisami i zasadami bhp dotyczącymi wykonywanych przez nich prac,</a:t>
            </a:r>
          </a:p>
          <a:p>
            <a:pPr algn="just"/>
            <a:r>
              <a:rPr lang="pl-PL" dirty="0"/>
              <a:t>Wydawanie szczegółowych instrukcji i wskazówek dotyczących bezpieczeństwa i higieny pracy na stanowisku pracy</a:t>
            </a:r>
          </a:p>
        </p:txBody>
      </p:sp>
    </p:spTree>
    <p:extLst>
      <p:ext uri="{BB962C8B-B14F-4D97-AF65-F5344CB8AC3E}">
        <p14:creationId xmlns:p14="http://schemas.microsoft.com/office/powerpoint/2010/main" val="218420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Obowiązki dotyczące środków ochrony indywidualnej oraz odzieży i obuwia roboczego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Obowiązek dostarczenia pracownikom nieodpłatnie środków ochrony indywidualnej oraz odzieży i obuwia roboczego zabezpieczających przed działaniem niebezpiecznych i szkodliwych dla zdrowia czynników występujących w środowisku pracy oraz informowanie o sposobie posługiwania się nimi.</a:t>
            </a:r>
          </a:p>
          <a:p>
            <a:pPr algn="just"/>
            <a:r>
              <a:rPr lang="pl-PL" dirty="0"/>
              <a:t>Zakaz dopuszczania pracownika do pracy bez środków ochrony indywidualnej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402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powołania służby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600" dirty="0"/>
              <a:t>Służba bhp jest powoływana w celu pełnienia funkcji doradczych i kontrolnych w zakresie bhp,</a:t>
            </a:r>
          </a:p>
          <a:p>
            <a:pPr algn="just"/>
            <a:r>
              <a:rPr lang="pl-PL" sz="1600" dirty="0"/>
              <a:t>Obowiązek jej powołania spoczywa na pracodawcy zatrudniającym więcej niż 100 pracowników, natomiast pracodawca zatrudniający do 100 pracowników powierza wykonywanie zadań służby bhp pracownikowi zatrudnionemu przy innej pracy. W wypadku braku kompetentnych specjalistów pracodawca może powierzyć wykonywanie zadań służby bhp specjalistom spoza zakładu pracy. </a:t>
            </a:r>
          </a:p>
          <a:p>
            <a:pPr algn="just"/>
            <a:r>
              <a:rPr lang="pl-PL" sz="1600" dirty="0"/>
              <a:t>Pracodawca może sam wykonywać zadania tej służby, jeżeli zatrudnia do 10 pracowników albo zatrudnia do 20 pracowników i  jest zakwalifikowany do grupy działalności, dla której ustalono nie wyższą niż trzecią kategorię ryzyka w rozumieniu przepisów dotyczących wypadków przy pracy i chorób zawodowych.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82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- pojęcie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Pojęcie ochrony pracy rozumiane w sposób funkcjonalny akcentuje tzw. </a:t>
            </a:r>
            <a:r>
              <a:rPr lang="pl-PL" b="1" dirty="0"/>
              <a:t>ochronną funkcje</a:t>
            </a:r>
            <a:r>
              <a:rPr lang="pl-PL" dirty="0"/>
              <a:t> prawa pracy rozumianą jako pewna prawidłowość działania tej gałęzi , polegająca na takim ukształtowaniu treści przepisów i ich charakteru, by ustalić warunki pracy w sposób jak najlepiej zabezpieczający prawa i interesy zatrudnionych. </a:t>
            </a:r>
          </a:p>
          <a:p>
            <a:pPr algn="just"/>
            <a:r>
              <a:rPr lang="pl-PL" dirty="0"/>
              <a:t>Funkcję taką pełnią przepisy o ochronie wynagrodzenia, ochronie trwałości stosunku pracy, o czasie pracy, urlopach wypoczynkowych itp.</a:t>
            </a:r>
          </a:p>
          <a:p>
            <a:pPr algn="just"/>
            <a:r>
              <a:rPr lang="pl-PL" dirty="0"/>
              <a:t>Instrumentem realizującym wskazaną funkcję są normy prawa pracy o charakterze </a:t>
            </a:r>
            <a:r>
              <a:rPr lang="pl-PL" b="1" dirty="0"/>
              <a:t>bezwzględnie imperatywnym</a:t>
            </a:r>
            <a:r>
              <a:rPr lang="pl-PL" dirty="0"/>
              <a:t> i </a:t>
            </a:r>
            <a:r>
              <a:rPr lang="pl-PL" b="1" dirty="0"/>
              <a:t>jednostronnie imperatywnym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3567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konsultacji w zakresie bhp oraz powołania komisji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Pracodawca konsultuje z pracownikami i ich przedstawicielami wszystkie działania związane z bezpieczeństwem i higieną pracy zwłaszcza w zakresie organizacji pracy, wprowadzania nowych technologii, substancji chemicznych, oceny ryzyka zawodowego, tworzenia służby bhp, przydzielania pracownikom środków ochrony indywidualnej, szkoleń w dziedzinie bhp, zapewniając odpowiednie warunki do przeprowadzenia konsultacji.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335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Komisja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/>
              <a:t>Pracodawcy zatrudniający więcej niż 250 pracowników powołują komisję bhp, jako swoje organy doradcze i opiniodawcze, zajmujące się dokonywaniem przeglądów warunków pracy, okresową oceną stanu bezpieczeństwa i higieny pracy, opiniowaniem podejmowanych przez pracodawcę środków zapobiegających wypadkom przy pracy i chorobom zawodowym, formułowaniem wniosków dotyczących poprawy warunków pracy oraz współdziałaniem z pracodawcą w realizacji jego obowiązków w zakresie bhp.</a:t>
            </a:r>
          </a:p>
          <a:p>
            <a:pPr algn="just"/>
            <a:r>
              <a:rPr lang="pl-PL" sz="1600" dirty="0"/>
              <a:t>W skład komisji wchodzą w równej liczbie przedstawiciele pracodawcy, w tym pracownicy służby bhp, lekarz sprawujący opiekę zdrowotną nad pracownikami oraz przedstawiciele pracowników (wybierani przez zakładowe organizacje związkowe , a gdy takie nie działają – przez pracowników w trybie przyjętym w zakładzie pracy) w tym społeczny inspektor pracy.</a:t>
            </a:r>
          </a:p>
        </p:txBody>
      </p:sp>
    </p:spTree>
    <p:extLst>
      <p:ext uri="{BB962C8B-B14F-4D97-AF65-F5344CB8AC3E}">
        <p14:creationId xmlns:p14="http://schemas.microsoft.com/office/powerpoint/2010/main" val="120508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pracowników w zakresie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1400" dirty="0"/>
              <a:t>Podstawowym obowiązkiem pracownika jest przestrzeganie przepisów i zasad bezpieczeństwa i higieny pracy ( art. 211).</a:t>
            </a:r>
          </a:p>
          <a:p>
            <a:pPr algn="just"/>
            <a:r>
              <a:rPr lang="pl-PL" sz="1400" dirty="0"/>
              <a:t>Do szczegółowych obowiązków z zakresu bhp zaliczamy:</a:t>
            </a:r>
          </a:p>
          <a:p>
            <a:pPr algn="just">
              <a:buFontTx/>
              <a:buChar char="-"/>
            </a:pPr>
            <a:r>
              <a:rPr lang="pl-PL" sz="1400" dirty="0"/>
              <a:t>Znajomość przepisów i zasad bhp,</a:t>
            </a:r>
          </a:p>
          <a:p>
            <a:pPr algn="just">
              <a:buFontTx/>
              <a:buChar char="-"/>
            </a:pPr>
            <a:r>
              <a:rPr lang="pl-PL" sz="1400" dirty="0"/>
              <a:t>Udział w szkoleniach i instruktażach z tego zakresu,</a:t>
            </a:r>
          </a:p>
          <a:p>
            <a:pPr algn="just">
              <a:buFontTx/>
              <a:buChar char="-"/>
            </a:pPr>
            <a:r>
              <a:rPr lang="pl-PL" sz="1400" dirty="0"/>
              <a:t>Poddawanie się wymaganym egzaminom sprawdzającym,</a:t>
            </a:r>
          </a:p>
          <a:p>
            <a:pPr algn="just">
              <a:buFontTx/>
              <a:buChar char="-"/>
            </a:pPr>
            <a:r>
              <a:rPr lang="pl-PL" sz="1400" dirty="0"/>
              <a:t>Wykonywanie pracy w sposób zgodny z przepisami i zasadami bhp,</a:t>
            </a:r>
          </a:p>
          <a:p>
            <a:pPr algn="just">
              <a:buFontTx/>
              <a:buChar char="-"/>
            </a:pPr>
            <a:r>
              <a:rPr lang="pl-PL" sz="1400" dirty="0"/>
              <a:t>Stosowanie się do wydawanych w tym zakresie poleceń i wskazówek przełożonych,</a:t>
            </a:r>
          </a:p>
          <a:p>
            <a:pPr algn="just">
              <a:buFontTx/>
              <a:buChar char="-"/>
            </a:pPr>
            <a:r>
              <a:rPr lang="pl-PL" sz="1400" dirty="0"/>
              <a:t>Dbanie o należyty stan maszyn, urządzeń, narzędzi i sprzętu  oraz o porządek i ład w miejscu pracy,</a:t>
            </a:r>
          </a:p>
          <a:p>
            <a:pPr algn="just">
              <a:buFontTx/>
              <a:buChar char="-"/>
            </a:pPr>
            <a:r>
              <a:rPr lang="pl-PL" sz="1400" dirty="0"/>
              <a:t>Stosowanie środków ochrony zbiorowej oraz używanie środków ochrony indywidualnej zgodnie z przeznaczeniem,</a:t>
            </a:r>
          </a:p>
          <a:p>
            <a:pPr algn="just">
              <a:buFontTx/>
              <a:buChar char="-"/>
            </a:pPr>
            <a:r>
              <a:rPr lang="pl-PL" sz="1400" dirty="0"/>
              <a:t>Poddawanie się wstępnym, okresowym, kontrolnym oraz innym zaleconym badaniom lekarskim i stosowanie się do wskazań lekarskich itp.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80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innych podmiotów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Projektanci obiektów budowlanych są obowiązani uwzględnić w projektach budowy lub przebudowy obiektów budowlanych przeznaczonych na pomieszczenia pracy wymagań bhp,</a:t>
            </a:r>
          </a:p>
          <a:p>
            <a:pPr algn="just"/>
            <a:r>
              <a:rPr lang="pl-PL" dirty="0"/>
              <a:t>Konstruktorzy i producenci maszyn powinni przy ich konstruowaniu  dbać o to, by zapewniały one bezpieczne i higieniczne warunki pracy oraz uwzględniały zasady ergonomii,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Organy nadzoru są obowiązane do podejmowania działań na rzecz kształtowania bezpiecznych i higienicznych warunków pracy, udzielania pomocy przy wykonywaniu zadań z zakresu bhp, dokonywania ocen stanu bhp w nadzorowanych jednostkach, inicjowania i prowadzenia badań z zakresu bhp</a:t>
            </a:r>
          </a:p>
        </p:txBody>
      </p:sp>
    </p:spTree>
    <p:extLst>
      <p:ext uri="{BB962C8B-B14F-4D97-AF65-F5344CB8AC3E}">
        <p14:creationId xmlns:p14="http://schemas.microsoft.com/office/powerpoint/2010/main" val="1275761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Instytucja szczególnej ochrony pracy opiera się na wyodrębnieniu podmiotowym i odnosi się do osób, których zdolność do pracy oraz zdrowie, ze względu na funkcje biologiczne oraz właściwości psychofizyczne, podlegać powinna szczególnej pieczy.</a:t>
            </a:r>
          </a:p>
          <a:p>
            <a:pPr algn="just"/>
            <a:r>
              <a:rPr lang="pl-PL" dirty="0"/>
              <a:t>Podmiotami tymi są:</a:t>
            </a:r>
          </a:p>
          <a:p>
            <a:pPr algn="just">
              <a:buFontTx/>
              <a:buChar char="-"/>
            </a:pPr>
            <a:r>
              <a:rPr lang="pl-PL" dirty="0"/>
              <a:t>kobiety,</a:t>
            </a:r>
          </a:p>
          <a:p>
            <a:pPr algn="just">
              <a:buFontTx/>
              <a:buChar char="-"/>
            </a:pPr>
            <a:r>
              <a:rPr lang="pl-PL" dirty="0"/>
              <a:t>młodociani,</a:t>
            </a:r>
          </a:p>
          <a:p>
            <a:pPr algn="just">
              <a:buFontTx/>
              <a:buChar char="-"/>
            </a:pPr>
            <a:r>
              <a:rPr lang="pl-PL" dirty="0"/>
              <a:t>osoby niepełnosprawne,</a:t>
            </a:r>
          </a:p>
          <a:p>
            <a:pPr algn="just">
              <a:buFontTx/>
              <a:buChar char="-"/>
            </a:pPr>
            <a:r>
              <a:rPr lang="pl-PL" dirty="0"/>
              <a:t>dzieci (w sytuacjach gdy wyjątkowo dopuszcza się możliwość świadczenia przez nie pracy)</a:t>
            </a:r>
          </a:p>
          <a:p>
            <a:pPr algn="just"/>
            <a:r>
              <a:rPr lang="pl-PL" dirty="0"/>
              <a:t>Współcześnie tam gdzie to możliwe  uprawnienia związane z rodzicielstwem rozszerza się na pracowników-ojców.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40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Ochrona pracy kobiet została wyodrębniona ze względu na kryterium płci i wiąże się z ich właściwościami fizycznymi oraz biologiczną funkcją jaką jest macierzyństwo.</a:t>
            </a:r>
          </a:p>
          <a:p>
            <a:pPr algn="just"/>
            <a:r>
              <a:rPr lang="pl-PL" dirty="0"/>
              <a:t>Ochrona pracy kobiet obejmuje:</a:t>
            </a:r>
          </a:p>
          <a:p>
            <a:pPr algn="just">
              <a:buFontTx/>
              <a:buChar char="-"/>
            </a:pPr>
            <a:r>
              <a:rPr lang="pl-PL" dirty="0"/>
              <a:t>Normy zakazujące zatrudniania kobiet przy określonych rodzajach prac uznanych za szczególnie uciążliwe lub szkodliwe,</a:t>
            </a:r>
          </a:p>
          <a:p>
            <a:pPr algn="just">
              <a:buFontTx/>
              <a:buChar char="-"/>
            </a:pPr>
            <a:r>
              <a:rPr lang="pl-PL" dirty="0"/>
              <a:t>Normy wyznaczające status prawny pracownicy w związku z ciążą i macierzyństwem</a:t>
            </a:r>
          </a:p>
        </p:txBody>
      </p:sp>
    </p:spTree>
    <p:extLst>
      <p:ext uri="{BB962C8B-B14F-4D97-AF65-F5344CB8AC3E}">
        <p14:creationId xmlns:p14="http://schemas.microsoft.com/office/powerpoint/2010/main" val="1460665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Zakazy zatrudniania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800" dirty="0"/>
              <a:t>Wskazane zakazy odnoszą się do kobiet w ogóle i dotyczą prac uznanych dla nich za szczególnie uciążliwe lub szkodliwe,</a:t>
            </a:r>
          </a:p>
          <a:p>
            <a:pPr algn="just"/>
            <a:r>
              <a:rPr lang="pl-PL" sz="1800" dirty="0"/>
              <a:t>Wykaz tych prac został umieszczony w rozporządzeniu Rady Ministrów z 10 września 1996 roku  w sprawie wykazu prac szczególnie uciążliwych lub szkodliwych dla zdrowia, wśród których mieszczą się:</a:t>
            </a:r>
          </a:p>
          <a:p>
            <a:pPr algn="just">
              <a:buFontTx/>
              <a:buChar char="-"/>
            </a:pPr>
            <a:r>
              <a:rPr lang="pl-PL" sz="1800" dirty="0"/>
              <a:t>prace związane z wysiłkiem fizycznym, transportem ciężarów oraz wymuszoną pozycją ciała (np. ręczne podnoszenie lub przenoszenie ciężarów o masie przekraczającej 12 kg przy pracy stałej, 20 kg przy pracy dorywczej),</a:t>
            </a:r>
          </a:p>
          <a:p>
            <a:pPr algn="just">
              <a:buFontTx/>
              <a:buChar char="-"/>
            </a:pPr>
            <a:r>
              <a:rPr lang="pl-PL" sz="1800" dirty="0"/>
              <a:t>prace pod ziemią we wszystkich kopalniach (poza enumeratywnie wskazanymi wyjątkami),</a:t>
            </a:r>
          </a:p>
          <a:p>
            <a:pPr algn="just">
              <a:buFontTx/>
              <a:buChar char="-"/>
            </a:pPr>
            <a:r>
              <a:rPr lang="pl-PL" sz="1800" dirty="0"/>
              <a:t>prace w hałasie i drganiach.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833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Ochrona pracy pracownic w ciąży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Ochrona pracy pracownic w ciąży obejmuje:</a:t>
            </a:r>
          </a:p>
          <a:p>
            <a:pPr algn="just"/>
            <a:r>
              <a:rPr lang="pl-PL" dirty="0"/>
              <a:t>dodatkowe zakazy zatrudnienia,</a:t>
            </a:r>
          </a:p>
          <a:p>
            <a:pPr algn="just"/>
            <a:r>
              <a:rPr lang="pl-PL" dirty="0"/>
              <a:t>zakaz wypowiedzenia stosunku pracy,</a:t>
            </a:r>
          </a:p>
          <a:p>
            <a:pPr algn="just"/>
            <a:r>
              <a:rPr lang="pl-PL" dirty="0"/>
              <a:t>zakaz zatrudnienia w godzinach nadliczbowych, w porze nocnej i delegowania poza stałe miejsce pracy,</a:t>
            </a:r>
          </a:p>
          <a:p>
            <a:pPr algn="just"/>
            <a:r>
              <a:rPr lang="pl-PL" dirty="0"/>
              <a:t>obowiązek przeniesienia do innej pracy,</a:t>
            </a:r>
          </a:p>
          <a:p>
            <a:pPr algn="just"/>
            <a:r>
              <a:rPr lang="pl-PL" dirty="0"/>
              <a:t>obowiązek zwolnienia od pracy na badania lekarskie.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2384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zakazy zatrudnienia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Dodatkowe zakazy zatrudnienia w ciąży wynikają z powołanego wcześniej rozporządzenia Rady Ministrów z 10 września 1996 roku w sprawie wykazu prac wzbronionych kobietom i obejmują m.in.:</a:t>
            </a:r>
          </a:p>
          <a:p>
            <a:pPr algn="just">
              <a:buFontTx/>
              <a:buChar char="-"/>
            </a:pPr>
            <a:r>
              <a:rPr lang="pl-PL" dirty="0"/>
              <a:t>prace w hałasie przekraczającym określone normy,</a:t>
            </a:r>
          </a:p>
          <a:p>
            <a:pPr algn="just">
              <a:buFontTx/>
              <a:buChar char="-"/>
            </a:pPr>
            <a:r>
              <a:rPr lang="pl-PL" dirty="0"/>
              <a:t>Prace narażające na działanie pół elektromagnetycznych, promieniowanie jonizujące i nadfioletowe,</a:t>
            </a:r>
          </a:p>
          <a:p>
            <a:pPr algn="just">
              <a:buFontTx/>
              <a:buChar char="-"/>
            </a:pPr>
            <a:r>
              <a:rPr lang="pl-PL" dirty="0"/>
              <a:t>Prace na wysokości,</a:t>
            </a:r>
          </a:p>
          <a:p>
            <a:pPr algn="just">
              <a:buFontTx/>
              <a:buChar char="-"/>
            </a:pPr>
            <a:r>
              <a:rPr lang="pl-PL" dirty="0"/>
              <a:t>Prace przy obniżonym lub podwyższonym ciśnieniu,</a:t>
            </a:r>
          </a:p>
          <a:p>
            <a:pPr algn="just">
              <a:buFontTx/>
              <a:buChar char="-"/>
            </a:pPr>
            <a:r>
              <a:rPr lang="pl-PL" dirty="0"/>
              <a:t>Prace narażające na działanie szkodliwych substancji chemicznych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9175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wypowiedzenia stosunku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Celem zakazu wypowiadania umów o pracę pracownicom w okresie ciąży i urlopu macierzyńskiego jest zapewnienie  im w tym czasie niezbędnego spokoju i stabilizacji życiowej. Zakres tego zakazu zależy od rodzaju łączącej strony umowy.</a:t>
            </a:r>
          </a:p>
          <a:p>
            <a:pPr marL="0" indent="0" algn="just">
              <a:buNone/>
            </a:pPr>
            <a:r>
              <a:rPr lang="pl-PL" dirty="0"/>
              <a:t>- Najszersza ochrona zapewniona została pracownicom zatrudnionym na czas nieokreślony, obejmując zakaz wypowiedzenia i rozwiązania z nimi umowy o pracę bez wypowiedzenia oraz zakaz wypowiedzenia zmieniającego.</a:t>
            </a:r>
          </a:p>
          <a:p>
            <a:pPr marL="0" indent="0" algn="just">
              <a:buNone/>
            </a:pPr>
            <a:r>
              <a:rPr lang="pl-PL" dirty="0"/>
              <a:t>-  Umowa na czas określony albo na okres próbny przekraczający miesiąc, która uległaby rozwiązaniu po upływie trzeciego miesiąca ciąży ulega przedłużeniu do dnia porodu. </a:t>
            </a:r>
          </a:p>
        </p:txBody>
      </p:sp>
    </p:spTree>
    <p:extLst>
      <p:ext uri="{BB962C8B-B14F-4D97-AF65-F5344CB8AC3E}">
        <p14:creationId xmlns:p14="http://schemas.microsoft.com/office/powerpoint/2010/main" val="133511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ochrony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Drugi sposób rozumienia pojęcia ochrona pracy obejmuje zespół norm bezpośrednio służących ochronie zdrowia, życia pracowników przed szkodliwym oddziaływaniem czynników pracy (ochrona zdolności do pracy).</a:t>
            </a:r>
          </a:p>
          <a:p>
            <a:pPr algn="just"/>
            <a:r>
              <a:rPr lang="pl-PL" dirty="0"/>
              <a:t>Wyróżniamy:</a:t>
            </a:r>
          </a:p>
          <a:p>
            <a:pPr algn="just">
              <a:buFontTx/>
              <a:buChar char="-"/>
            </a:pPr>
            <a:r>
              <a:rPr lang="pl-PL" dirty="0"/>
              <a:t>Powszechną ochronę pracy realizowaną przez przepisy zapewniające </a:t>
            </a:r>
            <a:r>
              <a:rPr lang="pl-PL" b="1" dirty="0"/>
              <a:t>bezpieczne i higieniczne </a:t>
            </a:r>
            <a:r>
              <a:rPr lang="pl-PL" dirty="0"/>
              <a:t>warunki pracy odnoszące się do ogółu zatrudnionych,</a:t>
            </a:r>
          </a:p>
          <a:p>
            <a:pPr algn="just">
              <a:buFontTx/>
              <a:buChar char="-"/>
            </a:pPr>
            <a:r>
              <a:rPr lang="pl-PL" dirty="0"/>
              <a:t>Szczególną ochronę pracy wyodrębnioną ze względu na płeć, wiek, wychowywanie dzieci i stan psychofizyczny zatrudnionych</a:t>
            </a:r>
          </a:p>
        </p:txBody>
      </p:sp>
    </p:spTree>
    <p:extLst>
      <p:ext uri="{BB962C8B-B14F-4D97-AF65-F5344CB8AC3E}">
        <p14:creationId xmlns:p14="http://schemas.microsoft.com/office/powerpoint/2010/main" val="3386702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Przepisów dotyczących ochrony trwałości umowy o pracę w okresie ciąży i urlopu macierzyńskiego nie stosuje się gdy: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Zachodzą przyczyny uzasadniające rozwiązanie umowy o pracę bez wypowiedzenia z winy pracownicy i reprezentująca ją zakładowa organizacja związkowa wyraziła na to zgodę,</a:t>
            </a:r>
          </a:p>
          <a:p>
            <a:pPr algn="just"/>
            <a:r>
              <a:rPr lang="pl-PL" dirty="0"/>
              <a:t>Zawarto umowę na okres próbny nieprzekraczający jednego miesiąca,</a:t>
            </a:r>
          </a:p>
          <a:p>
            <a:pPr algn="just"/>
            <a:r>
              <a:rPr lang="pl-PL" dirty="0"/>
              <a:t>Umowa uległaby rozwiązaniu z mocy prawa przed upływem trzeciego miesiąca ciąży pracownicy,</a:t>
            </a:r>
          </a:p>
          <a:p>
            <a:pPr algn="just"/>
            <a:r>
              <a:rPr lang="pl-PL" dirty="0"/>
              <a:t>Zawarto umowę na czas określony w celu zastępstwa pracownika w czasie jego usprawiedliwionej nieobecności,</a:t>
            </a:r>
          </a:p>
          <a:p>
            <a:pPr algn="just"/>
            <a:r>
              <a:rPr lang="pl-PL" dirty="0"/>
              <a:t>Rozwiązanie umowy o pracę za wypowiedzeniem nastąpiło w związku z ogłoszeniem upadłości lub likwidacji pracodawcy</a:t>
            </a:r>
          </a:p>
        </p:txBody>
      </p:sp>
    </p:spTree>
    <p:extLst>
      <p:ext uri="{BB962C8B-B14F-4D97-AF65-F5344CB8AC3E}">
        <p14:creationId xmlns:p14="http://schemas.microsoft.com/office/powerpoint/2010/main" val="2304454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Zakaz zatrudnienia w godzinach nadliczbowych oraz porze nocnej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/>
              <a:t>Zakaz ten ma bezwzględny i bezwarunkowy charakter i nie może zostać uchylony czy też zmodyfikowany wolą stron.</a:t>
            </a:r>
          </a:p>
          <a:p>
            <a:pPr algn="just"/>
            <a:r>
              <a:rPr lang="pl-PL" sz="1600" dirty="0"/>
              <a:t>Z zakazem pracy w porze nocnej koreluje norma zobowiązująca pracodawcę zatrudniającego pracownicę w takiej porze do:</a:t>
            </a:r>
          </a:p>
          <a:p>
            <a:pPr marL="0" indent="0" algn="just">
              <a:buNone/>
            </a:pPr>
            <a:r>
              <a:rPr lang="pl-PL" sz="1600" dirty="0"/>
              <a:t>- zmiany rozkładu czasu pracy w sposób umożliwiający wykonywanie pracy poza porą nocną, a jeżeli jest to niemożliwe lub niecelowe,</a:t>
            </a:r>
          </a:p>
          <a:p>
            <a:pPr algn="just">
              <a:buFontTx/>
              <a:buChar char="-"/>
            </a:pPr>
            <a:r>
              <a:rPr lang="pl-PL" sz="1600" dirty="0"/>
              <a:t>przeniesienie do innej pracy, której wykonywanie nie wymaga pracy w porze nocnej, a w razie braku takich możliwości</a:t>
            </a:r>
          </a:p>
          <a:p>
            <a:pPr algn="just">
              <a:buFontTx/>
              <a:buChar char="-"/>
            </a:pPr>
            <a:r>
              <a:rPr lang="pl-PL" sz="1600" dirty="0"/>
              <a:t>zwolnienie pracownicy na czas niezbędny z obowiązku świadczenia pracy ( art. 178(1) </a:t>
            </a:r>
            <a:r>
              <a:rPr lang="pl-PL" sz="1600" dirty="0" err="1"/>
              <a:t>k.p</a:t>
            </a:r>
            <a:r>
              <a:rPr lang="pl-PL" sz="1600" dirty="0"/>
              <a:t>.)</a:t>
            </a:r>
          </a:p>
          <a:p>
            <a:pPr marL="0" indent="0" algn="just">
              <a:buNone/>
            </a:pPr>
            <a:r>
              <a:rPr lang="pl-PL" sz="1600" dirty="0"/>
              <a:t>W wypadku gdyby zmiana rozkładu czasu pracy lub przeniesienie do innej pracy spowodowało obniżenie wynagrodzenia, pracownicy przysługuje </a:t>
            </a:r>
            <a:r>
              <a:rPr lang="pl-PL" sz="1600" b="1" dirty="0"/>
              <a:t>dodatek wyrównawczy.</a:t>
            </a:r>
          </a:p>
        </p:txBody>
      </p:sp>
    </p:spTree>
    <p:extLst>
      <p:ext uri="{BB962C8B-B14F-4D97-AF65-F5344CB8AC3E}">
        <p14:creationId xmlns:p14="http://schemas.microsoft.com/office/powerpoint/2010/main" val="3657678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Sytuacja pracownic w ciąży lub karmiących dziecko piersią w przypadku zatrudnienia  przy pracach wzbronionych takim kobietom na podstawie art. 176 </a:t>
            </a:r>
            <a:r>
              <a:rPr lang="pl-PL" sz="2000" dirty="0" err="1"/>
              <a:t>k.p</a:t>
            </a:r>
            <a:r>
              <a:rPr lang="pl-PL" sz="2000" dirty="0"/>
              <a:t>.  lub ze względu na indywidualne zalecenia lekarskie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1600" dirty="0"/>
              <a:t>W przypadku pracownic w ciąży zatrudnionych przy pracach wzbronionych tym kobietom bez względu na stopień narażenia na czynniki szkodliwe dla zdrowia lub niebezpieczne pracodawca jest obowiązany przenieść pracownicę do innej pracy. W przypadku niemożności przeniesienia do innej pracy pracodawca powinien zwolnić taką pracownicę na czas niezbędny od obowiązku świadczenia pracy.</a:t>
            </a:r>
          </a:p>
          <a:p>
            <a:pPr algn="just"/>
            <a:r>
              <a:rPr lang="pl-PL" sz="1600" dirty="0"/>
              <a:t>W przypadku pracownic zatrudnionych przy pozostałych pracach wymienionych w przepisach określających wykaz prac wzbronionych kobietom pracodawca jest obowiązany dostosować warunki pracy do wymagań wynikających z tych przepisów lub tak ograniczyć czas pracy, aby wyeliminować zagrożenie dla zdrowia  lub bezpieczeństwa pracownicy albo-jeżeli byłoby to niemożliwe lub niecelowe przenieść pracownicę do innej pracy, a w razie braku takiej możliwości  zwolnić ją na czas niezbędny z obowiązku świadczenia pracy.</a:t>
            </a:r>
          </a:p>
          <a:p>
            <a:pPr algn="just"/>
            <a:r>
              <a:rPr lang="pl-PL" sz="1600" dirty="0"/>
              <a:t>Sytuacja prawna pracownicy nie może jednak ulec pogorszeniu.  W przypadku gdy zmiana warunków pracy na dotychczasowym stanowisku, skrócenie czasu pracy lub przeniesienie do innej pracy spowodowałoby obniżenie wynagrodzenia pracownicy przysługuje dodatek wyrównawczy.  Natomiast w przypadku zwolnienia od obowiązku świadczenia pracy pracownica zachowuje prawo do dotychczasowego wynagrodzenia.</a:t>
            </a:r>
          </a:p>
        </p:txBody>
      </p:sp>
    </p:spTree>
    <p:extLst>
      <p:ext uri="{BB962C8B-B14F-4D97-AF65-F5344CB8AC3E}">
        <p14:creationId xmlns:p14="http://schemas.microsoft.com/office/powerpoint/2010/main" val="183090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Obowiązek zwolnienia od pracy na badania lekarskie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Pracodawca jest obowiązany udzielić pracownicy ciężarnej zwolnień od pracy na zalecone przez lekarza badania przeprowadzone w związku z ciążą, jeżeli nie mogą być one przeprowadzone poza godzinami pracy. Za czas nieobecności w pracy z tego powodu pracownica zachowuje prawo do wynagrodzenia. (art. 185 § 2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965664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Uprawnienia związane z rodzicielstwem i opieką nad dzieckiem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 urlopów związanych z opieką nad dzieckiem zaliczamy:</a:t>
            </a:r>
          </a:p>
          <a:p>
            <a:pPr algn="just">
              <a:buFontTx/>
              <a:buChar char="-"/>
            </a:pPr>
            <a:r>
              <a:rPr lang="pl-PL" dirty="0"/>
              <a:t>Urlop macierzyński,</a:t>
            </a:r>
          </a:p>
          <a:p>
            <a:pPr algn="just">
              <a:buFontTx/>
              <a:buChar char="-"/>
            </a:pPr>
            <a:r>
              <a:rPr lang="pl-PL" dirty="0"/>
              <a:t>Urlop na warunkach urlopu macierzyńskiego,</a:t>
            </a:r>
          </a:p>
          <a:p>
            <a:pPr algn="just">
              <a:buFontTx/>
              <a:buChar char="-"/>
            </a:pPr>
            <a:r>
              <a:rPr lang="pl-PL" dirty="0"/>
              <a:t>Urlop rodzicielski,</a:t>
            </a:r>
          </a:p>
          <a:p>
            <a:pPr algn="just">
              <a:buFontTx/>
              <a:buChar char="-"/>
            </a:pPr>
            <a:r>
              <a:rPr lang="pl-PL" dirty="0"/>
              <a:t>Urlop ojcowski,</a:t>
            </a:r>
          </a:p>
          <a:p>
            <a:pPr algn="just">
              <a:buFontTx/>
              <a:buChar char="-"/>
            </a:pPr>
            <a:r>
              <a:rPr lang="pl-PL" dirty="0"/>
              <a:t>Urlop wychowawczy.</a:t>
            </a:r>
          </a:p>
        </p:txBody>
      </p:sp>
    </p:spTree>
    <p:extLst>
      <p:ext uri="{BB962C8B-B14F-4D97-AF65-F5344CB8AC3E}">
        <p14:creationId xmlns:p14="http://schemas.microsoft.com/office/powerpoint/2010/main" val="2377539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Urlop macierzyński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/>
              <a:t>Urlop macierzyński to płatna przerwa w wykonywaniu pracy udzielona pracownicy w związku z porodem w medycznym tego słowa znaczeniu. </a:t>
            </a:r>
          </a:p>
          <a:p>
            <a:pPr algn="just"/>
            <a:r>
              <a:rPr lang="pl-PL" sz="1800" dirty="0"/>
              <a:t>Za czas urlopu macierzyńskiego przysługuje pracownicy zasiłek macierzyński.</a:t>
            </a:r>
          </a:p>
          <a:p>
            <a:pPr algn="just"/>
            <a:r>
              <a:rPr lang="pl-PL" sz="1800" dirty="0"/>
              <a:t>Urlop macierzyński przysługuje w wymiarze:</a:t>
            </a:r>
          </a:p>
          <a:p>
            <a:pPr algn="just">
              <a:buFontTx/>
              <a:buChar char="-"/>
            </a:pPr>
            <a:r>
              <a:rPr lang="pl-PL" sz="1800" dirty="0"/>
              <a:t>20 tygodni- w przypadku urodzenia jednego dziecka przy jednym porodzie,</a:t>
            </a:r>
          </a:p>
          <a:p>
            <a:pPr algn="just">
              <a:buFontTx/>
              <a:buChar char="-"/>
            </a:pPr>
            <a:r>
              <a:rPr lang="pl-PL" sz="1800" dirty="0"/>
              <a:t>31 tygodni- w przypadku urodzenia dwojga dzieci przy jednym porodzie,</a:t>
            </a:r>
          </a:p>
          <a:p>
            <a:pPr algn="just">
              <a:buFontTx/>
              <a:buChar char="-"/>
            </a:pPr>
            <a:r>
              <a:rPr lang="pl-PL" sz="1800" dirty="0"/>
              <a:t>33 tygodni- w przypadku urodzenia trojga dzieci przy jednym porodzie,</a:t>
            </a:r>
          </a:p>
          <a:p>
            <a:pPr algn="just">
              <a:buFontTx/>
              <a:buChar char="-"/>
            </a:pPr>
            <a:r>
              <a:rPr lang="pl-PL" sz="1800" dirty="0"/>
              <a:t>35 tygodni- w przypadku urodzenia czworga dzieci przy jednym porodzie,</a:t>
            </a:r>
          </a:p>
          <a:p>
            <a:pPr algn="just">
              <a:buFontTx/>
              <a:buChar char="-"/>
            </a:pPr>
            <a:r>
              <a:rPr lang="pl-PL" sz="1800" dirty="0"/>
              <a:t>37 tygodni- w przypadku urodzenia  pięciorga i więcej dzieci przy jednym porodzie</a:t>
            </a:r>
          </a:p>
        </p:txBody>
      </p:sp>
    </p:spTree>
    <p:extLst>
      <p:ext uri="{BB962C8B-B14F-4D97-AF65-F5344CB8AC3E}">
        <p14:creationId xmlns:p14="http://schemas.microsoft.com/office/powerpoint/2010/main" val="2838197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Urlop macierzyński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Przed przewidywaną datą porodu pracownica może wykorzystać nie więcej niż </a:t>
            </a:r>
            <a:r>
              <a:rPr lang="pl-PL" b="1" dirty="0"/>
              <a:t>6 tygodni </a:t>
            </a:r>
            <a:r>
              <a:rPr lang="pl-PL" dirty="0"/>
              <a:t>urlopu macierzyńskiego, po porodzie przysługuje urlop niewykorzystany aż do wyczerpania wymiaru.</a:t>
            </a:r>
          </a:p>
          <a:p>
            <a:pPr algn="just"/>
            <a:r>
              <a:rPr lang="pl-PL" dirty="0"/>
              <a:t>Pracownica, która po porodzie wykorzystała co najmniej </a:t>
            </a:r>
            <a:r>
              <a:rPr lang="pl-PL" b="1" dirty="0"/>
              <a:t>14 tygodni </a:t>
            </a:r>
            <a:r>
              <a:rPr lang="pl-PL" dirty="0"/>
              <a:t>urlopu macierzyńskiego może zrezygnować z pozostałej części jeśli:</a:t>
            </a:r>
          </a:p>
          <a:p>
            <a:pPr algn="just">
              <a:buFontTx/>
              <a:buChar char="-"/>
            </a:pPr>
            <a:r>
              <a:rPr lang="pl-PL" dirty="0"/>
              <a:t>Pozostałą część urlopu wykorzysta pracownik –ojciec,</a:t>
            </a:r>
          </a:p>
          <a:p>
            <a:pPr algn="just">
              <a:buFontTx/>
              <a:buChar char="-"/>
            </a:pPr>
            <a:r>
              <a:rPr lang="pl-PL" dirty="0"/>
              <a:t>Przez okres odpowiadający okresowi, który pozostał do końca urlopu macierzyńskiego osobistą opiekę nad dzieckiem będzie sprawował  ubezpieczony-ojciec dziecka, który w celu sprawowania tej opieki przerwał działalność zarobkową.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309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Urlop macierzyński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Przepisy 180 § 5- 17 przewidują szereg sytuacji, w których uprawnienie do części urlopu macierzyńskiego służy pracownikowi ojcu albo innemu pracownikowi będącemu członkiem najbliższej rodziny.</a:t>
            </a:r>
          </a:p>
          <a:p>
            <a:pPr algn="just"/>
            <a:r>
              <a:rPr lang="pl-PL" dirty="0"/>
              <a:t>Ponadto kodeks pracy szczegółowo normuje udzielanie urlopów macierzyńskich w razie urodzenia martwego dziecka lub jego zgonu przed upływem 8 tygodni życia (art. 180 (1) § 1 i 2), urodzenia dziecka wymagającego opieki szpitalnej (art. 181) lub w razie porzucenia dziecka przez pracownicę lub umieszczenia dziecka, na podstawie orzeczenia sądu, w pieczy zastępczej, w zakładzie opiekuńczo -leczniczym, w zakładzie pielęgnacyjno-opiekuńczym albo w zakładzie rehabilitacji leczniczej (art. 182)</a:t>
            </a:r>
          </a:p>
        </p:txBody>
      </p:sp>
    </p:spTree>
    <p:extLst>
      <p:ext uri="{BB962C8B-B14F-4D97-AF65-F5344CB8AC3E}">
        <p14:creationId xmlns:p14="http://schemas.microsoft.com/office/powerpoint/2010/main" val="1856805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Urlop na warunkach urlopu macierzyńskiego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Urlopu na warunkach urlopu macierzyńskiego udziela się na pisemny wniosek pracownika, który przyjął dziecko na wychowanie i wystąpił do sądu opiekuńczego z wnioskiem o wszczęcie postępowania w sprawie przysposobienia dziecka lub który przyjął dziecko na wychowanie  jako rodzina zastępcza, z wyjątkiem rodziny zastępczej zawodowej.</a:t>
            </a:r>
          </a:p>
          <a:p>
            <a:pPr algn="just"/>
            <a:r>
              <a:rPr lang="pl-PL" dirty="0"/>
              <a:t>Urlopu takiego udziela się w wymiarze właściwym dla urlopu macierzyńskiego, nie dłużej jednak niż do ukończenia przez dziecko </a:t>
            </a:r>
            <a:r>
              <a:rPr lang="pl-PL" b="1" dirty="0"/>
              <a:t>7 roku życia</a:t>
            </a:r>
            <a:r>
              <a:rPr lang="pl-PL" dirty="0"/>
              <a:t>, a w przypadku dziecka, wobec którego podjęto decyzję o odroczeniu obowiązku szkolnego, nie dłużej niż do ukończenia przez nie </a:t>
            </a:r>
            <a:r>
              <a:rPr lang="pl-PL" b="1" dirty="0"/>
              <a:t>10 roku życia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6788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Urlop rodzicielski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Urlop rodzicielski jest udzielany na pisemny wniosek pracownika i przysługuje po wykorzystaniu urlopu macierzyńskiego albo zasiłku macierzyńskiego za okres odpowiadający okresowi urlopu macierzyńskiego. Służy on w wymiarze </a:t>
            </a:r>
            <a:r>
              <a:rPr lang="pl-PL" b="1" dirty="0"/>
              <a:t>do 32 tygodni </a:t>
            </a:r>
            <a:r>
              <a:rPr lang="pl-PL" dirty="0"/>
              <a:t>przy urodzeniu jednego dziecka przy jednym porodzie i do </a:t>
            </a:r>
            <a:r>
              <a:rPr lang="pl-PL" b="1" dirty="0"/>
              <a:t>34 tygodni </a:t>
            </a:r>
            <a:r>
              <a:rPr lang="pl-PL" dirty="0"/>
              <a:t>w przypadku urodzenia dwojga i więcej dzieci przy jednym porodzie.</a:t>
            </a:r>
          </a:p>
          <a:p>
            <a:pPr algn="just"/>
            <a:r>
              <a:rPr lang="pl-PL" dirty="0"/>
              <a:t>Urlop w podanym wymiarze przysługuje łącznie obojgu rodzicom dziecka, którzy mogą korzystać z niego jednocześnie.</a:t>
            </a:r>
          </a:p>
          <a:p>
            <a:pPr algn="just"/>
            <a:r>
              <a:rPr lang="pl-PL" dirty="0"/>
              <a:t>Urlop rodzicielski może być łączony z wykonywaniem pracy u pracodawcy udzielającego tego urlopu w wymiarze nie większym niż </a:t>
            </a:r>
            <a:r>
              <a:rPr lang="pl-PL" b="1" dirty="0"/>
              <a:t>½ pełnego wymiaru czasu pracy</a:t>
            </a:r>
            <a:r>
              <a:rPr lang="pl-PL" dirty="0"/>
              <a:t>, z tym że wymiar urlopu ulega wydłużeniu proporcjonalnie do wymiaru czasu pracy wykonywanej przez pracownika.</a:t>
            </a:r>
          </a:p>
        </p:txBody>
      </p:sp>
    </p:spTree>
    <p:extLst>
      <p:ext uri="{BB962C8B-B14F-4D97-AF65-F5344CB8AC3E}">
        <p14:creationId xmlns:p14="http://schemas.microsoft.com/office/powerpoint/2010/main" val="57685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normatywne powszechnej ochrony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Ochrona zdrowia i życia ludzkiego jest normowana przez ustawodawstwo w dwojaki sposób:</a:t>
            </a:r>
          </a:p>
          <a:p>
            <a:pPr marL="0" indent="0" algn="just">
              <a:buNone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Poprzez przepisy określające instrumenty prawnego oddziaływania w kierunku ochrony przed zagrożeniami tych dóbr (prawo konstytucyjne, administracyjne i prawo pracy),</a:t>
            </a:r>
          </a:p>
          <a:p>
            <a:pPr marL="0" indent="0" algn="just">
              <a:buNone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Poprzez przepisy określające konsekwencje naruszeń zdrowia i życia (prawo cywilne, prawo ubezpieczenia społecznego, prawo karne) </a:t>
            </a:r>
          </a:p>
        </p:txBody>
      </p:sp>
    </p:spTree>
    <p:extLst>
      <p:ext uri="{BB962C8B-B14F-4D97-AF65-F5344CB8AC3E}">
        <p14:creationId xmlns:p14="http://schemas.microsoft.com/office/powerpoint/2010/main" val="1605406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Urlop ojcowski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Urlop ojcowski przysługuje na pisemny wniosek pracownika-ojca wychowującego dziecko w wymiarze do </a:t>
            </a:r>
            <a:r>
              <a:rPr lang="pl-PL" b="1" dirty="0"/>
              <a:t>2 tygodni</a:t>
            </a:r>
            <a:r>
              <a:rPr lang="pl-PL" dirty="0"/>
              <a:t>, nie dłużej jednak niż:</a:t>
            </a:r>
          </a:p>
          <a:p>
            <a:pPr algn="just">
              <a:buFontTx/>
              <a:buChar char="-"/>
            </a:pPr>
            <a:r>
              <a:rPr lang="pl-PL" dirty="0"/>
              <a:t>Do ukończenia przez dziecko </a:t>
            </a:r>
            <a:r>
              <a:rPr lang="pl-PL" b="1" dirty="0"/>
              <a:t>24 miesiąca życia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Do upływu </a:t>
            </a:r>
            <a:r>
              <a:rPr lang="pl-PL" b="1" dirty="0"/>
              <a:t>24 miesięcy </a:t>
            </a:r>
            <a:r>
              <a:rPr lang="pl-PL" dirty="0"/>
              <a:t>od dnia uprawomocnienia się postanowienia orzekającego przysposobienie dziecka i nie dłużej niż do ukończenia przez dziecko </a:t>
            </a:r>
            <a:r>
              <a:rPr lang="pl-PL" b="1" dirty="0"/>
              <a:t>7 roku życia</a:t>
            </a:r>
            <a:r>
              <a:rPr lang="pl-PL" dirty="0"/>
              <a:t>, a w przypadku dziecka, wobec którego podjęto decyzję o odroczeniu obowiązku szkolnego, nie dłużej niż do  ukończenia przez nie </a:t>
            </a:r>
            <a:r>
              <a:rPr lang="pl-PL" b="1" dirty="0"/>
              <a:t>10 roku życia</a:t>
            </a:r>
            <a:r>
              <a:rPr lang="pl-PL" dirty="0"/>
              <a:t>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405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Urlop wychowawczy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dirty="0"/>
              <a:t>Urlop wychowawczy to przysługująca pracownikowi na jego wniosek przerwa w wykonywaniu pracy w celu sprawowania osobistej opieki nad dzieckiem. Pracownik może wykorzystać urlop wychowawczy tylko w naturze lub też może złożyć wniosek o obniżenie jego wymiaru czasu pracy do wymiaru nie niższego niż połowa pełnego wymiaru czasu pracy w okresie, w którym mógłby korzystać z takiego urlopu.</a:t>
            </a:r>
          </a:p>
          <a:p>
            <a:r>
              <a:rPr lang="pl-PL" sz="1800" dirty="0"/>
              <a:t>Prawo do urlopu wychowawczego przysługuje pracownikowi, jeżeli legitymuje się co najmniej </a:t>
            </a:r>
            <a:r>
              <a:rPr lang="pl-PL" sz="1800" b="1" dirty="0"/>
              <a:t>6-miesięcznym</a:t>
            </a:r>
            <a:r>
              <a:rPr lang="pl-PL" sz="1800" dirty="0"/>
              <a:t> łącznym okresem zatrudnienia, </a:t>
            </a:r>
            <a:r>
              <a:rPr lang="pl-PL" sz="1800" b="1" dirty="0"/>
              <a:t>w wymiarze do 36 miesięcy,</a:t>
            </a:r>
            <a:r>
              <a:rPr lang="pl-PL" sz="1800" dirty="0"/>
              <a:t> w celu sprawowania osobistej opieki nad dzieckiem, nie dłużej niż do ukończenia przez dziecko </a:t>
            </a:r>
            <a:r>
              <a:rPr lang="pl-PL" sz="1800" b="1" dirty="0"/>
              <a:t>6 roku życia.</a:t>
            </a:r>
          </a:p>
          <a:p>
            <a:r>
              <a:rPr lang="pl-PL" sz="1800" dirty="0"/>
              <a:t>W razie ustalenia, że pracownik trwale zaprzestał sprawowania osobistej opieki nad dzieckiem, pracodawca wzywa pracownika do stawienia się w pracy w terminie przez siebie wskazanym, nie później jednak niż w terminie </a:t>
            </a:r>
            <a:r>
              <a:rPr lang="pl-PL" sz="1800" b="1" dirty="0"/>
              <a:t>30 dni od powzięcia takiej wiadomości </a:t>
            </a:r>
            <a:r>
              <a:rPr lang="pl-PL" sz="1800" dirty="0"/>
              <a:t>i nie wcześniej niż po upływie </a:t>
            </a:r>
            <a:r>
              <a:rPr lang="pl-PL" sz="1800" b="1" dirty="0"/>
              <a:t>3 dni od dnia wezwania.</a:t>
            </a:r>
          </a:p>
        </p:txBody>
      </p:sp>
    </p:spTree>
    <p:extLst>
      <p:ext uri="{BB962C8B-B14F-4D97-AF65-F5344CB8AC3E}">
        <p14:creationId xmlns:p14="http://schemas.microsoft.com/office/powerpoint/2010/main" val="23665711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Inne świadczenia związane z rodzicielstwem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Przerwa na karmienie dziecka piersią,</a:t>
            </a:r>
          </a:p>
          <a:p>
            <a:pPr algn="just"/>
            <a:r>
              <a:rPr lang="pl-PL" dirty="0"/>
              <a:t>Zwolnienie od pracy w celu wychowywania dziecka,</a:t>
            </a:r>
          </a:p>
          <a:p>
            <a:pPr algn="just"/>
            <a:r>
              <a:rPr lang="pl-PL" dirty="0"/>
              <a:t>Zakaz zatrudniania w godzinach nadliczbowych i porze nocnej oraz delegowania poza stałe miejsce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820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Przerwy na karmienie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Pracownica karmiąca dziecko piersią ma prawo do </a:t>
            </a:r>
            <a:r>
              <a:rPr lang="pl-PL" b="1" dirty="0"/>
              <a:t>dwóch półgodzinnych</a:t>
            </a:r>
            <a:r>
              <a:rPr lang="pl-PL" dirty="0"/>
              <a:t> przerw w pracy wliczonych do czasu pracy</a:t>
            </a:r>
          </a:p>
          <a:p>
            <a:pPr algn="just"/>
            <a:r>
              <a:rPr lang="pl-PL" dirty="0"/>
              <a:t>Pracownica karmiąca więcej niż jedno dziecko ma prawo do </a:t>
            </a:r>
            <a:r>
              <a:rPr lang="pl-PL" b="1" dirty="0"/>
              <a:t>dwóch przerw po 45 minut każda</a:t>
            </a:r>
            <a:r>
              <a:rPr lang="pl-PL" dirty="0"/>
              <a:t>. Przerwy na karmienie mogą być na wniosek pracownicy udzielone łącznie.</a:t>
            </a:r>
          </a:p>
          <a:p>
            <a:pPr algn="just"/>
            <a:r>
              <a:rPr lang="pl-PL" dirty="0"/>
              <a:t>Pracownicy zatrudnionej przez czas krótszy niż 4 godziny dziennie, przerwy na karmienie nie przysługują. Jeżeli czas pracy pracownicy nie przekracza  6 godzin dziennie, przysługuje jej jedna przerwa na karmienie (art. 187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860622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Zwolnienie od pracy w związku z wychowywaniem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Pracownikowi wychowującemu przynajmniej jedno dziecko w wieku </a:t>
            </a:r>
            <a:r>
              <a:rPr lang="pl-PL" b="1" dirty="0"/>
              <a:t>do 14 lat </a:t>
            </a:r>
            <a:r>
              <a:rPr lang="pl-PL" dirty="0"/>
              <a:t>przysługuje w ciągu roku kalendarzowego zwolnienie od pracy wymiarze </a:t>
            </a:r>
            <a:r>
              <a:rPr lang="pl-PL" b="1" dirty="0"/>
              <a:t>16 godzin albo dwóch dni</a:t>
            </a:r>
            <a:r>
              <a:rPr lang="pl-PL" dirty="0"/>
              <a:t> z zachowaniem prawa do wynagrodzenia.</a:t>
            </a:r>
          </a:p>
        </p:txBody>
      </p:sp>
    </p:spTree>
    <p:extLst>
      <p:ext uri="{BB962C8B-B14F-4D97-AF65-F5344CB8AC3E}">
        <p14:creationId xmlns:p14="http://schemas.microsoft.com/office/powerpoint/2010/main" val="1256718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Zakaz zatrudnienia w godzinach nadliczbowych i porze nocnej oraz delegowania poza stałe miejsce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Pracownika opiekującego się dzieckiem </a:t>
            </a:r>
            <a:r>
              <a:rPr lang="pl-PL" b="1" dirty="0"/>
              <a:t>do lat 4 </a:t>
            </a:r>
            <a:r>
              <a:rPr lang="pl-PL" dirty="0"/>
              <a:t>nie wolno bez jego zgody zatrudniać w godzinach nadliczbowych, w porze nocnej, w systemie przerywanego czasu pracy, ustalonego w art. 139 </a:t>
            </a:r>
            <a:r>
              <a:rPr lang="pl-PL" dirty="0" err="1"/>
              <a:t>k.p</a:t>
            </a:r>
            <a:r>
              <a:rPr lang="pl-PL" dirty="0"/>
              <a:t>., ani delegować poza stałe miejsce pracy.</a:t>
            </a:r>
          </a:p>
          <a:p>
            <a:pPr algn="just"/>
            <a:r>
              <a:rPr lang="pl-PL" dirty="0"/>
              <a:t>Wskazany zakaz ma charakter względny i może być uchylony w przypadkach wyrażenia zgody przez pracownika.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40008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Młodocianym w rozumieniu Kodeksu pracy jest osoba, która ukończyła  </a:t>
            </a:r>
            <a:r>
              <a:rPr lang="pl-PL" b="1" dirty="0"/>
              <a:t>16,</a:t>
            </a:r>
            <a:r>
              <a:rPr lang="pl-PL" dirty="0"/>
              <a:t> a nie przekroczyła </a:t>
            </a:r>
            <a:r>
              <a:rPr lang="pl-PL" b="1" dirty="0"/>
              <a:t>18 lat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Szczególna ochrona pracy młodocianych jest uzasadniana:</a:t>
            </a:r>
          </a:p>
          <a:p>
            <a:pPr algn="just">
              <a:buFontTx/>
              <a:buChar char="-"/>
            </a:pPr>
            <a:r>
              <a:rPr lang="pl-PL" dirty="0"/>
              <a:t>względami zdrowotnymi, szczególnie istotnymi w stosunku do młodych osób, których organizm znajduje się jeszcze w fazie rozwoju,</a:t>
            </a:r>
          </a:p>
          <a:p>
            <a:pPr algn="just">
              <a:buFontTx/>
              <a:buChar char="-"/>
            </a:pPr>
            <a:r>
              <a:rPr lang="pl-PL" dirty="0"/>
              <a:t>koniecznością zagwarantowania dostępu do nauki,</a:t>
            </a:r>
          </a:p>
        </p:txBody>
      </p:sp>
    </p:spTree>
    <p:extLst>
      <p:ext uri="{BB962C8B-B14F-4D97-AF65-F5344CB8AC3E}">
        <p14:creationId xmlns:p14="http://schemas.microsoft.com/office/powerpoint/2010/main" val="3409373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 ochronę pracy młodocianych składają się:</a:t>
            </a:r>
          </a:p>
          <a:p>
            <a:pPr algn="just">
              <a:buFontTx/>
              <a:buChar char="-"/>
            </a:pPr>
            <a:r>
              <a:rPr lang="pl-PL" dirty="0"/>
              <a:t>Zakaz zatrudniania osób, które nie ukończyły 16 lat,</a:t>
            </a:r>
          </a:p>
          <a:p>
            <a:pPr algn="just">
              <a:buFontTx/>
              <a:buChar char="-"/>
            </a:pPr>
            <a:r>
              <a:rPr lang="pl-PL" dirty="0"/>
              <a:t>Szczególne zasady zawierania umów o pracę,</a:t>
            </a:r>
          </a:p>
          <a:p>
            <a:pPr algn="just">
              <a:buFontTx/>
              <a:buChar char="-"/>
            </a:pPr>
            <a:r>
              <a:rPr lang="pl-PL" dirty="0"/>
              <a:t>Szczególna ochrona zdrowia,</a:t>
            </a:r>
          </a:p>
          <a:p>
            <a:pPr algn="just">
              <a:buFontTx/>
              <a:buChar char="-"/>
            </a:pPr>
            <a:r>
              <a:rPr lang="pl-PL" dirty="0"/>
              <a:t>Ochrona trwałości zatrudnienia</a:t>
            </a:r>
          </a:p>
        </p:txBody>
      </p:sp>
    </p:spTree>
    <p:extLst>
      <p:ext uri="{BB962C8B-B14F-4D97-AF65-F5344CB8AC3E}">
        <p14:creationId xmlns:p14="http://schemas.microsoft.com/office/powerpoint/2010/main" val="12629364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zatrudniania osób, które nie ukończyły 16 lat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/>
              <a:t>Kodeks pracy stanowi, że zakazane jest zatrudnianie osób, które nie ukończyły 16 lat,</a:t>
            </a:r>
          </a:p>
          <a:p>
            <a:pPr algn="just"/>
            <a:r>
              <a:rPr lang="pl-PL" sz="1600" dirty="0"/>
              <a:t>Natomiast prawidłowość zatrudnienia osoby, która ukończyła 16 lat wymaga spełnienia następujących warunków:</a:t>
            </a:r>
          </a:p>
          <a:p>
            <a:pPr algn="just">
              <a:buFontTx/>
              <a:buChar char="-"/>
            </a:pPr>
            <a:r>
              <a:rPr lang="pl-PL" sz="1600" dirty="0"/>
              <a:t>Osoba taka musi legitymować się ukończeniem co najmniej gimnazjum oraz</a:t>
            </a:r>
          </a:p>
          <a:p>
            <a:pPr algn="just">
              <a:buFontTx/>
              <a:buChar char="-"/>
            </a:pPr>
            <a:r>
              <a:rPr lang="pl-PL" sz="1600" dirty="0"/>
              <a:t>Przedstawić świadectwo lekarskie stwierdzające, że praca danego rodzaju nie zagraża jej zdrowiu</a:t>
            </a:r>
          </a:p>
          <a:p>
            <a:pPr marL="0" indent="0" algn="just">
              <a:buNone/>
            </a:pPr>
            <a:r>
              <a:rPr lang="pl-PL" sz="1600" dirty="0"/>
              <a:t>Młodociany nieposiadający kwalifikacji zawodowych może być zatrudniony tylko w celu przygotowania zawodowego.</a:t>
            </a:r>
          </a:p>
          <a:p>
            <a:pPr marL="0" indent="0" algn="just">
              <a:buNone/>
            </a:pPr>
            <a:r>
              <a:rPr lang="pl-PL" sz="1600" dirty="0"/>
              <a:t>Zatrudnianie młodocianych, którzy nie ukończyli gimnazjum lub osób niemających 16 lat, które ukończyły gimnazjum jest wyjątkowo dopuszczalne pod warunkiem spełnienia przesłanek określonych w rozporządzeniu Ministra Pracy i Polityki Społecznej z 5 grudnia 2002 roku w sprawie przypadków, w których wyjątkowo jest dopuszczalne zatrudnianie młodocianych, którzy nie ukończyli gimnazjum, osób niemających 16 lat, które ukończyły gimnazjum oraz osób niemających 16 lat, które nie ukończyły gimnazjum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136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zasady zawierania umów o pracę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w celu przygotowania zawodowego powinna określać w szczególności:</a:t>
            </a:r>
          </a:p>
          <a:p>
            <a:pPr algn="just">
              <a:buFontTx/>
              <a:buChar char="-"/>
            </a:pPr>
            <a:r>
              <a:rPr lang="pl-PL" dirty="0"/>
              <a:t>Rodzaj przygotowania zawodowego (nauka zawodu lub przyuczenie do wykonywania określonej pracy),</a:t>
            </a:r>
          </a:p>
          <a:p>
            <a:pPr algn="just">
              <a:buFontTx/>
              <a:buChar char="-"/>
            </a:pPr>
            <a:r>
              <a:rPr lang="pl-PL" dirty="0"/>
              <a:t>Czas trwania i miejsce odbywania przygotowania zawodowego,</a:t>
            </a:r>
          </a:p>
          <a:p>
            <a:pPr algn="just">
              <a:buFontTx/>
              <a:buChar char="-"/>
            </a:pPr>
            <a:r>
              <a:rPr lang="pl-PL" dirty="0"/>
              <a:t>Sposób dokształcania teoretycznego,</a:t>
            </a:r>
          </a:p>
          <a:p>
            <a:pPr algn="just">
              <a:buFontTx/>
              <a:buChar char="-"/>
            </a:pPr>
            <a:r>
              <a:rPr lang="pl-PL" dirty="0"/>
              <a:t>Wysokość wynagrodzenia</a:t>
            </a:r>
          </a:p>
        </p:txBody>
      </p:sp>
    </p:spTree>
    <p:extLst>
      <p:ext uri="{BB962C8B-B14F-4D97-AF65-F5344CB8AC3E}">
        <p14:creationId xmlns:p14="http://schemas.microsoft.com/office/powerpoint/2010/main" val="287802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Regulacja Konstytucyjna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,, Każdy ma prawo do bezpiecznych i higienicznych warunków pracy. Sposób realizacji tego prawa oraz obowiązki pracodawcy określa ustawa”. (art. 66 ust.1)</a:t>
            </a:r>
          </a:p>
        </p:txBody>
      </p:sp>
    </p:spTree>
    <p:extLst>
      <p:ext uri="{BB962C8B-B14F-4D97-AF65-F5344CB8AC3E}">
        <p14:creationId xmlns:p14="http://schemas.microsoft.com/office/powerpoint/2010/main" val="31848063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zdrowia: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200" dirty="0"/>
              <a:t>Zakaz zatrudniania przy pracach wzbronionych młodocianym,</a:t>
            </a:r>
          </a:p>
          <a:p>
            <a:pPr algn="just"/>
            <a:r>
              <a:rPr lang="pl-PL" sz="1200" dirty="0"/>
              <a:t>Obowiązek poddawania się badaniom lekarskim (wstępnym, okresowym, kontrolnym) . Jeżeli lekarz orzeknie,  że dana praca niemieszcząca się w wykazie prac wzbronionych zagraża zdrowiu młodocianego, pracodawca jest obowiązany zmienić rodzaj pracy, a gdy nie ma takiej możliwości, niezwłocznie rozwiązać umowę o pracę i wypłacić odszkodowanie.</a:t>
            </a:r>
          </a:p>
          <a:p>
            <a:pPr algn="just"/>
            <a:r>
              <a:rPr lang="pl-PL" sz="1200" dirty="0"/>
              <a:t> Szczególna regulacja czasu pracy:</a:t>
            </a:r>
          </a:p>
          <a:p>
            <a:pPr marL="0" indent="0" algn="just">
              <a:buNone/>
            </a:pPr>
            <a:r>
              <a:rPr lang="pl-PL" sz="1200" dirty="0"/>
              <a:t> -zakaz zatrudniania młodocianego w wieku do 16 lat w wymiarze przekraczającym 6 godzin na dobę, a młodocianego powyżej 16 lat w wymiarze przekraczającym 8 godzin na dobę,</a:t>
            </a:r>
          </a:p>
          <a:p>
            <a:pPr marL="0" indent="0" algn="just">
              <a:buNone/>
            </a:pPr>
            <a:r>
              <a:rPr lang="pl-PL" sz="1200" dirty="0"/>
              <a:t> - Obowiązek wliczania do czasu pracy młodocianego czasu nauki wynikającego z obowiązkowego programu zajęć szkolnych,</a:t>
            </a:r>
          </a:p>
          <a:p>
            <a:pPr marL="0" indent="0" algn="just">
              <a:buNone/>
            </a:pPr>
            <a:r>
              <a:rPr lang="pl-PL" sz="1200" dirty="0"/>
              <a:t>- Obowiązek wprowadzenia przerwy w pracy trwającej nieprzerwanie 30 minut, wliczanej do czasu pracy, jeżeli dobowy wymiar czasu pracy młodocianego jest dłuższy niż 4,5 godziny,</a:t>
            </a:r>
          </a:p>
          <a:p>
            <a:pPr marL="0" indent="0" algn="just">
              <a:buNone/>
            </a:pPr>
            <a:r>
              <a:rPr lang="pl-PL" sz="1200" dirty="0"/>
              <a:t>- Zakaz zatrudniania w godzinach nadliczbowych i porze nocnej,</a:t>
            </a:r>
          </a:p>
          <a:p>
            <a:pPr marL="0" indent="0" algn="just">
              <a:buNone/>
            </a:pPr>
            <a:r>
              <a:rPr lang="pl-PL" sz="1200" dirty="0"/>
              <a:t>- Nakaz ustalenia przerwy w pracy obejmującej porę nocną trwającej nieprzerwanie nie mniej niż 14 godzin,</a:t>
            </a:r>
          </a:p>
          <a:p>
            <a:pPr marL="0" indent="0" algn="just">
              <a:buNone/>
            </a:pPr>
            <a:r>
              <a:rPr lang="pl-PL" sz="1200" dirty="0"/>
              <a:t>- Prawo do co najmniej 48 godzinnego nieprzerwanego odpoczynku w każdym tygodniu, który powinien obejmować niedzielę</a:t>
            </a:r>
          </a:p>
          <a:p>
            <a:pPr>
              <a:buFontTx/>
              <a:buChar char="-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4905559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zdrowia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Szczególne prawo do wypoczynku:</a:t>
            </a:r>
          </a:p>
          <a:p>
            <a:pPr algn="just">
              <a:buFontTx/>
              <a:buChar char="-"/>
            </a:pPr>
            <a:r>
              <a:rPr lang="pl-PL" dirty="0"/>
              <a:t>Prawo do urlopu w wymiarze </a:t>
            </a:r>
            <a:r>
              <a:rPr lang="pl-PL" b="1" dirty="0"/>
              <a:t>12 dni </a:t>
            </a:r>
            <a:r>
              <a:rPr lang="pl-PL" dirty="0"/>
              <a:t>roboczych z </a:t>
            </a:r>
            <a:r>
              <a:rPr lang="pl-PL" b="1" dirty="0"/>
              <a:t>upływem 6 miesięcy</a:t>
            </a:r>
            <a:r>
              <a:rPr lang="pl-PL" dirty="0"/>
              <a:t> od rozpoczęcia pierwszej pracy oraz </a:t>
            </a:r>
            <a:r>
              <a:rPr lang="pl-PL" b="1" dirty="0"/>
              <a:t>26 dni  </a:t>
            </a:r>
            <a:r>
              <a:rPr lang="pl-PL" dirty="0"/>
              <a:t>roboczych z upływem roku pracy. Jednakże w roku kalendarzowym, w którym młodociany kończy </a:t>
            </a:r>
            <a:r>
              <a:rPr lang="pl-PL" b="1" dirty="0"/>
              <a:t>20 lat </a:t>
            </a:r>
            <a:r>
              <a:rPr lang="pl-PL" dirty="0"/>
              <a:t>ma prawo do urlopu w wymiarze 20 dni roboczych, jeżeli prawo do urlopu uzyskał przed ukończeniem 18 lat,</a:t>
            </a:r>
          </a:p>
          <a:p>
            <a:pPr algn="just">
              <a:buFontTx/>
              <a:buChar char="-"/>
            </a:pPr>
            <a:r>
              <a:rPr lang="pl-PL" dirty="0"/>
              <a:t>Obowiązek udzielania młodocianemu uczęszczającemu do szkoły urlopu w okresie ferii szkolnych,</a:t>
            </a:r>
          </a:p>
          <a:p>
            <a:pPr algn="just">
              <a:buFontTx/>
              <a:buChar char="-"/>
            </a:pPr>
            <a:r>
              <a:rPr lang="pl-PL" dirty="0"/>
              <a:t>Obowiązek udzielania młodocianemu uczniowi szkoły dla pracujących urlopu bezpłatnego w wymiarze nieprzekraczającym łącznie z urlopem wypoczynkowym </a:t>
            </a:r>
            <a:r>
              <a:rPr lang="pl-PL" b="1" dirty="0"/>
              <a:t>2 miesięcy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5159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trwałości zatrudnienia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w celu przygotowania zawodowego może być rozwiązana za wypowiedzeniem w przypadku:</a:t>
            </a:r>
          </a:p>
          <a:p>
            <a:pPr algn="just">
              <a:buFontTx/>
              <a:buChar char="-"/>
            </a:pPr>
            <a:r>
              <a:rPr lang="pl-PL" dirty="0"/>
              <a:t>Niespełniania obowiązków wynikających z umowy o pracę lub obowiązku dokształcania mimo stosowania środków wychowawczych,</a:t>
            </a:r>
          </a:p>
          <a:p>
            <a:pPr algn="just">
              <a:buFontTx/>
              <a:buChar char="-"/>
            </a:pPr>
            <a:r>
              <a:rPr lang="pl-PL" dirty="0"/>
              <a:t>Ogłoszenia upadłości lub likwidacji pracodawcy,</a:t>
            </a:r>
          </a:p>
          <a:p>
            <a:pPr algn="just">
              <a:buFontTx/>
              <a:buChar char="-"/>
            </a:pPr>
            <a:r>
              <a:rPr lang="pl-PL" dirty="0"/>
              <a:t>Reorganizacji zakładu pracy uniemożliwiającej kontynuowanie przygotowania zawodowego,</a:t>
            </a:r>
          </a:p>
          <a:p>
            <a:pPr algn="just">
              <a:buFontTx/>
              <a:buChar char="-"/>
            </a:pPr>
            <a:r>
              <a:rPr lang="pl-PL" dirty="0"/>
              <a:t>Stwierdzenie nieprzydatności młodocianego do pracy, w zakresie której odbywa przygotowanie zawodowe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69788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Zatrudnianie w innym celu niż przygotowanie zawodowe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Młodociani mogą być zatrudniani na podstawie ,, zwykłych” umów o pracę w następujących przypadkach:</a:t>
            </a:r>
          </a:p>
          <a:p>
            <a:pPr algn="just">
              <a:buFontTx/>
              <a:buChar char="-"/>
            </a:pPr>
            <a:r>
              <a:rPr lang="pl-PL" dirty="0"/>
              <a:t>Przy wykonywaniu prac lekkich,</a:t>
            </a:r>
          </a:p>
          <a:p>
            <a:pPr algn="just">
              <a:buFontTx/>
              <a:buChar char="-"/>
            </a:pPr>
            <a:r>
              <a:rPr lang="pl-PL" dirty="0"/>
              <a:t>W przypadku młodocianych posiadających kwalifikacje zawodowe</a:t>
            </a:r>
          </a:p>
        </p:txBody>
      </p:sp>
    </p:spTree>
    <p:extLst>
      <p:ext uri="{BB962C8B-B14F-4D97-AF65-F5344CB8AC3E}">
        <p14:creationId xmlns:p14="http://schemas.microsoft.com/office/powerpoint/2010/main" val="23683373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dzieci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/>
              <a:t>Zgodnie z  art. 304 (5) Kodeksu pracy dziecko do ukończenia 16 roku życia może wykonywać pracę lub inne zajęcie zarobkowe na rzecz podmiotu prowadzącego działalność </a:t>
            </a:r>
            <a:r>
              <a:rPr lang="pl-PL" sz="1600" b="1" dirty="0"/>
              <a:t>kulturalną, artystyczną, sportową lub reklamową</a:t>
            </a:r>
            <a:r>
              <a:rPr lang="pl-PL" sz="1600" dirty="0"/>
              <a:t>.</a:t>
            </a:r>
          </a:p>
          <a:p>
            <a:pPr algn="just"/>
            <a:r>
              <a:rPr lang="pl-PL" sz="1600" dirty="0"/>
              <a:t>Zatrudnianie dzieci poniżej 16 roku życia wymaga spełnienia szeregu rygorystycznych warunków:</a:t>
            </a:r>
          </a:p>
          <a:p>
            <a:pPr algn="just">
              <a:buFontTx/>
              <a:buChar char="-"/>
            </a:pPr>
            <a:r>
              <a:rPr lang="pl-PL" sz="1600" dirty="0"/>
              <a:t>Uzyskania uprzedniej zgody przedstawiciela ustawowego lub opiekuna dziecka,</a:t>
            </a:r>
          </a:p>
          <a:p>
            <a:pPr algn="just">
              <a:buFontTx/>
              <a:buChar char="-"/>
            </a:pPr>
            <a:r>
              <a:rPr lang="pl-PL" sz="1600" dirty="0"/>
              <a:t>Zobowiązania podmiotu prowadzącego jedną ze wskazanych wyżej form działalności do uzyskania zezwolenia inspektora pracy na wykonywanie w ramach tej działalności pracy lub zajęcia przez dziecko,</a:t>
            </a:r>
          </a:p>
          <a:p>
            <a:pPr algn="just">
              <a:buFontTx/>
              <a:buChar char="-"/>
            </a:pPr>
            <a:r>
              <a:rPr lang="pl-PL" sz="1600" dirty="0"/>
              <a:t>Określenia dokumentów wymaganych do wniosku o wydanie zezwolenia,</a:t>
            </a:r>
          </a:p>
          <a:p>
            <a:pPr algn="just">
              <a:buFontTx/>
              <a:buChar char="-"/>
            </a:pPr>
            <a:r>
              <a:rPr lang="pl-PL" sz="1600" dirty="0"/>
              <a:t>Określenie składników treści zezwolenia,</a:t>
            </a:r>
          </a:p>
          <a:p>
            <a:pPr algn="just">
              <a:buFontTx/>
              <a:buChar char="-"/>
            </a:pPr>
            <a:r>
              <a:rPr lang="pl-PL" sz="1600" dirty="0"/>
              <a:t>Określenie warunków dopuszczalności cofnięcia zezwolenia</a:t>
            </a:r>
          </a:p>
        </p:txBody>
      </p:sp>
    </p:spTree>
    <p:extLst>
      <p:ext uri="{BB962C8B-B14F-4D97-AF65-F5344CB8AC3E}">
        <p14:creationId xmlns:p14="http://schemas.microsoft.com/office/powerpoint/2010/main" val="30481037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niepełnosprawnych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ujęciu ustawy z 27 sierpnia 1997 roku o rehabilitacji zawodowej i społecznej oraz zatrudnianiu osób niepełnosprawnych niepełnosprawność to trwała lub okresowa niezdolność do wypełniania ról społecznych z powodu stałego lub długotrwałego naruszenia sprawności organizmu, w szczególności powodująca niezdolność do pracy.</a:t>
            </a:r>
          </a:p>
        </p:txBody>
      </p:sp>
    </p:spTree>
    <p:extLst>
      <p:ext uri="{BB962C8B-B14F-4D97-AF65-F5344CB8AC3E}">
        <p14:creationId xmlns:p14="http://schemas.microsoft.com/office/powerpoint/2010/main" val="175505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pracy niepełnosprawnych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1400" dirty="0"/>
              <a:t>Ochrona pracy niepełnosprawnych obejmuje:</a:t>
            </a:r>
          </a:p>
          <a:p>
            <a:pPr>
              <a:buFontTx/>
              <a:buChar char="-"/>
            </a:pPr>
            <a:r>
              <a:rPr lang="pl-PL" sz="1400" dirty="0"/>
              <a:t>Ustanowienie ustawowego limitu czasu pracy (8 godzin na dobę i 40 godzin tygodniowo, a w przypadku osób o znacznym lub umiarkowanym stopniu niepełnosprawności, odpowiednio 7 i 35 godzin),</a:t>
            </a:r>
          </a:p>
          <a:p>
            <a:pPr>
              <a:buFontTx/>
              <a:buChar char="-"/>
            </a:pPr>
            <a:r>
              <a:rPr lang="pl-PL" sz="1400" dirty="0"/>
              <a:t>Zakaz zatrudniania w porze nocnej i godzinach nadliczbowych. Powyższe ograniczenie nie obejmuje osób zatrudnionych przy pilnowaniu oraz , gdy na wniosek osoby zatrudnionej lekarz wyrazi na to zgodę,</a:t>
            </a:r>
          </a:p>
          <a:p>
            <a:pPr>
              <a:buFontTx/>
              <a:buChar char="-"/>
            </a:pPr>
            <a:r>
              <a:rPr lang="pl-PL" sz="1400" dirty="0"/>
              <a:t>Prawo do dodatkowej 15 minutowej przerwy na gimnastykę usprawniającą lub wypoczynek,</a:t>
            </a:r>
          </a:p>
          <a:p>
            <a:pPr>
              <a:buFontTx/>
              <a:buChar char="-"/>
            </a:pPr>
            <a:r>
              <a:rPr lang="pl-PL" sz="1400" dirty="0"/>
              <a:t> Przyznanie prawa do dodatkowego 10 dniowego urlopu wypoczynkowego osobom o znacznym lub umiarkowanym stopniu niepełnosprawności,</a:t>
            </a:r>
          </a:p>
          <a:p>
            <a:pPr>
              <a:buFontTx/>
              <a:buChar char="-"/>
            </a:pPr>
            <a:r>
              <a:rPr lang="pl-PL" sz="1400" dirty="0"/>
              <a:t>Prawo do zwolnienia osoby o znacznym lub umiarkowanym stopniu niepełnosprawności z zachowaniem prawa do wynagrodzenia:</a:t>
            </a:r>
          </a:p>
          <a:p>
            <a:pPr>
              <a:buFontTx/>
              <a:buChar char="-"/>
            </a:pPr>
            <a:r>
              <a:rPr lang="pl-PL" sz="1400" dirty="0"/>
              <a:t>A) w wymiarze do 21 dni roboczych w celu uczestniczenia w turnusie rehabilitacyjnym - nie częściej niż raz w roku,</a:t>
            </a:r>
          </a:p>
          <a:p>
            <a:pPr marL="0" indent="0">
              <a:buNone/>
            </a:pPr>
            <a:r>
              <a:rPr lang="pl-PL" sz="1400" dirty="0"/>
              <a:t>       B) w celu wykonania specjalistycznych badań i zabiegów leczniczych lub usprawniających, a także w celu uzyskania zaopatrzenia ortopedycznego, jeżeli czynności te nie mogą być wykonane poza godzinami pracy</a:t>
            </a:r>
          </a:p>
          <a:p>
            <a:pPr>
              <a:buFontTx/>
              <a:buChar char="-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86849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-H. </a:t>
            </a:r>
            <a:r>
              <a:rPr lang="pl-PL" dirty="0" err="1"/>
              <a:t>Szurgacz</a:t>
            </a:r>
            <a:r>
              <a:rPr lang="pl-PL" dirty="0"/>
              <a:t>, Z. Kubot, T. Kuczyński, A. Tomanek, </a:t>
            </a:r>
            <a:r>
              <a:rPr lang="pl-PL" i="1" dirty="0"/>
              <a:t>Prawo pracy. Zarys wykładu, </a:t>
            </a:r>
            <a:r>
              <a:rPr lang="pl-PL" dirty="0"/>
              <a:t>Warszawa 2016,</a:t>
            </a:r>
          </a:p>
          <a:p>
            <a:pPr marL="0" indent="0">
              <a:buNone/>
            </a:pPr>
            <a:r>
              <a:rPr lang="pl-PL" dirty="0"/>
              <a:t>-Ustawy z dnia 26 czerwca 1974 roku Kodeks pracy (Dz.U. 2014, poz. 1502 </a:t>
            </a:r>
            <a:r>
              <a:rPr lang="pl-PL"/>
              <a:t>ze zm.)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88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bezpiecznej i higienicznej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Powyższa zasada zawiera skierowany do wszystkich pracodawców nakaz zapewnienia bezpiecznych i higienicznych warunków pracy przy odpowiednim wykorzystaniu osiągnięć nauki i techniki w celu ochrony zdrowia i życia pracowników w procesie pracy.</a:t>
            </a:r>
          </a:p>
          <a:p>
            <a:pPr algn="just"/>
            <a:r>
              <a:rPr lang="pl-PL" dirty="0"/>
              <a:t>Realizacja tego obowiązku odbywa się w drodze działań organizacyjnych, majątkowych oraz egzekucyjnych pracodawcy w dziedzinie bhp</a:t>
            </a:r>
          </a:p>
        </p:txBody>
      </p:sp>
    </p:spTree>
    <p:extLst>
      <p:ext uri="{BB962C8B-B14F-4D97-AF65-F5344CB8AC3E}">
        <p14:creationId xmlns:p14="http://schemas.microsoft.com/office/powerpoint/2010/main" val="272926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bezpiecznej i higienicznej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Wskazany obowiązek ma charakter:</a:t>
            </a:r>
          </a:p>
          <a:p>
            <a:pPr algn="just"/>
            <a:r>
              <a:rPr lang="pl-PL" sz="1600" b="1" dirty="0"/>
              <a:t>Bezwzględny i powszechny- </a:t>
            </a:r>
            <a:r>
              <a:rPr lang="pl-PL" sz="1600" dirty="0"/>
              <a:t>jego realizacja nie jest uzależniona od możliwości finansowych i organizacyjnych pracodawcy i powinien być realizowany wobec  wszystkich osób zatrudnionych u pracodawcy , bez względu na pracowniczą bądź niepracownicza podstawę zatrudnienia,</a:t>
            </a:r>
          </a:p>
          <a:p>
            <a:pPr algn="just"/>
            <a:r>
              <a:rPr lang="pl-PL" sz="1600" b="1" dirty="0"/>
              <a:t>Bezwarunkowy-</a:t>
            </a:r>
            <a:r>
              <a:rPr lang="pl-PL" sz="1600" dirty="0"/>
              <a:t> obciąża pracodawcę niezależnie od sposobu spełnienia świadczenia przez pracownika,</a:t>
            </a:r>
          </a:p>
          <a:p>
            <a:pPr algn="just"/>
            <a:r>
              <a:rPr lang="pl-PL" sz="1600" b="1" dirty="0"/>
              <a:t>Niepodzielny</a:t>
            </a:r>
            <a:r>
              <a:rPr lang="pl-PL" sz="1600" dirty="0"/>
              <a:t>- działania i zaniechania innych podmiotów nie zwalniają pracodawcy od odpowiedzialności za stan bhp w miejscu pracy,</a:t>
            </a:r>
          </a:p>
          <a:p>
            <a:pPr algn="just"/>
            <a:r>
              <a:rPr lang="pl-PL" sz="1600" b="1" dirty="0"/>
              <a:t>Podwójnie zakwalifikowany- </a:t>
            </a:r>
            <a:r>
              <a:rPr lang="pl-PL" sz="1600" dirty="0"/>
              <a:t>jest powinnością ze stosunku pracy o charakterze zobowiązaniowym wobec pracownika i publicznoprawnym wobec państwa,</a:t>
            </a:r>
          </a:p>
          <a:p>
            <a:pPr algn="just"/>
            <a:r>
              <a:rPr lang="pl-PL" sz="1600" b="1" dirty="0"/>
              <a:t>Realny-</a:t>
            </a:r>
            <a:r>
              <a:rPr lang="pl-PL" sz="1600" dirty="0"/>
              <a:t> musi być wykonany w naturze, bez możliwości jego wykonania zastępczego w postaci wypłaty równowartości nieotrzymanego świadczenia</a:t>
            </a:r>
          </a:p>
        </p:txBody>
      </p:sp>
    </p:spTree>
    <p:extLst>
      <p:ext uri="{BB962C8B-B14F-4D97-AF65-F5344CB8AC3E}">
        <p14:creationId xmlns:p14="http://schemas.microsoft.com/office/powerpoint/2010/main" val="277734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bezpiecznej i higienicznej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Egzekucji powyższego obowiązku służą środki pozostające w dyspozycji:</a:t>
            </a:r>
          </a:p>
          <a:p>
            <a:pPr algn="just"/>
            <a:r>
              <a:rPr lang="pl-PL" b="1" dirty="0"/>
              <a:t>Organów kontroli i nadzoru nad warunkami pracy</a:t>
            </a:r>
            <a:r>
              <a:rPr lang="pl-PL" dirty="0"/>
              <a:t>,</a:t>
            </a:r>
          </a:p>
          <a:p>
            <a:pPr algn="just"/>
            <a:r>
              <a:rPr lang="pl-PL" b="1" dirty="0"/>
              <a:t>Pracownika :</a:t>
            </a:r>
          </a:p>
          <a:p>
            <a:pPr algn="just">
              <a:buFontTx/>
              <a:buChar char="-"/>
            </a:pPr>
            <a:r>
              <a:rPr lang="pl-PL" dirty="0"/>
              <a:t>Prawo powstrzymania się od wykonywania pracy niebezpiecznej (art. 210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algn="just">
              <a:buFontTx/>
              <a:buChar char="-"/>
            </a:pPr>
            <a:r>
              <a:rPr lang="pl-PL" dirty="0"/>
              <a:t>Prawo niezwłocznego rozwiązania stosunku pracy ( art. 55 § 1 </a:t>
            </a:r>
            <a:r>
              <a:rPr lang="pl-PL" dirty="0" err="1"/>
              <a:t>k.p</a:t>
            </a:r>
            <a:r>
              <a:rPr lang="pl-PL" dirty="0"/>
              <a:t>.),</a:t>
            </a:r>
          </a:p>
          <a:p>
            <a:pPr algn="just">
              <a:buFontTx/>
              <a:buChar char="-"/>
            </a:pPr>
            <a:r>
              <a:rPr lang="pl-PL" dirty="0"/>
              <a:t>Prawo wszczęcia przed odpowiednim organem postępowania skargowego, interwencyjnego oraz sądowego</a:t>
            </a:r>
          </a:p>
          <a:p>
            <a:pPr algn="just"/>
            <a:r>
              <a:rPr lang="pl-PL" b="1" dirty="0"/>
              <a:t>Zbiorowych podmiotów prawa pracy  (związku zawodowego, społecznej inspekcji pracy)</a:t>
            </a:r>
          </a:p>
        </p:txBody>
      </p:sp>
    </p:spTree>
    <p:extLst>
      <p:ext uri="{BB962C8B-B14F-4D97-AF65-F5344CB8AC3E}">
        <p14:creationId xmlns:p14="http://schemas.microsoft.com/office/powerpoint/2010/main" val="39644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pracodawcy w zakresie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400" dirty="0"/>
              <a:t>W ramach obowiązków pracodawcy w dziedzinie bhp należy wyróżnić:</a:t>
            </a:r>
          </a:p>
          <a:p>
            <a:pPr algn="just">
              <a:buFontTx/>
              <a:buChar char="-"/>
            </a:pPr>
            <a:r>
              <a:rPr lang="pl-PL" sz="1400" dirty="0"/>
              <a:t>Obowiązki podstawowe,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obiektów budowlanych i pomieszczeń pracy,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maszyn i innych urządzeń technicznych,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czynników i procesów pracy stwarzających szczególne zagrożenie dla zdrowia lub życia,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profilaktycznej ochrony zdrowia,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związane z wypadkami przy pracy i chorobami zawodowymi,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szkolenia pracowników,</a:t>
            </a:r>
          </a:p>
          <a:p>
            <a:pPr algn="just">
              <a:buFontTx/>
              <a:buChar char="-"/>
            </a:pPr>
            <a:r>
              <a:rPr lang="pl-PL" sz="1400" dirty="0"/>
              <a:t>Obowiązki dotyczące środków ochrony indywidualnej oraz odzieży i obuwia roboczego,</a:t>
            </a:r>
          </a:p>
          <a:p>
            <a:pPr algn="just">
              <a:buFontTx/>
              <a:buChar char="-"/>
            </a:pPr>
            <a:r>
              <a:rPr lang="pl-PL" sz="1400" dirty="0"/>
              <a:t>Obowiązek powołania służby bhp,</a:t>
            </a:r>
          </a:p>
          <a:p>
            <a:pPr algn="just">
              <a:buFontTx/>
              <a:buChar char="-"/>
            </a:pPr>
            <a:r>
              <a:rPr lang="pl-PL" sz="1400" dirty="0"/>
              <a:t>Obowiązek konsultacji w zakresie bhp oraz powołania komisji bhp</a:t>
            </a:r>
          </a:p>
          <a:p>
            <a:pPr>
              <a:buFontTx/>
              <a:buChar char="-"/>
            </a:pPr>
            <a:endParaRPr lang="pl-PL" sz="1600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73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471</TotalTime>
  <Words>4643</Words>
  <Application>Microsoft Office PowerPoint</Application>
  <PresentationFormat>Panoramiczny</PresentationFormat>
  <Paragraphs>306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1" baseType="lpstr">
      <vt:lpstr>Arial</vt:lpstr>
      <vt:lpstr>Century Gothic</vt:lpstr>
      <vt:lpstr>Wingdings 3</vt:lpstr>
      <vt:lpstr>Jon</vt:lpstr>
      <vt:lpstr>Ochrona pracy</vt:lpstr>
      <vt:lpstr>Ochrona pracy - pojęcie</vt:lpstr>
      <vt:lpstr>Pojęcie ochrony pracy</vt:lpstr>
      <vt:lpstr>Podstawy normatywne powszechnej ochrony pracy</vt:lpstr>
      <vt:lpstr>Regulacja Konstytucyjna</vt:lpstr>
      <vt:lpstr>Zasada bezpiecznej i higienicznej pracy</vt:lpstr>
      <vt:lpstr>Zasada bezpiecznej i higienicznej pracy</vt:lpstr>
      <vt:lpstr>Zasada bezpiecznej i higienicznej pracy</vt:lpstr>
      <vt:lpstr>Obowiązki pracodawcy w zakresie bhp</vt:lpstr>
      <vt:lpstr>Obowiązki podstawowe</vt:lpstr>
      <vt:lpstr>Obowiązki dotyczące obiektów budowlanych i pomieszczeń pracy</vt:lpstr>
      <vt:lpstr>Obowiązki dotyczące maszyn i innych urządzeń technicznych</vt:lpstr>
      <vt:lpstr>Obowiązki dotyczące czynników oraz procesów pracy stwarzających szczególne zagrożenia dla zdrowia lub życia</vt:lpstr>
      <vt:lpstr>Obowiązki dotyczące profilaktycznej ochrony zdrowia</vt:lpstr>
      <vt:lpstr>Obowiązki dotyczące profilaktycznej ochrony zdrowia</vt:lpstr>
      <vt:lpstr>Obowiązki związane z wypadkami przy pracy i chorobami zawodowymi obejmują:</vt:lpstr>
      <vt:lpstr>Obowiązki dotyczące szkolenia pracowników</vt:lpstr>
      <vt:lpstr>Obowiązki dotyczące środków ochrony indywidualnej oraz odzieży i obuwia roboczego</vt:lpstr>
      <vt:lpstr>Obowiązek powołania służby bhp</vt:lpstr>
      <vt:lpstr>Obowiązek konsultacji w zakresie bhp oraz powołania komisji bhp</vt:lpstr>
      <vt:lpstr>Komisja bhp</vt:lpstr>
      <vt:lpstr>Obowiązki pracowników w zakresie bhp</vt:lpstr>
      <vt:lpstr>Obowiązki innych podmiotów</vt:lpstr>
      <vt:lpstr>Szczególna ochrona pracy</vt:lpstr>
      <vt:lpstr>Ochrona pracy kobiet</vt:lpstr>
      <vt:lpstr>Zakazy zatrudniania kobiet</vt:lpstr>
      <vt:lpstr>Ochrona pracy pracownic w ciąży</vt:lpstr>
      <vt:lpstr>Dodatkowe zakazy zatrudnienia</vt:lpstr>
      <vt:lpstr>Zakaz wypowiedzenia stosunku pracy</vt:lpstr>
      <vt:lpstr>Przepisów dotyczących ochrony trwałości umowy o pracę w okresie ciąży i urlopu macierzyńskiego nie stosuje się gdy:</vt:lpstr>
      <vt:lpstr>Zakaz zatrudnienia w godzinach nadliczbowych oraz porze nocnej</vt:lpstr>
      <vt:lpstr>Sytuacja pracownic w ciąży lub karmiących dziecko piersią w przypadku zatrudnienia  przy pracach wzbronionych takim kobietom na podstawie art. 176 k.p.  lub ze względu na indywidualne zalecenia lekarskie</vt:lpstr>
      <vt:lpstr>Obowiązek zwolnienia od pracy na badania lekarskie</vt:lpstr>
      <vt:lpstr>Uprawnienia związane z rodzicielstwem i opieką nad dzieckiem</vt:lpstr>
      <vt:lpstr>Urlop macierzyński</vt:lpstr>
      <vt:lpstr>Urlop macierzyński</vt:lpstr>
      <vt:lpstr>Urlop macierzyński</vt:lpstr>
      <vt:lpstr>Urlop na warunkach urlopu macierzyńskiego</vt:lpstr>
      <vt:lpstr>Urlop rodzicielski</vt:lpstr>
      <vt:lpstr>Urlop ojcowski</vt:lpstr>
      <vt:lpstr>Urlop wychowawczy</vt:lpstr>
      <vt:lpstr>Inne świadczenia związane z rodzicielstwem</vt:lpstr>
      <vt:lpstr>Przerwy na karmienie</vt:lpstr>
      <vt:lpstr>Zwolnienie od pracy w związku z wychowywaniem dziecka</vt:lpstr>
      <vt:lpstr>Zakaz zatrudnienia w godzinach nadliczbowych i porze nocnej oraz delegowania poza stałe miejsce pracy</vt:lpstr>
      <vt:lpstr>Ochrona pracy młodocianych</vt:lpstr>
      <vt:lpstr>Ochrona pracy młodocianych</vt:lpstr>
      <vt:lpstr>Zakaz zatrudniania osób, które nie ukończyły 16 lat</vt:lpstr>
      <vt:lpstr>Szczególne zasady zawierania umów o pracę</vt:lpstr>
      <vt:lpstr>Szczególna ochrona zdrowia:</vt:lpstr>
      <vt:lpstr>Szczególna ochrona zdrowia</vt:lpstr>
      <vt:lpstr>Ochrona trwałości zatrudnienia</vt:lpstr>
      <vt:lpstr>Zatrudnianie w innym celu niż przygotowanie zawodowe</vt:lpstr>
      <vt:lpstr>Ochrona pracy dzieci</vt:lpstr>
      <vt:lpstr>Ochrona pracy niepełnosprawnych</vt:lpstr>
      <vt:lpstr>Ochrona pracy niepełnosprawnych</vt:lpstr>
      <vt:lpstr>Opracowano na podstawie: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pracy</dc:title>
  <dc:creator>sabina.pochopien@op.pl</dc:creator>
  <cp:lastModifiedBy>sabina.pochopien@op.pl</cp:lastModifiedBy>
  <cp:revision>51</cp:revision>
  <dcterms:created xsi:type="dcterms:W3CDTF">2017-05-04T06:59:44Z</dcterms:created>
  <dcterms:modified xsi:type="dcterms:W3CDTF">2017-05-12T13:06:52Z</dcterms:modified>
</cp:coreProperties>
</file>