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256" r:id="rId5"/>
    <p:sldId id="283" r:id="rId6"/>
    <p:sldId id="262" r:id="rId7"/>
    <p:sldId id="280" r:id="rId8"/>
    <p:sldId id="282" r:id="rId9"/>
    <p:sldId id="281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63" r:id="rId18"/>
    <p:sldId id="265" r:id="rId19"/>
    <p:sldId id="271" r:id="rId20"/>
    <p:sldId id="284" r:id="rId21"/>
    <p:sldId id="274" r:id="rId22"/>
    <p:sldId id="285" r:id="rId23"/>
    <p:sldId id="295" r:id="rId24"/>
    <p:sldId id="296" r:id="rId25"/>
    <p:sldId id="293" r:id="rId26"/>
    <p:sldId id="294" r:id="rId27"/>
    <p:sldId id="27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5864F1-3F3E-E302-4E5F-5BA8CCA0C0F0}" v="22" dt="2024-05-21T07:59:36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95244" autoAdjust="0"/>
  </p:normalViewPr>
  <p:slideViewPr>
    <p:cSldViewPr snapToGrid="0">
      <p:cViewPr>
        <p:scale>
          <a:sx n="76" d="100"/>
          <a:sy n="76" d="100"/>
        </p:scale>
        <p:origin x="-184" y="-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Drela" userId="S::monika.drela@uwr.edu.pl::0d7e9bce-15bf-49d0-90d7-61f4e57fa469" providerId="AD" clId="Web-{965864F1-3F3E-E302-4E5F-5BA8CCA0C0F0}"/>
    <pc:docChg chg="modSld">
      <pc:chgData name="Monika Drela" userId="S::monika.drela@uwr.edu.pl::0d7e9bce-15bf-49d0-90d7-61f4e57fa469" providerId="AD" clId="Web-{965864F1-3F3E-E302-4E5F-5BA8CCA0C0F0}" dt="2024-05-21T07:59:36.861" v="22" actId="1076"/>
      <pc:docMkLst>
        <pc:docMk/>
      </pc:docMkLst>
      <pc:sldChg chg="modSp">
        <pc:chgData name="Monika Drela" userId="S::monika.drela@uwr.edu.pl::0d7e9bce-15bf-49d0-90d7-61f4e57fa469" providerId="AD" clId="Web-{965864F1-3F3E-E302-4E5F-5BA8CCA0C0F0}" dt="2024-05-21T07:57:32.639" v="14" actId="1076"/>
        <pc:sldMkLst>
          <pc:docMk/>
          <pc:sldMk cId="1765751096" sldId="262"/>
        </pc:sldMkLst>
        <pc:spChg chg="mod">
          <ac:chgData name="Monika Drela" userId="S::monika.drela@uwr.edu.pl::0d7e9bce-15bf-49d0-90d7-61f4e57fa469" providerId="AD" clId="Web-{965864F1-3F3E-E302-4E5F-5BA8CCA0C0F0}" dt="2024-05-21T07:57:32.639" v="14" actId="1076"/>
          <ac:spMkLst>
            <pc:docMk/>
            <pc:sldMk cId="1765751096" sldId="262"/>
            <ac:spMk id="2" creationId="{DE4F7D84-C398-4147-BC52-DC28E124A6E3}"/>
          </ac:spMkLst>
        </pc:spChg>
        <pc:spChg chg="mod">
          <ac:chgData name="Monika Drela" userId="S::monika.drela@uwr.edu.pl::0d7e9bce-15bf-49d0-90d7-61f4e57fa469" providerId="AD" clId="Web-{965864F1-3F3E-E302-4E5F-5BA8CCA0C0F0}" dt="2024-05-21T07:57:18.904" v="11" actId="1076"/>
          <ac:spMkLst>
            <pc:docMk/>
            <pc:sldMk cId="1765751096" sldId="262"/>
            <ac:spMk id="3" creationId="{78668621-72B3-4811-8E90-5E337F5F05A4}"/>
          </ac:spMkLst>
        </pc:spChg>
        <pc:picChg chg="mod">
          <ac:chgData name="Monika Drela" userId="S::monika.drela@uwr.edu.pl::0d7e9bce-15bf-49d0-90d7-61f4e57fa469" providerId="AD" clId="Web-{965864F1-3F3E-E302-4E5F-5BA8CCA0C0F0}" dt="2024-05-21T07:57:27.029" v="13" actId="1076"/>
          <ac:picMkLst>
            <pc:docMk/>
            <pc:sldMk cId="1765751096" sldId="262"/>
            <ac:picMk id="5" creationId="{4560B34C-C8FA-4C19-88FD-2A386DA93D4D}"/>
          </ac:picMkLst>
        </pc:picChg>
      </pc:sldChg>
      <pc:sldChg chg="modSp">
        <pc:chgData name="Monika Drela" userId="S::monika.drela@uwr.edu.pl::0d7e9bce-15bf-49d0-90d7-61f4e57fa469" providerId="AD" clId="Web-{965864F1-3F3E-E302-4E5F-5BA8CCA0C0F0}" dt="2024-05-21T07:58:29.094" v="18" actId="20577"/>
        <pc:sldMkLst>
          <pc:docMk/>
          <pc:sldMk cId="1040894584" sldId="289"/>
        </pc:sldMkLst>
        <pc:spChg chg="mod">
          <ac:chgData name="Monika Drela" userId="S::monika.drela@uwr.edu.pl::0d7e9bce-15bf-49d0-90d7-61f4e57fa469" providerId="AD" clId="Web-{965864F1-3F3E-E302-4E5F-5BA8CCA0C0F0}" dt="2024-05-21T07:58:29.094" v="18" actId="20577"/>
          <ac:spMkLst>
            <pc:docMk/>
            <pc:sldMk cId="1040894584" sldId="289"/>
            <ac:spMk id="3" creationId="{78668621-72B3-4811-8E90-5E337F5F05A4}"/>
          </ac:spMkLst>
        </pc:spChg>
      </pc:sldChg>
      <pc:sldChg chg="modSp">
        <pc:chgData name="Monika Drela" userId="S::monika.drela@uwr.edu.pl::0d7e9bce-15bf-49d0-90d7-61f4e57fa469" providerId="AD" clId="Web-{965864F1-3F3E-E302-4E5F-5BA8CCA0C0F0}" dt="2024-05-21T07:59:36.861" v="22" actId="1076"/>
        <pc:sldMkLst>
          <pc:docMk/>
          <pc:sldMk cId="2017146612" sldId="294"/>
        </pc:sldMkLst>
        <pc:spChg chg="mod">
          <ac:chgData name="Monika Drela" userId="S::monika.drela@uwr.edu.pl::0d7e9bce-15bf-49d0-90d7-61f4e57fa469" providerId="AD" clId="Web-{965864F1-3F3E-E302-4E5F-5BA8CCA0C0F0}" dt="2024-05-21T07:59:19.627" v="19" actId="1076"/>
          <ac:spMkLst>
            <pc:docMk/>
            <pc:sldMk cId="2017146612" sldId="294"/>
            <ac:spMk id="2" creationId="{00000000-0000-0000-0000-000000000000}"/>
          </ac:spMkLst>
        </pc:spChg>
        <pc:spChg chg="mod">
          <ac:chgData name="Monika Drela" userId="S::monika.drela@uwr.edu.pl::0d7e9bce-15bf-49d0-90d7-61f4e57fa469" providerId="AD" clId="Web-{965864F1-3F3E-E302-4E5F-5BA8CCA0C0F0}" dt="2024-05-21T07:59:30.330" v="20" actId="1076"/>
          <ac:spMkLst>
            <pc:docMk/>
            <pc:sldMk cId="2017146612" sldId="294"/>
            <ac:spMk id="3" creationId="{00000000-0000-0000-0000-000000000000}"/>
          </ac:spMkLst>
        </pc:spChg>
        <pc:picChg chg="mod">
          <ac:chgData name="Monika Drela" userId="S::monika.drela@uwr.edu.pl::0d7e9bce-15bf-49d0-90d7-61f4e57fa469" providerId="AD" clId="Web-{965864F1-3F3E-E302-4E5F-5BA8CCA0C0F0}" dt="2024-05-21T07:59:36.861" v="22" actId="1076"/>
          <ac:picMkLst>
            <pc:docMk/>
            <pc:sldMk cId="2017146612" sldId="294"/>
            <ac:picMk id="8194" creationId="{00000000-0000-0000-0000-000000000000}"/>
          </ac:picMkLst>
        </pc:picChg>
      </pc:sldChg>
    </pc:docChg>
  </pc:docChgLst>
  <pc:docChgLst>
    <pc:chgData name="Kamila Wojtkowiak" userId="S::319904@uwr.edu.pl::78b2f7c1-8ec6-4f74-a0b1-f939c4b1184b" providerId="AD" clId="Web-{9CC3856C-E005-42B9-AD96-5F610C13AA4B}"/>
    <pc:docChg chg="modSld">
      <pc:chgData name="Kamila Wojtkowiak" userId="S::319904@uwr.edu.pl::78b2f7c1-8ec6-4f74-a0b1-f939c4b1184b" providerId="AD" clId="Web-{9CC3856C-E005-42B9-AD96-5F610C13AA4B}" dt="2021-01-29T18:47:29.333" v="7" actId="1076"/>
      <pc:docMkLst>
        <pc:docMk/>
      </pc:docMkLst>
      <pc:sldChg chg="modSp">
        <pc:chgData name="Kamila Wojtkowiak" userId="S::319904@uwr.edu.pl::78b2f7c1-8ec6-4f74-a0b1-f939c4b1184b" providerId="AD" clId="Web-{9CC3856C-E005-42B9-AD96-5F610C13AA4B}" dt="2021-01-29T18:46:56.786" v="6" actId="1076"/>
        <pc:sldMkLst>
          <pc:docMk/>
          <pc:sldMk cId="108957295" sldId="263"/>
        </pc:sldMkLst>
        <pc:picChg chg="mod">
          <ac:chgData name="Kamila Wojtkowiak" userId="S::319904@uwr.edu.pl::78b2f7c1-8ec6-4f74-a0b1-f939c4b1184b" providerId="AD" clId="Web-{9CC3856C-E005-42B9-AD96-5F610C13AA4B}" dt="2021-01-29T18:46:56.786" v="6" actId="1076"/>
          <ac:picMkLst>
            <pc:docMk/>
            <pc:sldMk cId="108957295" sldId="263"/>
            <ac:picMk id="6" creationId="{4392E287-0553-437C-9EFC-D10EA0B56E4A}"/>
          </ac:picMkLst>
        </pc:picChg>
      </pc:sldChg>
      <pc:sldChg chg="modSp">
        <pc:chgData name="Kamila Wojtkowiak" userId="S::319904@uwr.edu.pl::78b2f7c1-8ec6-4f74-a0b1-f939c4b1184b" providerId="AD" clId="Web-{9CC3856C-E005-42B9-AD96-5F610C13AA4B}" dt="2021-01-29T18:47:29.333" v="7" actId="1076"/>
        <pc:sldMkLst>
          <pc:docMk/>
          <pc:sldMk cId="2764397847" sldId="265"/>
        </pc:sldMkLst>
        <pc:graphicFrameChg chg="mod">
          <ac:chgData name="Kamila Wojtkowiak" userId="S::319904@uwr.edu.pl::78b2f7c1-8ec6-4f74-a0b1-f939c4b1184b" providerId="AD" clId="Web-{9CC3856C-E005-42B9-AD96-5F610C13AA4B}" dt="2021-01-29T18:47:29.333" v="7" actId="1076"/>
          <ac:graphicFrameMkLst>
            <pc:docMk/>
            <pc:sldMk cId="2764397847" sldId="265"/>
            <ac:graphicFrameMk id="4" creationId="{44ED11FA-664E-4EC8-ABBB-840B9827C9E2}"/>
          </ac:graphicFrameMkLst>
        </pc:graphicFrameChg>
      </pc:sldChg>
      <pc:sldChg chg="modSp">
        <pc:chgData name="Kamila Wojtkowiak" userId="S::319904@uwr.edu.pl::78b2f7c1-8ec6-4f74-a0b1-f939c4b1184b" providerId="AD" clId="Web-{9CC3856C-E005-42B9-AD96-5F610C13AA4B}" dt="2021-01-29T18:37:57.855" v="3" actId="20577"/>
        <pc:sldMkLst>
          <pc:docMk/>
          <pc:sldMk cId="4007794993" sldId="286"/>
        </pc:sldMkLst>
        <pc:spChg chg="mod">
          <ac:chgData name="Kamila Wojtkowiak" userId="S::319904@uwr.edu.pl::78b2f7c1-8ec6-4f74-a0b1-f939c4b1184b" providerId="AD" clId="Web-{9CC3856C-E005-42B9-AD96-5F610C13AA4B}" dt="2021-01-29T18:37:37.495" v="1" actId="20577"/>
          <ac:spMkLst>
            <pc:docMk/>
            <pc:sldMk cId="4007794993" sldId="286"/>
            <ac:spMk id="2" creationId="{DE4F7D84-C398-4147-BC52-DC28E124A6E3}"/>
          </ac:spMkLst>
        </pc:spChg>
        <pc:spChg chg="mod">
          <ac:chgData name="Kamila Wojtkowiak" userId="S::319904@uwr.edu.pl::78b2f7c1-8ec6-4f74-a0b1-f939c4b1184b" providerId="AD" clId="Web-{9CC3856C-E005-42B9-AD96-5F610C13AA4B}" dt="2021-01-29T18:37:57.855" v="3" actId="20577"/>
          <ac:spMkLst>
            <pc:docMk/>
            <pc:sldMk cId="4007794993" sldId="286"/>
            <ac:spMk id="3" creationId="{78668621-72B3-4811-8E90-5E337F5F05A4}"/>
          </ac:spMkLst>
        </pc:spChg>
      </pc:sldChg>
      <pc:sldChg chg="modSp">
        <pc:chgData name="Kamila Wojtkowiak" userId="S::319904@uwr.edu.pl::78b2f7c1-8ec6-4f74-a0b1-f939c4b1184b" providerId="AD" clId="Web-{9CC3856C-E005-42B9-AD96-5F610C13AA4B}" dt="2021-01-29T18:38:25.684" v="4" actId="1076"/>
        <pc:sldMkLst>
          <pc:docMk/>
          <pc:sldMk cId="3155770307" sldId="287"/>
        </pc:sldMkLst>
        <pc:spChg chg="mod">
          <ac:chgData name="Kamila Wojtkowiak" userId="S::319904@uwr.edu.pl::78b2f7c1-8ec6-4f74-a0b1-f939c4b1184b" providerId="AD" clId="Web-{9CC3856C-E005-42B9-AD96-5F610C13AA4B}" dt="2021-01-29T18:38:25.684" v="4" actId="1076"/>
          <ac:spMkLst>
            <pc:docMk/>
            <pc:sldMk cId="3155770307" sldId="287"/>
            <ac:spMk id="12" creationId="{99D5AFB8-0B7D-48A7-BB28-EB97C03B0D4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303649-A14A-409D-9A80-ED9926F7C7A6}" type="doc">
      <dgm:prSet loTypeId="urn:microsoft.com/office/officeart/2005/8/layout/matrix1" loCatId="matrix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7E27F5D-A21D-4D60-BBEA-73DB1308D0E8}">
      <dgm:prSet phldrT="[Tekst]" custT="1"/>
      <dgm:spPr/>
      <dgm:t>
        <a:bodyPr/>
        <a:lstStyle/>
        <a:p>
          <a:r>
            <a:rPr lang="pl-PL" sz="1500" dirty="0"/>
            <a:t>Przykłady naruszenia praw osobistych</a:t>
          </a:r>
          <a:endParaRPr lang="en-US" sz="1500" dirty="0"/>
        </a:p>
      </dgm:t>
    </dgm:pt>
    <dgm:pt modelId="{C51A842E-336A-43A7-BDE1-835BDF12A280}" type="parTrans" cxnId="{3D9F4EBE-29BE-4A8F-A45A-5025BC0239B5}">
      <dgm:prSet/>
      <dgm:spPr/>
      <dgm:t>
        <a:bodyPr/>
        <a:lstStyle/>
        <a:p>
          <a:endParaRPr lang="en-US"/>
        </a:p>
      </dgm:t>
    </dgm:pt>
    <dgm:pt modelId="{F8EC4E01-7A58-4FD1-9214-12F9BF70ACCC}" type="sibTrans" cxnId="{3D9F4EBE-29BE-4A8F-A45A-5025BC0239B5}">
      <dgm:prSet/>
      <dgm:spPr/>
      <dgm:t>
        <a:bodyPr/>
        <a:lstStyle/>
        <a:p>
          <a:endParaRPr lang="en-US"/>
        </a:p>
      </dgm:t>
    </dgm:pt>
    <dgm:pt modelId="{914403A3-0305-4882-A375-7C87906AF91D}">
      <dgm:prSet phldrT="[Tekst]" custT="1"/>
      <dgm:spPr/>
      <dgm:t>
        <a:bodyPr/>
        <a:lstStyle/>
        <a:p>
          <a:pPr algn="ctr">
            <a:buNone/>
          </a:pPr>
          <a:endParaRPr lang="pl-PL" sz="1300" b="1" dirty="0"/>
        </a:p>
        <a:p>
          <a:pPr algn="ctr">
            <a:buNone/>
          </a:pPr>
          <a:r>
            <a:rPr lang="pl-PL" sz="2400" b="1" dirty="0"/>
            <a:t>Naruszenie prawa do autorstwa </a:t>
          </a:r>
        </a:p>
        <a:p>
          <a:pPr algn="ctr">
            <a:buNone/>
          </a:pPr>
          <a:r>
            <a:rPr lang="pl-PL" sz="2400" dirty="0"/>
            <a:t>- Plagiat – przypisanie sobie autorstwa cudzego dzieła  </a:t>
          </a:r>
          <a:r>
            <a:rPr lang="en-GB" sz="2400" dirty="0"/>
            <a:t> </a:t>
          </a:r>
          <a:endParaRPr lang="pl-PL" sz="2400" dirty="0"/>
        </a:p>
        <a:p>
          <a:pPr algn="ctr">
            <a:buNone/>
          </a:pPr>
          <a:r>
            <a:rPr lang="pl-PL" sz="1300" dirty="0"/>
            <a:t>-.</a:t>
          </a:r>
          <a:endParaRPr lang="en-US" sz="1300" dirty="0"/>
        </a:p>
      </dgm:t>
    </dgm:pt>
    <dgm:pt modelId="{BADF5E6B-A2E7-4978-B5F1-48EC26CD2C87}" type="parTrans" cxnId="{0D3F6397-A234-455B-A56F-87DC61EAFFF7}">
      <dgm:prSet/>
      <dgm:spPr/>
      <dgm:t>
        <a:bodyPr/>
        <a:lstStyle/>
        <a:p>
          <a:endParaRPr lang="en-US"/>
        </a:p>
      </dgm:t>
    </dgm:pt>
    <dgm:pt modelId="{06163AF8-8EC5-48B7-8FF2-89223671EE09}" type="sibTrans" cxnId="{0D3F6397-A234-455B-A56F-87DC61EAFFF7}">
      <dgm:prSet/>
      <dgm:spPr/>
      <dgm:t>
        <a:bodyPr/>
        <a:lstStyle/>
        <a:p>
          <a:endParaRPr lang="en-US"/>
        </a:p>
      </dgm:t>
    </dgm:pt>
    <dgm:pt modelId="{2EE1D11C-73CB-4343-A24D-9D3B357889BB}">
      <dgm:prSet phldrT="[Tekst]" custT="1"/>
      <dgm:spPr/>
      <dgm:t>
        <a:bodyPr/>
        <a:lstStyle/>
        <a:p>
          <a:endParaRPr lang="pl-PL" sz="1300" b="1" dirty="0"/>
        </a:p>
        <a:p>
          <a:r>
            <a:rPr lang="pl-PL" sz="2400" b="1" dirty="0"/>
            <a:t>Naruszenie prawa do integralności</a:t>
          </a:r>
        </a:p>
        <a:p>
          <a:r>
            <a:rPr lang="pl-PL" sz="2400" dirty="0"/>
            <a:t>-wprowadzanie zmian w fotografii, w cudzym tekście.</a:t>
          </a:r>
          <a:endParaRPr lang="en-US" sz="2400" dirty="0"/>
        </a:p>
      </dgm:t>
    </dgm:pt>
    <dgm:pt modelId="{CB9FBA07-E118-4F94-B5CD-779D4896E687}" type="parTrans" cxnId="{2232E71C-CDB5-42D6-BE06-B5F4C5FD6FF9}">
      <dgm:prSet/>
      <dgm:spPr/>
      <dgm:t>
        <a:bodyPr/>
        <a:lstStyle/>
        <a:p>
          <a:endParaRPr lang="en-US"/>
        </a:p>
      </dgm:t>
    </dgm:pt>
    <dgm:pt modelId="{DCE482CD-3355-4067-B7F7-5E20D5635D44}" type="sibTrans" cxnId="{2232E71C-CDB5-42D6-BE06-B5F4C5FD6FF9}">
      <dgm:prSet/>
      <dgm:spPr/>
      <dgm:t>
        <a:bodyPr/>
        <a:lstStyle/>
        <a:p>
          <a:endParaRPr lang="en-US"/>
        </a:p>
      </dgm:t>
    </dgm:pt>
    <dgm:pt modelId="{35885DBE-99DA-4C30-87E0-34C2DF4F4E11}">
      <dgm:prSet phldrT="[Tekst]" custT="1"/>
      <dgm:spPr/>
      <dgm:t>
        <a:bodyPr/>
        <a:lstStyle/>
        <a:p>
          <a:r>
            <a:rPr lang="pl-PL" sz="1300" dirty="0"/>
            <a:t> </a:t>
          </a:r>
        </a:p>
      </dgm:t>
    </dgm:pt>
    <dgm:pt modelId="{044D1E0E-E057-44D6-A991-6AF1CE92301B}" type="parTrans" cxnId="{18626970-D0C0-4BC0-93D7-D45599BD0A3D}">
      <dgm:prSet/>
      <dgm:spPr/>
      <dgm:t>
        <a:bodyPr/>
        <a:lstStyle/>
        <a:p>
          <a:endParaRPr lang="en-US"/>
        </a:p>
      </dgm:t>
    </dgm:pt>
    <dgm:pt modelId="{AF7C8F34-FB01-45CD-B6D3-AB845905AB5C}" type="sibTrans" cxnId="{18626970-D0C0-4BC0-93D7-D45599BD0A3D}">
      <dgm:prSet/>
      <dgm:spPr/>
      <dgm:t>
        <a:bodyPr/>
        <a:lstStyle/>
        <a:p>
          <a:endParaRPr lang="en-US"/>
        </a:p>
      </dgm:t>
    </dgm:pt>
    <dgm:pt modelId="{D41D01C9-3AD0-4C3E-938A-2250DA3F001B}">
      <dgm:prSet phldrT="[Tekst]"/>
      <dgm:spPr/>
      <dgm:t>
        <a:bodyPr/>
        <a:lstStyle/>
        <a:p>
          <a:r>
            <a:rPr lang="pl-PL" dirty="0"/>
            <a:t> </a:t>
          </a:r>
          <a:endParaRPr lang="en-US" dirty="0"/>
        </a:p>
      </dgm:t>
    </dgm:pt>
    <dgm:pt modelId="{817B2E48-8D78-4837-BBB5-52C43C77CE50}" type="parTrans" cxnId="{5332EDDD-C092-47B6-B3A5-A35B0EB73496}">
      <dgm:prSet/>
      <dgm:spPr/>
      <dgm:t>
        <a:bodyPr/>
        <a:lstStyle/>
        <a:p>
          <a:endParaRPr lang="en-US"/>
        </a:p>
      </dgm:t>
    </dgm:pt>
    <dgm:pt modelId="{22A85D39-AB7E-4AEA-8AD9-7389E523D057}" type="sibTrans" cxnId="{5332EDDD-C092-47B6-B3A5-A35B0EB73496}">
      <dgm:prSet/>
      <dgm:spPr/>
      <dgm:t>
        <a:bodyPr/>
        <a:lstStyle/>
        <a:p>
          <a:endParaRPr lang="en-US"/>
        </a:p>
      </dgm:t>
    </dgm:pt>
    <dgm:pt modelId="{16D545B4-5A0E-41CB-A6BC-72C62582655A}" type="pres">
      <dgm:prSet presAssocID="{7B303649-A14A-409D-9A80-ED9926F7C7A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8C989A5-195A-4F49-B388-5A1C60F8FB5E}" type="pres">
      <dgm:prSet presAssocID="{7B303649-A14A-409D-9A80-ED9926F7C7A6}" presName="matrix" presStyleCnt="0"/>
      <dgm:spPr/>
    </dgm:pt>
    <dgm:pt modelId="{E0195FCE-2866-4606-A799-15EFDB03C9F1}" type="pres">
      <dgm:prSet presAssocID="{7B303649-A14A-409D-9A80-ED9926F7C7A6}" presName="tile1" presStyleLbl="node1" presStyleIdx="0" presStyleCnt="4"/>
      <dgm:spPr/>
    </dgm:pt>
    <dgm:pt modelId="{7EF79EB4-11CC-4611-9607-9CEB76384169}" type="pres">
      <dgm:prSet presAssocID="{7B303649-A14A-409D-9A80-ED9926F7C7A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BCBFFA7-A693-4911-80FD-10AB4357C301}" type="pres">
      <dgm:prSet presAssocID="{7B303649-A14A-409D-9A80-ED9926F7C7A6}" presName="tile2" presStyleLbl="node1" presStyleIdx="1" presStyleCnt="4"/>
      <dgm:spPr/>
    </dgm:pt>
    <dgm:pt modelId="{76364D8B-BBD7-4B38-B455-0D8A7F3244DD}" type="pres">
      <dgm:prSet presAssocID="{7B303649-A14A-409D-9A80-ED9926F7C7A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BCD77AC-0999-44B1-990F-B72C490C7417}" type="pres">
      <dgm:prSet presAssocID="{7B303649-A14A-409D-9A80-ED9926F7C7A6}" presName="tile3" presStyleLbl="node1" presStyleIdx="2" presStyleCnt="4"/>
      <dgm:spPr/>
    </dgm:pt>
    <dgm:pt modelId="{5AB468FE-CBE4-4D71-9122-5D5E2EF3B479}" type="pres">
      <dgm:prSet presAssocID="{7B303649-A14A-409D-9A80-ED9926F7C7A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EAFE761-C064-4E01-8C7A-A59A1B3C2BCA}" type="pres">
      <dgm:prSet presAssocID="{7B303649-A14A-409D-9A80-ED9926F7C7A6}" presName="tile4" presStyleLbl="node1" presStyleIdx="3" presStyleCnt="4"/>
      <dgm:spPr/>
    </dgm:pt>
    <dgm:pt modelId="{A2FD7818-E356-4E68-BFC8-F83975276796}" type="pres">
      <dgm:prSet presAssocID="{7B303649-A14A-409D-9A80-ED9926F7C7A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2468323-D5FB-4990-98C2-386317BBC8C8}" type="pres">
      <dgm:prSet presAssocID="{7B303649-A14A-409D-9A80-ED9926F7C7A6}" presName="centerTile" presStyleLbl="fgShp" presStyleIdx="0" presStyleCnt="1" custScaleX="90892" custScaleY="80567">
        <dgm:presLayoutVars>
          <dgm:chMax val="0"/>
          <dgm:chPref val="0"/>
        </dgm:presLayoutVars>
      </dgm:prSet>
      <dgm:spPr/>
    </dgm:pt>
  </dgm:ptLst>
  <dgm:cxnLst>
    <dgm:cxn modelId="{C17BB117-77DA-444A-BD67-2C40AF32B2C6}" type="presOf" srcId="{35885DBE-99DA-4C30-87E0-34C2DF4F4E11}" destId="{5AB468FE-CBE4-4D71-9122-5D5E2EF3B479}" srcOrd="1" destOrd="0" presId="urn:microsoft.com/office/officeart/2005/8/layout/matrix1"/>
    <dgm:cxn modelId="{56C7401A-F607-49A8-B3CB-626CAED7CF4F}" type="presOf" srcId="{914403A3-0305-4882-A375-7C87906AF91D}" destId="{E0195FCE-2866-4606-A799-15EFDB03C9F1}" srcOrd="0" destOrd="0" presId="urn:microsoft.com/office/officeart/2005/8/layout/matrix1"/>
    <dgm:cxn modelId="{2232E71C-CDB5-42D6-BE06-B5F4C5FD6FF9}" srcId="{07E27F5D-A21D-4D60-BBEA-73DB1308D0E8}" destId="{2EE1D11C-73CB-4343-A24D-9D3B357889BB}" srcOrd="1" destOrd="0" parTransId="{CB9FBA07-E118-4F94-B5CD-779D4896E687}" sibTransId="{DCE482CD-3355-4067-B7F7-5E20D5635D44}"/>
    <dgm:cxn modelId="{1F61932B-11B4-4BB5-AB7F-42AAC3620F22}" type="presOf" srcId="{35885DBE-99DA-4C30-87E0-34C2DF4F4E11}" destId="{0BCD77AC-0999-44B1-990F-B72C490C7417}" srcOrd="0" destOrd="0" presId="urn:microsoft.com/office/officeart/2005/8/layout/matrix1"/>
    <dgm:cxn modelId="{FC41946B-E5C6-4F4D-8027-56BD8497FD93}" type="presOf" srcId="{D41D01C9-3AD0-4C3E-938A-2250DA3F001B}" destId="{BEAFE761-C064-4E01-8C7A-A59A1B3C2BCA}" srcOrd="0" destOrd="0" presId="urn:microsoft.com/office/officeart/2005/8/layout/matrix1"/>
    <dgm:cxn modelId="{18626970-D0C0-4BC0-93D7-D45599BD0A3D}" srcId="{07E27F5D-A21D-4D60-BBEA-73DB1308D0E8}" destId="{35885DBE-99DA-4C30-87E0-34C2DF4F4E11}" srcOrd="2" destOrd="0" parTransId="{044D1E0E-E057-44D6-A991-6AF1CE92301B}" sibTransId="{AF7C8F34-FB01-45CD-B6D3-AB845905AB5C}"/>
    <dgm:cxn modelId="{4849848A-CAA0-4C5C-A5C2-09C7A43995DA}" type="presOf" srcId="{D41D01C9-3AD0-4C3E-938A-2250DA3F001B}" destId="{A2FD7818-E356-4E68-BFC8-F83975276796}" srcOrd="1" destOrd="0" presId="urn:microsoft.com/office/officeart/2005/8/layout/matrix1"/>
    <dgm:cxn modelId="{0D3F6397-A234-455B-A56F-87DC61EAFFF7}" srcId="{07E27F5D-A21D-4D60-BBEA-73DB1308D0E8}" destId="{914403A3-0305-4882-A375-7C87906AF91D}" srcOrd="0" destOrd="0" parTransId="{BADF5E6B-A2E7-4978-B5F1-48EC26CD2C87}" sibTransId="{06163AF8-8EC5-48B7-8FF2-89223671EE09}"/>
    <dgm:cxn modelId="{8A446D9A-BAB9-4554-9F13-1494092BE32C}" type="presOf" srcId="{7B303649-A14A-409D-9A80-ED9926F7C7A6}" destId="{16D545B4-5A0E-41CB-A6BC-72C62582655A}" srcOrd="0" destOrd="0" presId="urn:microsoft.com/office/officeart/2005/8/layout/matrix1"/>
    <dgm:cxn modelId="{50621F9F-99AF-40B6-8999-58156308C773}" type="presOf" srcId="{07E27F5D-A21D-4D60-BBEA-73DB1308D0E8}" destId="{32468323-D5FB-4990-98C2-386317BBC8C8}" srcOrd="0" destOrd="0" presId="urn:microsoft.com/office/officeart/2005/8/layout/matrix1"/>
    <dgm:cxn modelId="{FA21A3A7-95DB-4AFA-BFA8-D1B8F6ABD3B1}" type="presOf" srcId="{914403A3-0305-4882-A375-7C87906AF91D}" destId="{7EF79EB4-11CC-4611-9607-9CEB76384169}" srcOrd="1" destOrd="0" presId="urn:microsoft.com/office/officeart/2005/8/layout/matrix1"/>
    <dgm:cxn modelId="{3D9F4EBE-29BE-4A8F-A45A-5025BC0239B5}" srcId="{7B303649-A14A-409D-9A80-ED9926F7C7A6}" destId="{07E27F5D-A21D-4D60-BBEA-73DB1308D0E8}" srcOrd="0" destOrd="0" parTransId="{C51A842E-336A-43A7-BDE1-835BDF12A280}" sibTransId="{F8EC4E01-7A58-4FD1-9214-12F9BF70ACCC}"/>
    <dgm:cxn modelId="{112623C4-7869-4073-818B-DF008438E684}" type="presOf" srcId="{2EE1D11C-73CB-4343-A24D-9D3B357889BB}" destId="{4BCBFFA7-A693-4911-80FD-10AB4357C301}" srcOrd="0" destOrd="0" presId="urn:microsoft.com/office/officeart/2005/8/layout/matrix1"/>
    <dgm:cxn modelId="{5332EDDD-C092-47B6-B3A5-A35B0EB73496}" srcId="{07E27F5D-A21D-4D60-BBEA-73DB1308D0E8}" destId="{D41D01C9-3AD0-4C3E-938A-2250DA3F001B}" srcOrd="3" destOrd="0" parTransId="{817B2E48-8D78-4837-BBB5-52C43C77CE50}" sibTransId="{22A85D39-AB7E-4AEA-8AD9-7389E523D057}"/>
    <dgm:cxn modelId="{02E044F7-342A-4297-879C-E706A32D6F4A}" type="presOf" srcId="{2EE1D11C-73CB-4343-A24D-9D3B357889BB}" destId="{76364D8B-BBD7-4B38-B455-0D8A7F3244DD}" srcOrd="1" destOrd="0" presId="urn:microsoft.com/office/officeart/2005/8/layout/matrix1"/>
    <dgm:cxn modelId="{72E7EAC7-C9CC-440E-B1C2-22EBB0D72B17}" type="presParOf" srcId="{16D545B4-5A0E-41CB-A6BC-72C62582655A}" destId="{58C989A5-195A-4F49-B388-5A1C60F8FB5E}" srcOrd="0" destOrd="0" presId="urn:microsoft.com/office/officeart/2005/8/layout/matrix1"/>
    <dgm:cxn modelId="{005C79BF-263B-449C-AFFA-A88FCCDBC55B}" type="presParOf" srcId="{58C989A5-195A-4F49-B388-5A1C60F8FB5E}" destId="{E0195FCE-2866-4606-A799-15EFDB03C9F1}" srcOrd="0" destOrd="0" presId="urn:microsoft.com/office/officeart/2005/8/layout/matrix1"/>
    <dgm:cxn modelId="{555EB4BA-043F-4D85-A2CA-3D4C7977C88C}" type="presParOf" srcId="{58C989A5-195A-4F49-B388-5A1C60F8FB5E}" destId="{7EF79EB4-11CC-4611-9607-9CEB76384169}" srcOrd="1" destOrd="0" presId="urn:microsoft.com/office/officeart/2005/8/layout/matrix1"/>
    <dgm:cxn modelId="{2F23EBCE-75BC-40D2-BA10-C0D5244A1A9C}" type="presParOf" srcId="{58C989A5-195A-4F49-B388-5A1C60F8FB5E}" destId="{4BCBFFA7-A693-4911-80FD-10AB4357C301}" srcOrd="2" destOrd="0" presId="urn:microsoft.com/office/officeart/2005/8/layout/matrix1"/>
    <dgm:cxn modelId="{DA1BCEA6-C13C-406E-99C3-FB960F8B3963}" type="presParOf" srcId="{58C989A5-195A-4F49-B388-5A1C60F8FB5E}" destId="{76364D8B-BBD7-4B38-B455-0D8A7F3244DD}" srcOrd="3" destOrd="0" presId="urn:microsoft.com/office/officeart/2005/8/layout/matrix1"/>
    <dgm:cxn modelId="{C5C4ABAE-0987-4EB6-8307-AF2AB263983A}" type="presParOf" srcId="{58C989A5-195A-4F49-B388-5A1C60F8FB5E}" destId="{0BCD77AC-0999-44B1-990F-B72C490C7417}" srcOrd="4" destOrd="0" presId="urn:microsoft.com/office/officeart/2005/8/layout/matrix1"/>
    <dgm:cxn modelId="{FD31BBD8-E43D-40AF-A1CB-D0881C7A6E23}" type="presParOf" srcId="{58C989A5-195A-4F49-B388-5A1C60F8FB5E}" destId="{5AB468FE-CBE4-4D71-9122-5D5E2EF3B479}" srcOrd="5" destOrd="0" presId="urn:microsoft.com/office/officeart/2005/8/layout/matrix1"/>
    <dgm:cxn modelId="{7FAC6183-E6AB-4828-8E79-1C833777CDF5}" type="presParOf" srcId="{58C989A5-195A-4F49-B388-5A1C60F8FB5E}" destId="{BEAFE761-C064-4E01-8C7A-A59A1B3C2BCA}" srcOrd="6" destOrd="0" presId="urn:microsoft.com/office/officeart/2005/8/layout/matrix1"/>
    <dgm:cxn modelId="{D96BF07D-A150-49B3-82CF-38AD6218CA75}" type="presParOf" srcId="{58C989A5-195A-4F49-B388-5A1C60F8FB5E}" destId="{A2FD7818-E356-4E68-BFC8-F83975276796}" srcOrd="7" destOrd="0" presId="urn:microsoft.com/office/officeart/2005/8/layout/matrix1"/>
    <dgm:cxn modelId="{FFE0D7E8-76C5-42BF-B3B0-12CB86620D94}" type="presParOf" srcId="{16D545B4-5A0E-41CB-A6BC-72C62582655A}" destId="{32468323-D5FB-4990-98C2-386317BBC8C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F64D5A-86FE-462F-B882-CFDE2379E961}" type="doc">
      <dgm:prSet loTypeId="urn:microsoft.com/office/officeart/2005/8/layout/vList5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3E07B8D-AC51-4440-8D58-983659F70B8E}">
      <dgm:prSet phldrT="[Tekst]" custT="1"/>
      <dgm:spPr/>
      <dgm:t>
        <a:bodyPr/>
        <a:lstStyle/>
        <a:p>
          <a:r>
            <a:rPr lang="pl-PL" sz="1500" dirty="0"/>
            <a:t>SA w Warszawie </a:t>
          </a:r>
          <a:r>
            <a:rPr lang="en-US" sz="1500" dirty="0"/>
            <a:t>19.</a:t>
          </a:r>
          <a:r>
            <a:rPr lang="pl-PL" sz="1500" dirty="0"/>
            <a:t>0</a:t>
          </a:r>
          <a:r>
            <a:rPr lang="en-US" sz="1500" dirty="0"/>
            <a:t>8.2005 r., </a:t>
          </a:r>
          <a:r>
            <a:rPr lang="pl-PL" sz="1500" dirty="0"/>
            <a:t>           </a:t>
          </a:r>
          <a:r>
            <a:rPr lang="en-US" sz="1500" i="1" dirty="0"/>
            <a:t>VI A</a:t>
          </a:r>
          <a:r>
            <a:rPr lang="pl-PL" sz="1500" i="1" dirty="0"/>
            <a:t>C</a:t>
          </a:r>
          <a:r>
            <a:rPr lang="en-US" sz="1500" i="1" dirty="0"/>
            <a:t>a</a:t>
          </a:r>
          <a:r>
            <a:rPr lang="pl-PL" sz="1500" i="1" dirty="0"/>
            <a:t> </a:t>
          </a:r>
          <a:r>
            <a:rPr lang="en-US" sz="1500" i="1" dirty="0"/>
            <a:t>330/05</a:t>
          </a:r>
        </a:p>
      </dgm:t>
    </dgm:pt>
    <dgm:pt modelId="{3253820C-3FBD-4AA0-AB81-5EDA1568ABEF}" type="parTrans" cxnId="{1867EA68-8E04-4839-B557-5F27D63DED28}">
      <dgm:prSet/>
      <dgm:spPr/>
      <dgm:t>
        <a:bodyPr/>
        <a:lstStyle/>
        <a:p>
          <a:endParaRPr lang="en-US"/>
        </a:p>
      </dgm:t>
    </dgm:pt>
    <dgm:pt modelId="{BBBD63D0-F6AA-4C49-AA93-3C6D4426B5D5}" type="sibTrans" cxnId="{1867EA68-8E04-4839-B557-5F27D63DED28}">
      <dgm:prSet/>
      <dgm:spPr/>
      <dgm:t>
        <a:bodyPr/>
        <a:lstStyle/>
        <a:p>
          <a:endParaRPr lang="en-US"/>
        </a:p>
      </dgm:t>
    </dgm:pt>
    <dgm:pt modelId="{3BB21A90-8E02-4F50-B09A-3B4D097C82D3}">
      <dgm:prSet phldrT="[Tekst]" custT="1"/>
      <dgm:spPr/>
      <dgm:t>
        <a:bodyPr/>
        <a:lstStyle/>
        <a:p>
          <a:r>
            <a:rPr lang="pl-PL" sz="1500" dirty="0"/>
            <a:t>Pozwany opublikował w magazynie fotografie powoda bez jego zgody na rozpowszechnienie </a:t>
          </a:r>
          <a:endParaRPr lang="en-US" sz="1500" dirty="0"/>
        </a:p>
      </dgm:t>
    </dgm:pt>
    <dgm:pt modelId="{707FD62D-82F8-4B6F-8C5A-9F0D40EF25C7}" type="parTrans" cxnId="{544CAB7B-C6E1-4DB3-B807-7E762A9E260C}">
      <dgm:prSet/>
      <dgm:spPr/>
      <dgm:t>
        <a:bodyPr/>
        <a:lstStyle/>
        <a:p>
          <a:endParaRPr lang="en-US"/>
        </a:p>
      </dgm:t>
    </dgm:pt>
    <dgm:pt modelId="{004A2E17-9F51-4A30-8261-9DBD62B18494}" type="sibTrans" cxnId="{544CAB7B-C6E1-4DB3-B807-7E762A9E260C}">
      <dgm:prSet/>
      <dgm:spPr/>
      <dgm:t>
        <a:bodyPr/>
        <a:lstStyle/>
        <a:p>
          <a:endParaRPr lang="en-US"/>
        </a:p>
      </dgm:t>
    </dgm:pt>
    <dgm:pt modelId="{8EDB7E58-3BA8-431C-9579-7BA65B95E7A8}">
      <dgm:prSet phldrT="[Tekst]" custT="1"/>
      <dgm:spPr/>
      <dgm:t>
        <a:bodyPr/>
        <a:lstStyle/>
        <a:p>
          <a:r>
            <a:rPr lang="pl-PL" sz="1500" dirty="0"/>
            <a:t>SA w Krakowie  </a:t>
          </a:r>
          <a:r>
            <a:rPr lang="en-US" sz="1500" dirty="0"/>
            <a:t>12.</a:t>
          </a:r>
          <a:r>
            <a:rPr lang="pl-PL" sz="1500" dirty="0"/>
            <a:t>07</a:t>
          </a:r>
          <a:r>
            <a:rPr lang="en-US" sz="1500" dirty="0"/>
            <a:t>.2016 r., </a:t>
          </a:r>
          <a:r>
            <a:rPr lang="pl-PL" sz="1500" dirty="0"/>
            <a:t>                </a:t>
          </a:r>
          <a:r>
            <a:rPr lang="en-US" sz="1500" i="1" dirty="0"/>
            <a:t>I A</a:t>
          </a:r>
          <a:r>
            <a:rPr lang="pl-PL" sz="1500" i="1" dirty="0"/>
            <a:t>C</a:t>
          </a:r>
          <a:r>
            <a:rPr lang="en-US" sz="1500" i="1" dirty="0"/>
            <a:t>a</a:t>
          </a:r>
          <a:r>
            <a:rPr lang="pl-PL" sz="1500" i="1" dirty="0"/>
            <a:t> </a:t>
          </a:r>
          <a:r>
            <a:rPr lang="en-US" sz="1500" i="1" dirty="0"/>
            <a:t>238/1</a:t>
          </a:r>
          <a:r>
            <a:rPr lang="pl-PL" sz="1500" i="1" dirty="0"/>
            <a:t>6</a:t>
          </a:r>
          <a:endParaRPr lang="en-US" sz="1500" i="1" dirty="0"/>
        </a:p>
      </dgm:t>
    </dgm:pt>
    <dgm:pt modelId="{4D5EA5AF-8F26-4F83-9C5A-7F2819AD6B22}" type="parTrans" cxnId="{F8D017BA-5FC7-4B60-B55C-9BD20CA3E235}">
      <dgm:prSet/>
      <dgm:spPr/>
      <dgm:t>
        <a:bodyPr/>
        <a:lstStyle/>
        <a:p>
          <a:endParaRPr lang="en-US"/>
        </a:p>
      </dgm:t>
    </dgm:pt>
    <dgm:pt modelId="{561ADC50-AEF5-4EFC-84F6-E4A3D0E5C53E}" type="sibTrans" cxnId="{F8D017BA-5FC7-4B60-B55C-9BD20CA3E235}">
      <dgm:prSet/>
      <dgm:spPr/>
      <dgm:t>
        <a:bodyPr/>
        <a:lstStyle/>
        <a:p>
          <a:endParaRPr lang="en-US"/>
        </a:p>
      </dgm:t>
    </dgm:pt>
    <dgm:pt modelId="{359C725B-3A36-4C85-AC8F-1ABD5B52435C}">
      <dgm:prSet phldrT="[Tekst]" custT="1"/>
      <dgm:spPr/>
      <dgm:t>
        <a:bodyPr/>
        <a:lstStyle/>
        <a:p>
          <a:r>
            <a:rPr lang="pl-PL" sz="1500" dirty="0"/>
            <a:t> pozwany włączył do filmu kawałki utworów muzycznych powoda bez jego zgody, jednak podał jego imię i nazwisko w napisach końcowych;</a:t>
          </a:r>
          <a:endParaRPr lang="en-US" sz="1500" dirty="0"/>
        </a:p>
      </dgm:t>
    </dgm:pt>
    <dgm:pt modelId="{DCC13C9B-5A7C-4EEC-8768-25845CF35CFB}" type="parTrans" cxnId="{95C31351-B46E-4CD9-B592-A84292B0FBF1}">
      <dgm:prSet/>
      <dgm:spPr/>
      <dgm:t>
        <a:bodyPr/>
        <a:lstStyle/>
        <a:p>
          <a:endParaRPr lang="en-US"/>
        </a:p>
      </dgm:t>
    </dgm:pt>
    <dgm:pt modelId="{FDFEE036-244B-4FA4-BF2C-975F52C1CF92}" type="sibTrans" cxnId="{95C31351-B46E-4CD9-B592-A84292B0FBF1}">
      <dgm:prSet/>
      <dgm:spPr/>
      <dgm:t>
        <a:bodyPr/>
        <a:lstStyle/>
        <a:p>
          <a:endParaRPr lang="en-US"/>
        </a:p>
      </dgm:t>
    </dgm:pt>
    <dgm:pt modelId="{1BBDF610-4FC3-42DF-B99B-5D25FE3A54CA}">
      <dgm:prSet phldrT="[Tekst]" custT="1"/>
      <dgm:spPr/>
      <dgm:t>
        <a:bodyPr/>
        <a:lstStyle/>
        <a:p>
          <a:r>
            <a:rPr lang="pl-PL" sz="1500" dirty="0"/>
            <a:t>SA w Białymstoku  </a:t>
          </a:r>
          <a:r>
            <a:rPr lang="en-US" sz="1500" dirty="0"/>
            <a:t>13.</a:t>
          </a:r>
          <a:r>
            <a:rPr lang="pl-PL" sz="1500" dirty="0"/>
            <a:t>0</a:t>
          </a:r>
          <a:r>
            <a:rPr lang="en-US" sz="1500" dirty="0"/>
            <a:t>2.2014 r.,</a:t>
          </a:r>
          <a:r>
            <a:rPr lang="pl-PL" sz="1500" dirty="0"/>
            <a:t>                         </a:t>
          </a:r>
          <a:r>
            <a:rPr lang="en-US" sz="1500" i="1" dirty="0"/>
            <a:t>I ACa 735/13</a:t>
          </a:r>
        </a:p>
      </dgm:t>
    </dgm:pt>
    <dgm:pt modelId="{A0F8BAD4-FE5F-49BA-A291-4C664C978082}" type="parTrans" cxnId="{7081EEA5-0B3B-414C-BD3D-5DEC2071584B}">
      <dgm:prSet/>
      <dgm:spPr/>
      <dgm:t>
        <a:bodyPr/>
        <a:lstStyle/>
        <a:p>
          <a:endParaRPr lang="en-US"/>
        </a:p>
      </dgm:t>
    </dgm:pt>
    <dgm:pt modelId="{C8A60907-676B-4C28-8400-C2B39D187C14}" type="sibTrans" cxnId="{7081EEA5-0B3B-414C-BD3D-5DEC2071584B}">
      <dgm:prSet/>
      <dgm:spPr/>
      <dgm:t>
        <a:bodyPr/>
        <a:lstStyle/>
        <a:p>
          <a:endParaRPr lang="en-US"/>
        </a:p>
      </dgm:t>
    </dgm:pt>
    <dgm:pt modelId="{27573635-61E8-46D1-8CC1-66DC732ACA28}">
      <dgm:prSet phldrT="[Tekst]" custT="1"/>
      <dgm:spPr/>
      <dgm:t>
        <a:bodyPr/>
        <a:lstStyle/>
        <a:p>
          <a:r>
            <a:rPr lang="pl-PL" sz="1500" b="0" i="0" dirty="0"/>
            <a:t>Pozwany nie podał informacji że powód był autorem projektów materiałów promocyjnych i broszur edukacyjnych opublikowanych przez pozwanego. </a:t>
          </a:r>
          <a:endParaRPr lang="en-US" sz="1500" dirty="0"/>
        </a:p>
      </dgm:t>
    </dgm:pt>
    <dgm:pt modelId="{24ED012B-A97C-417A-8D41-740E282AEDAF}" type="parTrans" cxnId="{D289F6D2-EFC6-4DF4-AF74-B65626D641F2}">
      <dgm:prSet/>
      <dgm:spPr/>
      <dgm:t>
        <a:bodyPr/>
        <a:lstStyle/>
        <a:p>
          <a:endParaRPr lang="en-US"/>
        </a:p>
      </dgm:t>
    </dgm:pt>
    <dgm:pt modelId="{E098C7CD-4621-4194-B4BC-AEEFB88E4ED5}" type="sibTrans" cxnId="{D289F6D2-EFC6-4DF4-AF74-B65626D641F2}">
      <dgm:prSet/>
      <dgm:spPr/>
      <dgm:t>
        <a:bodyPr/>
        <a:lstStyle/>
        <a:p>
          <a:endParaRPr lang="en-US"/>
        </a:p>
      </dgm:t>
    </dgm:pt>
    <dgm:pt modelId="{0697C163-3207-4654-924B-4F4EC686BAD9}">
      <dgm:prSet phldrT="[Tekst]" custT="1"/>
      <dgm:spPr/>
      <dgm:t>
        <a:bodyPr/>
        <a:lstStyle/>
        <a:p>
          <a:r>
            <a:rPr lang="pl-PL" sz="1500" dirty="0"/>
            <a:t>Wysokość kwoty – </a:t>
          </a:r>
          <a:r>
            <a:rPr lang="pl-PL" sz="1500" b="1" dirty="0"/>
            <a:t>5.000,00 PLN</a:t>
          </a:r>
          <a:r>
            <a:rPr lang="pl-PL" sz="1500" dirty="0"/>
            <a:t>.</a:t>
          </a:r>
          <a:endParaRPr lang="en-US" sz="1500" dirty="0"/>
        </a:p>
      </dgm:t>
    </dgm:pt>
    <dgm:pt modelId="{861A5254-1B6A-49B3-BC7D-25E28D8043D5}" type="parTrans" cxnId="{2DACEB6F-C9F8-467C-9FB1-8F28DBE23847}">
      <dgm:prSet/>
      <dgm:spPr/>
      <dgm:t>
        <a:bodyPr/>
        <a:lstStyle/>
        <a:p>
          <a:endParaRPr lang="en-US"/>
        </a:p>
      </dgm:t>
    </dgm:pt>
    <dgm:pt modelId="{B818643B-F098-4496-914D-12B1373F8F2A}" type="sibTrans" cxnId="{2DACEB6F-C9F8-467C-9FB1-8F28DBE23847}">
      <dgm:prSet/>
      <dgm:spPr/>
      <dgm:t>
        <a:bodyPr/>
        <a:lstStyle/>
        <a:p>
          <a:endParaRPr lang="en-US"/>
        </a:p>
      </dgm:t>
    </dgm:pt>
    <dgm:pt modelId="{BB2503DB-F0E1-4273-8111-726E5E480B73}">
      <dgm:prSet phldrT="[Tekst]" custT="1"/>
      <dgm:spPr/>
      <dgm:t>
        <a:bodyPr/>
        <a:lstStyle/>
        <a:p>
          <a:r>
            <a:rPr lang="pl-PL" sz="1500" dirty="0"/>
            <a:t>Kwota – </a:t>
          </a:r>
          <a:r>
            <a:rPr lang="pl-PL" sz="1500" b="1" dirty="0"/>
            <a:t>40.000,00 PLN </a:t>
          </a:r>
          <a:endParaRPr lang="en-US" sz="1500" dirty="0"/>
        </a:p>
      </dgm:t>
    </dgm:pt>
    <dgm:pt modelId="{FC2D24BD-DCE3-43C6-8758-18799B630D10}" type="parTrans" cxnId="{62B7EB6A-5154-423C-B47C-4C8B2C34EC7D}">
      <dgm:prSet/>
      <dgm:spPr/>
      <dgm:t>
        <a:bodyPr/>
        <a:lstStyle/>
        <a:p>
          <a:endParaRPr lang="en-US"/>
        </a:p>
      </dgm:t>
    </dgm:pt>
    <dgm:pt modelId="{68D0A196-06CC-481D-B3E1-C72C52CB5C5A}" type="sibTrans" cxnId="{62B7EB6A-5154-423C-B47C-4C8B2C34EC7D}">
      <dgm:prSet/>
      <dgm:spPr/>
      <dgm:t>
        <a:bodyPr/>
        <a:lstStyle/>
        <a:p>
          <a:endParaRPr lang="en-US"/>
        </a:p>
      </dgm:t>
    </dgm:pt>
    <dgm:pt modelId="{66355CE2-9884-47AF-9755-F671CF0A976D}">
      <dgm:prSet phldrT="[Tekst]" custT="1"/>
      <dgm:spPr/>
      <dgm:t>
        <a:bodyPr/>
        <a:lstStyle/>
        <a:p>
          <a:r>
            <a:rPr lang="pl-PL" sz="1500" b="0" i="0" dirty="0"/>
            <a:t> kwota  – </a:t>
          </a:r>
          <a:r>
            <a:rPr lang="pl-PL" sz="1500" b="1" i="0" dirty="0"/>
            <a:t>10.000,00 PLN</a:t>
          </a:r>
          <a:r>
            <a:rPr lang="pl-PL" sz="1500" b="0" i="0" dirty="0"/>
            <a:t>.</a:t>
          </a:r>
          <a:r>
            <a:rPr lang="en-GB" sz="1500" b="0" i="0" dirty="0"/>
            <a:t> </a:t>
          </a:r>
          <a:endParaRPr lang="en-US" sz="1500" dirty="0"/>
        </a:p>
      </dgm:t>
    </dgm:pt>
    <dgm:pt modelId="{16782DFC-0F5A-46BC-AA0F-E1E2B5FF4784}" type="parTrans" cxnId="{08D2B07F-BB84-4574-8BF7-FFDF97B3E083}">
      <dgm:prSet/>
      <dgm:spPr/>
    </dgm:pt>
    <dgm:pt modelId="{A2818111-AEC3-452C-8032-B89414B2C072}" type="sibTrans" cxnId="{08D2B07F-BB84-4574-8BF7-FFDF97B3E083}">
      <dgm:prSet/>
      <dgm:spPr/>
    </dgm:pt>
    <dgm:pt modelId="{052C2C0A-2E8F-4816-BA18-2988465FB318}" type="pres">
      <dgm:prSet presAssocID="{BCF64D5A-86FE-462F-B882-CFDE2379E961}" presName="Name0" presStyleCnt="0">
        <dgm:presLayoutVars>
          <dgm:dir/>
          <dgm:animLvl val="lvl"/>
          <dgm:resizeHandles val="exact"/>
        </dgm:presLayoutVars>
      </dgm:prSet>
      <dgm:spPr/>
    </dgm:pt>
    <dgm:pt modelId="{78A1E4BE-63A8-4573-959F-316E4DB61EAB}" type="pres">
      <dgm:prSet presAssocID="{83E07B8D-AC51-4440-8D58-983659F70B8E}" presName="linNode" presStyleCnt="0"/>
      <dgm:spPr/>
    </dgm:pt>
    <dgm:pt modelId="{F7D9E7DC-9777-4E90-BC29-62F85E726CD8}" type="pres">
      <dgm:prSet presAssocID="{83E07B8D-AC51-4440-8D58-983659F70B8E}" presName="parentText" presStyleLbl="node1" presStyleIdx="0" presStyleCnt="3" custScaleX="40074">
        <dgm:presLayoutVars>
          <dgm:chMax val="1"/>
          <dgm:bulletEnabled val="1"/>
        </dgm:presLayoutVars>
      </dgm:prSet>
      <dgm:spPr/>
    </dgm:pt>
    <dgm:pt modelId="{AF93E65A-8EAD-4208-8FEF-C5BA63570EC3}" type="pres">
      <dgm:prSet presAssocID="{83E07B8D-AC51-4440-8D58-983659F70B8E}" presName="descendantText" presStyleLbl="alignAccFollowNode1" presStyleIdx="0" presStyleCnt="3" custScaleX="99670" custScaleY="120370">
        <dgm:presLayoutVars>
          <dgm:bulletEnabled val="1"/>
        </dgm:presLayoutVars>
      </dgm:prSet>
      <dgm:spPr/>
    </dgm:pt>
    <dgm:pt modelId="{7EBDC3AE-98B1-4FD2-95DE-394D6C7F0CBF}" type="pres">
      <dgm:prSet presAssocID="{BBBD63D0-F6AA-4C49-AA93-3C6D4426B5D5}" presName="sp" presStyleCnt="0"/>
      <dgm:spPr/>
    </dgm:pt>
    <dgm:pt modelId="{386CA742-6734-4960-BEE4-ED91290927E4}" type="pres">
      <dgm:prSet presAssocID="{8EDB7E58-3BA8-431C-9579-7BA65B95E7A8}" presName="linNode" presStyleCnt="0"/>
      <dgm:spPr/>
    </dgm:pt>
    <dgm:pt modelId="{B3A67D3D-A3E3-4DA9-ADEC-0408952028A8}" type="pres">
      <dgm:prSet presAssocID="{8EDB7E58-3BA8-431C-9579-7BA65B95E7A8}" presName="parentText" presStyleLbl="node1" presStyleIdx="1" presStyleCnt="3" custScaleX="39708">
        <dgm:presLayoutVars>
          <dgm:chMax val="1"/>
          <dgm:bulletEnabled val="1"/>
        </dgm:presLayoutVars>
      </dgm:prSet>
      <dgm:spPr/>
    </dgm:pt>
    <dgm:pt modelId="{925D1815-F3E5-41A9-8348-5A6D42C68357}" type="pres">
      <dgm:prSet presAssocID="{8EDB7E58-3BA8-431C-9579-7BA65B95E7A8}" presName="descendantText" presStyleLbl="alignAccFollowNode1" presStyleIdx="1" presStyleCnt="3" custScaleY="79957">
        <dgm:presLayoutVars>
          <dgm:bulletEnabled val="1"/>
        </dgm:presLayoutVars>
      </dgm:prSet>
      <dgm:spPr/>
    </dgm:pt>
    <dgm:pt modelId="{C09991BA-A587-4CB2-AA07-8797A81F762A}" type="pres">
      <dgm:prSet presAssocID="{561ADC50-AEF5-4EFC-84F6-E4A3D0E5C53E}" presName="sp" presStyleCnt="0"/>
      <dgm:spPr/>
    </dgm:pt>
    <dgm:pt modelId="{6A4F545A-2D3D-4C73-9C6E-0BBEA50223CB}" type="pres">
      <dgm:prSet presAssocID="{1BBDF610-4FC3-42DF-B99B-5D25FE3A54CA}" presName="linNode" presStyleCnt="0"/>
      <dgm:spPr/>
    </dgm:pt>
    <dgm:pt modelId="{BC1D3E00-41CB-4150-9BDB-97E42A02B791}" type="pres">
      <dgm:prSet presAssocID="{1BBDF610-4FC3-42DF-B99B-5D25FE3A54CA}" presName="parentText" presStyleLbl="node1" presStyleIdx="2" presStyleCnt="3" custScaleX="40074">
        <dgm:presLayoutVars>
          <dgm:chMax val="1"/>
          <dgm:bulletEnabled val="1"/>
        </dgm:presLayoutVars>
      </dgm:prSet>
      <dgm:spPr/>
    </dgm:pt>
    <dgm:pt modelId="{F7C67848-0EED-42A5-859D-99346A57C52A}" type="pres">
      <dgm:prSet presAssocID="{1BBDF610-4FC3-42DF-B99B-5D25FE3A54C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FF0EE06-E9F2-4A3D-81B8-773085A73E09}" type="presOf" srcId="{0697C163-3207-4654-924B-4F4EC686BAD9}" destId="{AF93E65A-8EAD-4208-8FEF-C5BA63570EC3}" srcOrd="0" destOrd="1" presId="urn:microsoft.com/office/officeart/2005/8/layout/vList5"/>
    <dgm:cxn modelId="{45BA040E-EA03-499E-B2A5-25933FBC1C0C}" type="presOf" srcId="{BB2503DB-F0E1-4273-8111-726E5E480B73}" destId="{925D1815-F3E5-41A9-8348-5A6D42C68357}" srcOrd="0" destOrd="1" presId="urn:microsoft.com/office/officeart/2005/8/layout/vList5"/>
    <dgm:cxn modelId="{C1A8893A-13BD-4DD9-BA08-7772AFC525B2}" type="presOf" srcId="{27573635-61E8-46D1-8CC1-66DC732ACA28}" destId="{F7C67848-0EED-42A5-859D-99346A57C52A}" srcOrd="0" destOrd="0" presId="urn:microsoft.com/office/officeart/2005/8/layout/vList5"/>
    <dgm:cxn modelId="{1867EA68-8E04-4839-B557-5F27D63DED28}" srcId="{BCF64D5A-86FE-462F-B882-CFDE2379E961}" destId="{83E07B8D-AC51-4440-8D58-983659F70B8E}" srcOrd="0" destOrd="0" parTransId="{3253820C-3FBD-4AA0-AB81-5EDA1568ABEF}" sibTransId="{BBBD63D0-F6AA-4C49-AA93-3C6D4426B5D5}"/>
    <dgm:cxn modelId="{62B7EB6A-5154-423C-B47C-4C8B2C34EC7D}" srcId="{8EDB7E58-3BA8-431C-9579-7BA65B95E7A8}" destId="{BB2503DB-F0E1-4273-8111-726E5E480B73}" srcOrd="1" destOrd="0" parTransId="{FC2D24BD-DCE3-43C6-8758-18799B630D10}" sibTransId="{68D0A196-06CC-481D-B3E1-C72C52CB5C5A}"/>
    <dgm:cxn modelId="{F2C49F4F-6029-44C3-8719-AFDBC6176BF0}" type="presOf" srcId="{1BBDF610-4FC3-42DF-B99B-5D25FE3A54CA}" destId="{BC1D3E00-41CB-4150-9BDB-97E42A02B791}" srcOrd="0" destOrd="0" presId="urn:microsoft.com/office/officeart/2005/8/layout/vList5"/>
    <dgm:cxn modelId="{2DACEB6F-C9F8-467C-9FB1-8F28DBE23847}" srcId="{83E07B8D-AC51-4440-8D58-983659F70B8E}" destId="{0697C163-3207-4654-924B-4F4EC686BAD9}" srcOrd="1" destOrd="0" parTransId="{861A5254-1B6A-49B3-BC7D-25E28D8043D5}" sibTransId="{B818643B-F098-4496-914D-12B1373F8F2A}"/>
    <dgm:cxn modelId="{95C31351-B46E-4CD9-B592-A84292B0FBF1}" srcId="{8EDB7E58-3BA8-431C-9579-7BA65B95E7A8}" destId="{359C725B-3A36-4C85-AC8F-1ABD5B52435C}" srcOrd="0" destOrd="0" parTransId="{DCC13C9B-5A7C-4EEC-8768-25845CF35CFB}" sibTransId="{FDFEE036-244B-4FA4-BF2C-975F52C1CF92}"/>
    <dgm:cxn modelId="{544CAB7B-C6E1-4DB3-B807-7E762A9E260C}" srcId="{83E07B8D-AC51-4440-8D58-983659F70B8E}" destId="{3BB21A90-8E02-4F50-B09A-3B4D097C82D3}" srcOrd="0" destOrd="0" parTransId="{707FD62D-82F8-4B6F-8C5A-9F0D40EF25C7}" sibTransId="{004A2E17-9F51-4A30-8261-9DBD62B18494}"/>
    <dgm:cxn modelId="{88551C7C-F11F-4351-8B70-43E4C51BF9E2}" type="presOf" srcId="{3BB21A90-8E02-4F50-B09A-3B4D097C82D3}" destId="{AF93E65A-8EAD-4208-8FEF-C5BA63570EC3}" srcOrd="0" destOrd="0" presId="urn:microsoft.com/office/officeart/2005/8/layout/vList5"/>
    <dgm:cxn modelId="{08D2B07F-BB84-4574-8BF7-FFDF97B3E083}" srcId="{1BBDF610-4FC3-42DF-B99B-5D25FE3A54CA}" destId="{66355CE2-9884-47AF-9755-F671CF0A976D}" srcOrd="1" destOrd="0" parTransId="{16782DFC-0F5A-46BC-AA0F-E1E2B5FF4784}" sibTransId="{A2818111-AEC3-452C-8032-B89414B2C072}"/>
    <dgm:cxn modelId="{FF5A2990-9CBC-4120-BC28-71F920B2AB03}" type="presOf" srcId="{359C725B-3A36-4C85-AC8F-1ABD5B52435C}" destId="{925D1815-F3E5-41A9-8348-5A6D42C68357}" srcOrd="0" destOrd="0" presId="urn:microsoft.com/office/officeart/2005/8/layout/vList5"/>
    <dgm:cxn modelId="{7081EEA5-0B3B-414C-BD3D-5DEC2071584B}" srcId="{BCF64D5A-86FE-462F-B882-CFDE2379E961}" destId="{1BBDF610-4FC3-42DF-B99B-5D25FE3A54CA}" srcOrd="2" destOrd="0" parTransId="{A0F8BAD4-FE5F-49BA-A291-4C664C978082}" sibTransId="{C8A60907-676B-4C28-8400-C2B39D187C14}"/>
    <dgm:cxn modelId="{7B3444B4-514D-47F5-9C2F-D4E03E6ABA0B}" type="presOf" srcId="{BCF64D5A-86FE-462F-B882-CFDE2379E961}" destId="{052C2C0A-2E8F-4816-BA18-2988465FB318}" srcOrd="0" destOrd="0" presId="urn:microsoft.com/office/officeart/2005/8/layout/vList5"/>
    <dgm:cxn modelId="{F8D017BA-5FC7-4B60-B55C-9BD20CA3E235}" srcId="{BCF64D5A-86FE-462F-B882-CFDE2379E961}" destId="{8EDB7E58-3BA8-431C-9579-7BA65B95E7A8}" srcOrd="1" destOrd="0" parTransId="{4D5EA5AF-8F26-4F83-9C5A-7F2819AD6B22}" sibTransId="{561ADC50-AEF5-4EFC-84F6-E4A3D0E5C53E}"/>
    <dgm:cxn modelId="{1F5EACCB-0D9C-4455-81DF-E072D22F7488}" type="presOf" srcId="{83E07B8D-AC51-4440-8D58-983659F70B8E}" destId="{F7D9E7DC-9777-4E90-BC29-62F85E726CD8}" srcOrd="0" destOrd="0" presId="urn:microsoft.com/office/officeart/2005/8/layout/vList5"/>
    <dgm:cxn modelId="{D289F6D2-EFC6-4DF4-AF74-B65626D641F2}" srcId="{1BBDF610-4FC3-42DF-B99B-5D25FE3A54CA}" destId="{27573635-61E8-46D1-8CC1-66DC732ACA28}" srcOrd="0" destOrd="0" parTransId="{24ED012B-A97C-417A-8D41-740E282AEDAF}" sibTransId="{E098C7CD-4621-4194-B4BC-AEEFB88E4ED5}"/>
    <dgm:cxn modelId="{275284F3-4C05-4054-9BA6-EBF0B2640FBE}" type="presOf" srcId="{8EDB7E58-3BA8-431C-9579-7BA65B95E7A8}" destId="{B3A67D3D-A3E3-4DA9-ADEC-0408952028A8}" srcOrd="0" destOrd="0" presId="urn:microsoft.com/office/officeart/2005/8/layout/vList5"/>
    <dgm:cxn modelId="{8B488AFD-7201-482B-9579-E4E0EA3EB22F}" type="presOf" srcId="{66355CE2-9884-47AF-9755-F671CF0A976D}" destId="{F7C67848-0EED-42A5-859D-99346A57C52A}" srcOrd="0" destOrd="1" presId="urn:microsoft.com/office/officeart/2005/8/layout/vList5"/>
    <dgm:cxn modelId="{558372A5-B61F-4B1B-9C75-57DC93F85DC3}" type="presParOf" srcId="{052C2C0A-2E8F-4816-BA18-2988465FB318}" destId="{78A1E4BE-63A8-4573-959F-316E4DB61EAB}" srcOrd="0" destOrd="0" presId="urn:microsoft.com/office/officeart/2005/8/layout/vList5"/>
    <dgm:cxn modelId="{64EA9F8C-1CE6-45E8-A132-33516B7F39BE}" type="presParOf" srcId="{78A1E4BE-63A8-4573-959F-316E4DB61EAB}" destId="{F7D9E7DC-9777-4E90-BC29-62F85E726CD8}" srcOrd="0" destOrd="0" presId="urn:microsoft.com/office/officeart/2005/8/layout/vList5"/>
    <dgm:cxn modelId="{C654A9CF-2FA2-4577-A20B-527D3887DA8A}" type="presParOf" srcId="{78A1E4BE-63A8-4573-959F-316E4DB61EAB}" destId="{AF93E65A-8EAD-4208-8FEF-C5BA63570EC3}" srcOrd="1" destOrd="0" presId="urn:microsoft.com/office/officeart/2005/8/layout/vList5"/>
    <dgm:cxn modelId="{F6FE4BD6-4A6A-4B05-9399-3170946AC163}" type="presParOf" srcId="{052C2C0A-2E8F-4816-BA18-2988465FB318}" destId="{7EBDC3AE-98B1-4FD2-95DE-394D6C7F0CBF}" srcOrd="1" destOrd="0" presId="urn:microsoft.com/office/officeart/2005/8/layout/vList5"/>
    <dgm:cxn modelId="{8CB407FD-3F16-40B5-9282-005217ADE5EC}" type="presParOf" srcId="{052C2C0A-2E8F-4816-BA18-2988465FB318}" destId="{386CA742-6734-4960-BEE4-ED91290927E4}" srcOrd="2" destOrd="0" presId="urn:microsoft.com/office/officeart/2005/8/layout/vList5"/>
    <dgm:cxn modelId="{7E85CFB3-88E2-48AE-A473-16962F3AD0FE}" type="presParOf" srcId="{386CA742-6734-4960-BEE4-ED91290927E4}" destId="{B3A67D3D-A3E3-4DA9-ADEC-0408952028A8}" srcOrd="0" destOrd="0" presId="urn:microsoft.com/office/officeart/2005/8/layout/vList5"/>
    <dgm:cxn modelId="{914C8AF4-81F8-441E-8EB7-B278736CC11E}" type="presParOf" srcId="{386CA742-6734-4960-BEE4-ED91290927E4}" destId="{925D1815-F3E5-41A9-8348-5A6D42C68357}" srcOrd="1" destOrd="0" presId="urn:microsoft.com/office/officeart/2005/8/layout/vList5"/>
    <dgm:cxn modelId="{16089B49-47CD-487F-831E-D59279668557}" type="presParOf" srcId="{052C2C0A-2E8F-4816-BA18-2988465FB318}" destId="{C09991BA-A587-4CB2-AA07-8797A81F762A}" srcOrd="3" destOrd="0" presId="urn:microsoft.com/office/officeart/2005/8/layout/vList5"/>
    <dgm:cxn modelId="{21F58A58-27AF-4C67-8F0E-75FC7424E462}" type="presParOf" srcId="{052C2C0A-2E8F-4816-BA18-2988465FB318}" destId="{6A4F545A-2D3D-4C73-9C6E-0BBEA50223CB}" srcOrd="4" destOrd="0" presId="urn:microsoft.com/office/officeart/2005/8/layout/vList5"/>
    <dgm:cxn modelId="{3DEA3D15-1642-44D8-8DBE-987D6E724EC1}" type="presParOf" srcId="{6A4F545A-2D3D-4C73-9C6E-0BBEA50223CB}" destId="{BC1D3E00-41CB-4150-9BDB-97E42A02B791}" srcOrd="0" destOrd="0" presId="urn:microsoft.com/office/officeart/2005/8/layout/vList5"/>
    <dgm:cxn modelId="{97D39E6C-3880-4F63-8F66-E87FDEB5264A}" type="presParOf" srcId="{6A4F545A-2D3D-4C73-9C6E-0BBEA50223CB}" destId="{F7C67848-0EED-42A5-859D-99346A57C5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95FCE-2866-4606-A799-15EFDB03C9F1}">
      <dsp:nvSpPr>
        <dsp:cNvPr id="0" name=""/>
        <dsp:cNvSpPr/>
      </dsp:nvSpPr>
      <dsp:spPr>
        <a:xfrm rot="16200000">
          <a:off x="1488641" y="-1488641"/>
          <a:ext cx="2013447" cy="4990730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b="1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Naruszenie prawa do autorstwa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- Plagiat – przypisanie sobie autorstwa cudzego dzieła  </a:t>
          </a:r>
          <a:r>
            <a:rPr lang="en-GB" sz="2400" kern="1200" dirty="0"/>
            <a:t> </a:t>
          </a:r>
          <a:endParaRPr lang="pl-PL" sz="24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-.</a:t>
          </a:r>
          <a:endParaRPr lang="en-US" sz="1300" kern="1200" dirty="0"/>
        </a:p>
      </dsp:txBody>
      <dsp:txXfrm rot="5400000">
        <a:off x="0" y="0"/>
        <a:ext cx="4990730" cy="1510085"/>
      </dsp:txXfrm>
    </dsp:sp>
    <dsp:sp modelId="{4BCBFFA7-A693-4911-80FD-10AB4357C301}">
      <dsp:nvSpPr>
        <dsp:cNvPr id="0" name=""/>
        <dsp:cNvSpPr/>
      </dsp:nvSpPr>
      <dsp:spPr>
        <a:xfrm>
          <a:off x="4990730" y="0"/>
          <a:ext cx="4990730" cy="2013447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b="1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Naruszenie prawa do integralności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-wprowadzanie zmian w fotografii, w cudzym tekście.</a:t>
          </a:r>
          <a:endParaRPr lang="en-US" sz="2400" kern="1200" dirty="0"/>
        </a:p>
      </dsp:txBody>
      <dsp:txXfrm>
        <a:off x="4990730" y="0"/>
        <a:ext cx="4990730" cy="1510085"/>
      </dsp:txXfrm>
    </dsp:sp>
    <dsp:sp modelId="{0BCD77AC-0999-44B1-990F-B72C490C7417}">
      <dsp:nvSpPr>
        <dsp:cNvPr id="0" name=""/>
        <dsp:cNvSpPr/>
      </dsp:nvSpPr>
      <dsp:spPr>
        <a:xfrm rot="10800000">
          <a:off x="0" y="2013447"/>
          <a:ext cx="4990730" cy="2013447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 </a:t>
          </a:r>
        </a:p>
      </dsp:txBody>
      <dsp:txXfrm rot="10800000">
        <a:off x="0" y="2516809"/>
        <a:ext cx="4990730" cy="1510085"/>
      </dsp:txXfrm>
    </dsp:sp>
    <dsp:sp modelId="{BEAFE761-C064-4E01-8C7A-A59A1B3C2BCA}">
      <dsp:nvSpPr>
        <dsp:cNvPr id="0" name=""/>
        <dsp:cNvSpPr/>
      </dsp:nvSpPr>
      <dsp:spPr>
        <a:xfrm rot="5400000">
          <a:off x="6479371" y="524806"/>
          <a:ext cx="2013447" cy="4990730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400" kern="1200" dirty="0"/>
            <a:t> </a:t>
          </a:r>
          <a:endParaRPr lang="en-US" sz="5400" kern="1200" dirty="0"/>
        </a:p>
      </dsp:txBody>
      <dsp:txXfrm rot="-5400000">
        <a:off x="4990730" y="2516808"/>
        <a:ext cx="4990730" cy="1510085"/>
      </dsp:txXfrm>
    </dsp:sp>
    <dsp:sp modelId="{32468323-D5FB-4990-98C2-386317BBC8C8}">
      <dsp:nvSpPr>
        <dsp:cNvPr id="0" name=""/>
        <dsp:cNvSpPr/>
      </dsp:nvSpPr>
      <dsp:spPr>
        <a:xfrm>
          <a:off x="3629878" y="1607903"/>
          <a:ext cx="2721704" cy="811087"/>
        </a:xfrm>
        <a:prstGeom prst="roundRect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Przykłady naruszenia praw osobistych</a:t>
          </a:r>
          <a:endParaRPr lang="en-US" sz="1500" kern="1200" dirty="0"/>
        </a:p>
      </dsp:txBody>
      <dsp:txXfrm>
        <a:off x="3669472" y="1647497"/>
        <a:ext cx="2642516" cy="731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3E65A-8EAD-4208-8FEF-C5BA63570EC3}">
      <dsp:nvSpPr>
        <dsp:cNvPr id="0" name=""/>
        <dsp:cNvSpPr/>
      </dsp:nvSpPr>
      <dsp:spPr>
        <a:xfrm rot="5400000">
          <a:off x="7035135" y="-3626957"/>
          <a:ext cx="1250769" cy="855673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Pozwany opublikował w magazynie fotografie powoda bez jego zgody na rozpowszechnienie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Wysokość kwoty – </a:t>
          </a:r>
          <a:r>
            <a:rPr lang="pl-PL" sz="1500" b="1" kern="1200" dirty="0"/>
            <a:t>5.000,00 PLN</a:t>
          </a:r>
          <a:r>
            <a:rPr lang="pl-PL" sz="1500" kern="1200" dirty="0"/>
            <a:t>.</a:t>
          </a:r>
          <a:endParaRPr lang="en-US" sz="1500" kern="1200" dirty="0"/>
        </a:p>
      </dsp:txBody>
      <dsp:txXfrm rot="-5400000">
        <a:off x="3382155" y="87081"/>
        <a:ext cx="8495672" cy="1128653"/>
      </dsp:txXfrm>
    </dsp:sp>
    <dsp:sp modelId="{F7D9E7DC-9777-4E90-BC29-62F85E726CD8}">
      <dsp:nvSpPr>
        <dsp:cNvPr id="0" name=""/>
        <dsp:cNvSpPr/>
      </dsp:nvSpPr>
      <dsp:spPr>
        <a:xfrm>
          <a:off x="1446942" y="1967"/>
          <a:ext cx="1935212" cy="12988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SA w Warszawie </a:t>
          </a:r>
          <a:r>
            <a:rPr lang="en-US" sz="1500" kern="1200" dirty="0"/>
            <a:t>19.</a:t>
          </a:r>
          <a:r>
            <a:rPr lang="pl-PL" sz="1500" kern="1200" dirty="0"/>
            <a:t>0</a:t>
          </a:r>
          <a:r>
            <a:rPr lang="en-US" sz="1500" kern="1200" dirty="0"/>
            <a:t>8.2005 r., </a:t>
          </a:r>
          <a:r>
            <a:rPr lang="pl-PL" sz="1500" kern="1200" dirty="0"/>
            <a:t>           </a:t>
          </a:r>
          <a:r>
            <a:rPr lang="en-US" sz="1500" i="1" kern="1200" dirty="0"/>
            <a:t>VI A</a:t>
          </a:r>
          <a:r>
            <a:rPr lang="pl-PL" sz="1500" i="1" kern="1200" dirty="0"/>
            <a:t>C</a:t>
          </a:r>
          <a:r>
            <a:rPr lang="en-US" sz="1500" i="1" kern="1200" dirty="0"/>
            <a:t>a</a:t>
          </a:r>
          <a:r>
            <a:rPr lang="pl-PL" sz="1500" i="1" kern="1200" dirty="0"/>
            <a:t> </a:t>
          </a:r>
          <a:r>
            <a:rPr lang="en-US" sz="1500" i="1" kern="1200" dirty="0"/>
            <a:t>330/05</a:t>
          </a:r>
        </a:p>
      </dsp:txBody>
      <dsp:txXfrm>
        <a:off x="1510348" y="65373"/>
        <a:ext cx="1808400" cy="1172067"/>
      </dsp:txXfrm>
    </dsp:sp>
    <dsp:sp modelId="{925D1815-F3E5-41A9-8348-5A6D42C68357}">
      <dsp:nvSpPr>
        <dsp:cNvPr id="0" name=""/>
        <dsp:cNvSpPr/>
      </dsp:nvSpPr>
      <dsp:spPr>
        <a:xfrm rot="5400000">
          <a:off x="7241592" y="-2277299"/>
          <a:ext cx="830836" cy="858506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 pozwany włączył do filmu kawałki utworów muzycznych powoda bez jego zgody, jednak podał jego imię i nazwisko w napisach końcowych;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Kwota – </a:t>
          </a:r>
          <a:r>
            <a:rPr lang="pl-PL" sz="1500" b="1" kern="1200" dirty="0"/>
            <a:t>40.000,00 PLN </a:t>
          </a:r>
          <a:endParaRPr lang="en-US" sz="1500" kern="1200" dirty="0"/>
        </a:p>
      </dsp:txBody>
      <dsp:txXfrm rot="-5400000">
        <a:off x="3364480" y="1640371"/>
        <a:ext cx="8544503" cy="749720"/>
      </dsp:txXfrm>
    </dsp:sp>
    <dsp:sp modelId="{B3A67D3D-A3E3-4DA9-ADEC-0408952028A8}">
      <dsp:nvSpPr>
        <dsp:cNvPr id="0" name=""/>
        <dsp:cNvSpPr/>
      </dsp:nvSpPr>
      <dsp:spPr>
        <a:xfrm>
          <a:off x="1446942" y="1365791"/>
          <a:ext cx="1917537" cy="12988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SA w Krakowie  </a:t>
          </a:r>
          <a:r>
            <a:rPr lang="en-US" sz="1500" kern="1200" dirty="0"/>
            <a:t>12.</a:t>
          </a:r>
          <a:r>
            <a:rPr lang="pl-PL" sz="1500" kern="1200" dirty="0"/>
            <a:t>07</a:t>
          </a:r>
          <a:r>
            <a:rPr lang="en-US" sz="1500" kern="1200" dirty="0"/>
            <a:t>.2016 r., </a:t>
          </a:r>
          <a:r>
            <a:rPr lang="pl-PL" sz="1500" kern="1200" dirty="0"/>
            <a:t>                </a:t>
          </a:r>
          <a:r>
            <a:rPr lang="en-US" sz="1500" i="1" kern="1200" dirty="0"/>
            <a:t>I A</a:t>
          </a:r>
          <a:r>
            <a:rPr lang="pl-PL" sz="1500" i="1" kern="1200" dirty="0"/>
            <a:t>C</a:t>
          </a:r>
          <a:r>
            <a:rPr lang="en-US" sz="1500" i="1" kern="1200" dirty="0"/>
            <a:t>a</a:t>
          </a:r>
          <a:r>
            <a:rPr lang="pl-PL" sz="1500" i="1" kern="1200" dirty="0"/>
            <a:t> </a:t>
          </a:r>
          <a:r>
            <a:rPr lang="en-US" sz="1500" i="1" kern="1200" dirty="0"/>
            <a:t>238/1</a:t>
          </a:r>
          <a:r>
            <a:rPr lang="pl-PL" sz="1500" i="1" kern="1200" dirty="0"/>
            <a:t>6</a:t>
          </a:r>
          <a:endParaRPr lang="en-US" sz="1500" i="1" kern="1200" dirty="0"/>
        </a:p>
      </dsp:txBody>
      <dsp:txXfrm>
        <a:off x="1510348" y="1429197"/>
        <a:ext cx="1790725" cy="1172067"/>
      </dsp:txXfrm>
    </dsp:sp>
    <dsp:sp modelId="{F7C67848-0EED-42A5-859D-99346A57C52A}">
      <dsp:nvSpPr>
        <dsp:cNvPr id="0" name=""/>
        <dsp:cNvSpPr/>
      </dsp:nvSpPr>
      <dsp:spPr>
        <a:xfrm rot="5400000">
          <a:off x="7155133" y="-913475"/>
          <a:ext cx="1039103" cy="858506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b="0" i="0" kern="1200" dirty="0"/>
            <a:t>Pozwany nie podał informacji że powód był autorem projektów materiałów promocyjnych i broszur edukacyjnych opublikowanych przez pozwanego.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b="0" i="0" kern="1200" dirty="0"/>
            <a:t> kwota  – </a:t>
          </a:r>
          <a:r>
            <a:rPr lang="pl-PL" sz="1500" b="1" i="0" kern="1200" dirty="0"/>
            <a:t>10.000,00 PLN</a:t>
          </a:r>
          <a:r>
            <a:rPr lang="pl-PL" sz="1500" b="0" i="0" kern="1200" dirty="0"/>
            <a:t>.</a:t>
          </a:r>
          <a:r>
            <a:rPr lang="en-GB" sz="1500" b="0" i="0" kern="1200" dirty="0"/>
            <a:t> </a:t>
          </a:r>
          <a:endParaRPr lang="en-US" sz="1500" kern="1200" dirty="0"/>
        </a:p>
      </dsp:txBody>
      <dsp:txXfrm rot="-5400000">
        <a:off x="3382155" y="2910228"/>
        <a:ext cx="8534336" cy="937653"/>
      </dsp:txXfrm>
    </dsp:sp>
    <dsp:sp modelId="{BC1D3E00-41CB-4150-9BDB-97E42A02B791}">
      <dsp:nvSpPr>
        <dsp:cNvPr id="0" name=""/>
        <dsp:cNvSpPr/>
      </dsp:nvSpPr>
      <dsp:spPr>
        <a:xfrm>
          <a:off x="1446942" y="2729615"/>
          <a:ext cx="1935212" cy="12988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SA w Białymstoku  </a:t>
          </a:r>
          <a:r>
            <a:rPr lang="en-US" sz="1500" kern="1200" dirty="0"/>
            <a:t>13.</a:t>
          </a:r>
          <a:r>
            <a:rPr lang="pl-PL" sz="1500" kern="1200" dirty="0"/>
            <a:t>0</a:t>
          </a:r>
          <a:r>
            <a:rPr lang="en-US" sz="1500" kern="1200" dirty="0"/>
            <a:t>2.2014 r.,</a:t>
          </a:r>
          <a:r>
            <a:rPr lang="pl-PL" sz="1500" kern="1200" dirty="0"/>
            <a:t>                         </a:t>
          </a:r>
          <a:r>
            <a:rPr lang="en-US" sz="1500" i="1" kern="1200" dirty="0"/>
            <a:t>I ACa 735/13</a:t>
          </a:r>
        </a:p>
      </dsp:txBody>
      <dsp:txXfrm>
        <a:off x="1510348" y="2793021"/>
        <a:ext cx="1808400" cy="1172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E6F55-7FBA-4AA3-9010-EDDC4BDF4048}" type="datetimeFigureOut">
              <a:rPr lang="pl-PL" smtClean="0"/>
              <a:t>21.05.2024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E6E85-9DB6-48F1-BE71-CF7A15B96B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7102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https://votum-sa.pl/wiedza/faq/odszkodowanie-czym-jest-i-komu-przysluguje/ - fotografia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E6E85-9DB6-48F1-BE71-CF7A15B96BDD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523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https://www.rp.pl/Prawo-autorskie/311069958-Trybunal-Konstytucyjny-odszkodowanie-za-naruszenie-autorskich-praw-majatkowych-moze-byc-dwukrotnoscia-wynagrodzenia.html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E6E85-9DB6-48F1-BE71-CF7A15B96BDD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8061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http://odszkodowania123.pl/blog/zadoscuczynienie-a-odszkodowanie,42 – fotografia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E6E85-9DB6-48F1-BE71-CF7A15B96BDD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157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2F83-1160-4522-B660-911988EA5F5A}" type="datetimeFigureOut">
              <a:rPr lang="en-GB" smtClean="0"/>
              <a:t>21/05/2024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6856-3076-4175-B918-4DEB2C3DD2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81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2F83-1160-4522-B660-911988EA5F5A}" type="datetimeFigureOut">
              <a:rPr lang="en-GB" smtClean="0"/>
              <a:t>21/05/2024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6856-3076-4175-B918-4DEB2C3DD2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15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2F83-1160-4522-B660-911988EA5F5A}" type="datetimeFigureOut">
              <a:rPr lang="en-GB" smtClean="0"/>
              <a:t>21/05/2024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6856-3076-4175-B918-4DEB2C3DD2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78442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2F83-1160-4522-B660-911988EA5F5A}" type="datetimeFigureOut">
              <a:rPr lang="en-GB" smtClean="0"/>
              <a:t>21/05/2024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6856-3076-4175-B918-4DEB2C3DD2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21144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2F83-1160-4522-B660-911988EA5F5A}" type="datetimeFigureOut">
              <a:rPr lang="en-GB" smtClean="0"/>
              <a:t>21/05/2024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6856-3076-4175-B918-4DEB2C3DD2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804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2F83-1160-4522-B660-911988EA5F5A}" type="datetimeFigureOut">
              <a:rPr lang="en-GB" smtClean="0"/>
              <a:t>21/05/2024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6856-3076-4175-B918-4DEB2C3DD2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37439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2F83-1160-4522-B660-911988EA5F5A}" type="datetimeFigureOut">
              <a:rPr lang="en-GB" smtClean="0"/>
              <a:t>21/05/2024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6856-3076-4175-B918-4DEB2C3DD20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764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2F83-1160-4522-B660-911988EA5F5A}" type="datetimeFigureOut">
              <a:rPr lang="en-GB" smtClean="0"/>
              <a:t>21/05/2024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6856-3076-4175-B918-4DEB2C3DD2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1667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2F83-1160-4522-B660-911988EA5F5A}" type="datetimeFigureOut">
              <a:rPr lang="en-GB" smtClean="0"/>
              <a:t>21/05/2024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6856-3076-4175-B918-4DEB2C3DD2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17330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2F83-1160-4522-B660-911988EA5F5A}" type="datetimeFigureOut">
              <a:rPr lang="en-GB" smtClean="0"/>
              <a:t>21/05/2024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6856-3076-4175-B918-4DEB2C3DD2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32298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E4B2F83-1160-4522-B660-911988EA5F5A}" type="datetimeFigureOut">
              <a:rPr lang="en-GB" smtClean="0"/>
              <a:t>21/05/2024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6856-3076-4175-B918-4DEB2C3DD2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21372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E4B2F83-1160-4522-B660-911988EA5F5A}" type="datetimeFigureOut">
              <a:rPr lang="en-GB" smtClean="0"/>
              <a:t>21/05/2024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8BA6856-3076-4175-B918-4DEB2C3DD2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7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sprawiedliwosc/powstana-specjalistyczne-sady-chroniace-wlasnosc-intelektualn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aiks.org.pl/247#upa_art78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aiks.org.pl/247#upa_art78_ust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2EFEAB2E-64FF-44BF-8AA3-AF9AD6084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3606820"/>
            <a:ext cx="6801612" cy="123989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731" y="-2432807"/>
            <a:ext cx="12608654" cy="1326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1F62D3A-45E6-40F6-A9BD-B341AC0CE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14387"/>
            <a:ext cx="8991600" cy="1645920"/>
          </a:xfrm>
        </p:spPr>
        <p:txBody>
          <a:bodyPr>
            <a:normAutofit/>
          </a:bodyPr>
          <a:lstStyle/>
          <a:p>
            <a:r>
              <a:rPr lang="pl-PL" sz="3400" dirty="0"/>
              <a:t>Ochrona Praw autorskich</a:t>
            </a:r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225839124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4F7D84-C398-4147-BC52-DC28E124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524"/>
            <a:ext cx="7729728" cy="1188720"/>
          </a:xfrm>
        </p:spPr>
        <p:txBody>
          <a:bodyPr>
            <a:normAutofit/>
          </a:bodyPr>
          <a:lstStyle/>
          <a:p>
            <a:r>
              <a:rPr lang="pl-PL" sz="2700" dirty="0"/>
              <a:t>2. Ochrona praw osobistych </a:t>
            </a:r>
            <a:br>
              <a:rPr lang="pl-PL" sz="2700" dirty="0"/>
            </a:br>
            <a:r>
              <a:rPr lang="pl-PL" sz="2700" dirty="0"/>
              <a:t>art. 78 PA</a:t>
            </a:r>
            <a:endParaRPr lang="en-GB" sz="27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668621-72B3-4811-8E90-5E337F5F0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333" y="1819922"/>
            <a:ext cx="11079333" cy="463414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l-PL" sz="2400" dirty="0"/>
              <a:t>Twórca, którego autorskie prawa osobiste zostały </a:t>
            </a:r>
            <a:r>
              <a:rPr lang="pl-PL" sz="2400" b="1" dirty="0"/>
              <a:t>zagrożone</a:t>
            </a:r>
          </a:p>
          <a:p>
            <a:pPr marL="0" indent="0">
              <a:buNone/>
            </a:pPr>
            <a:r>
              <a:rPr lang="pl-PL" sz="2400" dirty="0"/>
              <a:t> cudzym działaniem, może żądać zaniechania tego działania.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600" dirty="0"/>
              <a:t>Prawa autorskie: fedkolor.pl</a:t>
            </a:r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1E9EB188-2397-49EF-AED5-6AA1302D5857}"/>
              </a:ext>
            </a:extLst>
          </p:cNvPr>
          <p:cNvSpPr/>
          <p:nvPr/>
        </p:nvSpPr>
        <p:spPr>
          <a:xfrm>
            <a:off x="3915053" y="6091517"/>
            <a:ext cx="195309" cy="14204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375" y="1837319"/>
            <a:ext cx="3732971" cy="373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89458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78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razie dokonanego naruszenia może także żądać, aby osoba, która dopuściła się naruszenia, dopełniła czynności potrzebnych do usunięcia jego skutków, w szczególności aby złożyła publiczne oświadczenie o odpowiedniej treści  i formie.</a:t>
            </a:r>
          </a:p>
          <a:p>
            <a:endParaRPr lang="pl-PL" dirty="0"/>
          </a:p>
          <a:p>
            <a:r>
              <a:rPr lang="pl-PL" b="1" dirty="0"/>
              <a:t>Jeżeli naruszenie było zawinione</a:t>
            </a:r>
            <a:r>
              <a:rPr lang="pl-PL" dirty="0"/>
              <a:t>, sąd może przyznać twórcy odpowiednią sumę pieniężną tytułem zadośćuczynienia za doznaną krzywdę lub –na żądanie twórcy –zobowiązać sprawcę, aby uiścił odpowiednią sumę pieniężną na wskazany przez twórcę cel społeczny.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4060"/>
            <a:ext cx="22320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88964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51" y="612397"/>
            <a:ext cx="10500716" cy="45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04707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4F7D84-C398-4147-BC52-DC28E124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524"/>
            <a:ext cx="7729728" cy="1188720"/>
          </a:xfrm>
        </p:spPr>
        <p:txBody>
          <a:bodyPr>
            <a:normAutofit/>
          </a:bodyPr>
          <a:lstStyle/>
          <a:p>
            <a:r>
              <a:rPr lang="pl-PL" sz="2700" dirty="0"/>
              <a:t>2.1. rodzaje roszczeń</a:t>
            </a:r>
            <a:endParaRPr lang="en-GB" sz="2700" dirty="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DB555B96-0343-425A-871A-08175E491C7D}"/>
              </a:ext>
            </a:extLst>
          </p:cNvPr>
          <p:cNvSpPr txBox="1">
            <a:spLocks/>
          </p:cNvSpPr>
          <p:nvPr/>
        </p:nvSpPr>
        <p:spPr bwMode="black">
          <a:xfrm>
            <a:off x="1260921" y="1959292"/>
            <a:ext cx="2406382" cy="6739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dirty="0"/>
              <a:t>Art. 78 prawa autorskiego </a:t>
            </a:r>
            <a:endParaRPr lang="en-GB" sz="1400" b="1" dirty="0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C7DFCDF0-7192-4878-9C16-F4B8A1E4BD5A}"/>
              </a:ext>
            </a:extLst>
          </p:cNvPr>
          <p:cNvSpPr txBox="1">
            <a:spLocks/>
          </p:cNvSpPr>
          <p:nvPr/>
        </p:nvSpPr>
        <p:spPr bwMode="black">
          <a:xfrm>
            <a:off x="8219628" y="1959292"/>
            <a:ext cx="2626192" cy="50822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dirty="0"/>
              <a:t>Inne przepisy</a:t>
            </a:r>
            <a:endParaRPr lang="en-GB" sz="1400" b="1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401984E1-7996-4922-9B51-4DF9551ACDC6}"/>
              </a:ext>
            </a:extLst>
          </p:cNvPr>
          <p:cNvSpPr txBox="1">
            <a:spLocks/>
          </p:cNvSpPr>
          <p:nvPr/>
        </p:nvSpPr>
        <p:spPr bwMode="black">
          <a:xfrm>
            <a:off x="1068546" y="2891861"/>
            <a:ext cx="2791134" cy="67396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dirty="0"/>
              <a:t>O zaniechanie Zaprzestanie naruszenia</a:t>
            </a:r>
            <a:endParaRPr lang="en-GB" sz="1400" b="1" dirty="0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1384D51D-D01E-4968-9299-592BA32DC148}"/>
              </a:ext>
            </a:extLst>
          </p:cNvPr>
          <p:cNvSpPr txBox="1">
            <a:spLocks/>
          </p:cNvSpPr>
          <p:nvPr/>
        </p:nvSpPr>
        <p:spPr bwMode="black">
          <a:xfrm>
            <a:off x="1068546" y="3824431"/>
            <a:ext cx="2791134" cy="77273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dirty="0"/>
              <a:t>O świadczenie</a:t>
            </a:r>
          </a:p>
          <a:p>
            <a:r>
              <a:rPr lang="pl-PL" sz="1400" b="1" dirty="0"/>
              <a:t>Tj. Usunięcie skutków naruszenia</a:t>
            </a:r>
            <a:endParaRPr lang="en-GB" sz="1400" b="1" dirty="0"/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id="{F73B7FA9-B73B-4072-BB11-9C104AEDABAA}"/>
              </a:ext>
            </a:extLst>
          </p:cNvPr>
          <p:cNvSpPr txBox="1">
            <a:spLocks/>
          </p:cNvSpPr>
          <p:nvPr/>
        </p:nvSpPr>
        <p:spPr bwMode="black">
          <a:xfrm>
            <a:off x="1068546" y="5044033"/>
            <a:ext cx="2791133" cy="7893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dirty="0"/>
              <a:t>W razie naruszenia zawinionego – roszczenie o zapłatę</a:t>
            </a:r>
            <a:endParaRPr lang="en-GB" sz="1400" b="1" dirty="0"/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D639C596-AD17-46D2-BE0A-63558E5B86AF}"/>
              </a:ext>
            </a:extLst>
          </p:cNvPr>
          <p:cNvSpPr txBox="1">
            <a:spLocks/>
          </p:cNvSpPr>
          <p:nvPr/>
        </p:nvSpPr>
        <p:spPr bwMode="black">
          <a:xfrm>
            <a:off x="4343047" y="4494905"/>
            <a:ext cx="2678537" cy="88325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dirty="0"/>
              <a:t>Zadośćuczynienie za krzywdę</a:t>
            </a:r>
            <a:endParaRPr lang="en-GB" sz="1400" dirty="0"/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B5F58686-D201-4063-A622-868DD5D3B590}"/>
              </a:ext>
            </a:extLst>
          </p:cNvPr>
          <p:cNvSpPr txBox="1">
            <a:spLocks/>
          </p:cNvSpPr>
          <p:nvPr/>
        </p:nvSpPr>
        <p:spPr bwMode="black">
          <a:xfrm>
            <a:off x="4343047" y="5654997"/>
            <a:ext cx="2539134" cy="88325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dirty="0"/>
              <a:t>Cel społeczny zasądzenie kwoty</a:t>
            </a:r>
            <a:endParaRPr lang="en-GB" sz="1400" dirty="0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13C1553C-A41B-4023-B8EE-3BBDAA5CBA81}"/>
              </a:ext>
            </a:extLst>
          </p:cNvPr>
          <p:cNvSpPr txBox="1">
            <a:spLocks/>
          </p:cNvSpPr>
          <p:nvPr/>
        </p:nvSpPr>
        <p:spPr bwMode="black">
          <a:xfrm>
            <a:off x="8076786" y="2701912"/>
            <a:ext cx="2911876" cy="10538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dirty="0"/>
              <a:t>Powództwo o ustalenie autorstwa art. 189 </a:t>
            </a:r>
            <a:r>
              <a:rPr lang="pl-PL" sz="1400" b="1" dirty="0" err="1"/>
              <a:t>kpc</a:t>
            </a:r>
            <a:endParaRPr lang="en-GB" sz="1400" b="1" dirty="0"/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id="{CF86C1C5-8105-4089-8337-EC8E37D44DFC}"/>
              </a:ext>
            </a:extLst>
          </p:cNvPr>
          <p:cNvSpPr txBox="1">
            <a:spLocks/>
          </p:cNvSpPr>
          <p:nvPr/>
        </p:nvSpPr>
        <p:spPr bwMode="black">
          <a:xfrm>
            <a:off x="8076786" y="3990169"/>
            <a:ext cx="2911876" cy="10538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dirty="0"/>
              <a:t>Odpowiedzialność karna 115 </a:t>
            </a:r>
            <a:r>
              <a:rPr lang="pl-PL" sz="1400" dirty="0" err="1"/>
              <a:t>pr</a:t>
            </a:r>
            <a:r>
              <a:rPr lang="pl-PL" sz="1400" dirty="0"/>
              <a:t> aut.</a:t>
            </a:r>
            <a:endParaRPr lang="en-GB" sz="1400" dirty="0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D8838F5F-1253-4621-BDAE-CFFED219BBFD}"/>
              </a:ext>
            </a:extLst>
          </p:cNvPr>
          <p:cNvSpPr txBox="1">
            <a:spLocks/>
          </p:cNvSpPr>
          <p:nvPr/>
        </p:nvSpPr>
        <p:spPr bwMode="black">
          <a:xfrm>
            <a:off x="8076786" y="5278426"/>
            <a:ext cx="2911876" cy="10538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dirty="0"/>
              <a:t>Postępowanie dyscyplinarne w pracy</a:t>
            </a:r>
            <a:endParaRPr lang="en-GB" sz="1400" dirty="0"/>
          </a:p>
        </p:txBody>
      </p:sp>
      <p:sp>
        <p:nvSpPr>
          <p:cNvPr id="23" name="Strzałka: w dół 22">
            <a:extLst>
              <a:ext uri="{FF2B5EF4-FFF2-40B4-BE49-F238E27FC236}">
                <a16:creationId xmlns:a16="http://schemas.microsoft.com/office/drawing/2014/main" id="{221169F9-4B52-4FB6-8681-A00D5B8D2125}"/>
              </a:ext>
            </a:extLst>
          </p:cNvPr>
          <p:cNvSpPr/>
          <p:nvPr/>
        </p:nvSpPr>
        <p:spPr>
          <a:xfrm rot="14694143">
            <a:off x="3953341" y="5005304"/>
            <a:ext cx="296042" cy="19530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trzałka: w dół 23">
            <a:extLst>
              <a:ext uri="{FF2B5EF4-FFF2-40B4-BE49-F238E27FC236}">
                <a16:creationId xmlns:a16="http://schemas.microsoft.com/office/drawing/2014/main" id="{FEA93302-A228-4B26-A750-EDB6848C97C4}"/>
              </a:ext>
            </a:extLst>
          </p:cNvPr>
          <p:cNvSpPr/>
          <p:nvPr/>
        </p:nvSpPr>
        <p:spPr>
          <a:xfrm rot="17671085">
            <a:off x="3947139" y="5825493"/>
            <a:ext cx="296042" cy="19530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trzałka: w dół 24">
            <a:extLst>
              <a:ext uri="{FF2B5EF4-FFF2-40B4-BE49-F238E27FC236}">
                <a16:creationId xmlns:a16="http://schemas.microsoft.com/office/drawing/2014/main" id="{E657E382-9A71-4836-93B9-E2CBC3D5B150}"/>
              </a:ext>
            </a:extLst>
          </p:cNvPr>
          <p:cNvSpPr/>
          <p:nvPr/>
        </p:nvSpPr>
        <p:spPr>
          <a:xfrm rot="16200000">
            <a:off x="723350" y="3131189"/>
            <a:ext cx="296042" cy="19530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trzałka: wygięta w górę 25">
            <a:extLst>
              <a:ext uri="{FF2B5EF4-FFF2-40B4-BE49-F238E27FC236}">
                <a16:creationId xmlns:a16="http://schemas.microsoft.com/office/drawing/2014/main" id="{107AEA65-B05C-4546-9E1B-7414E30A6A15}"/>
              </a:ext>
            </a:extLst>
          </p:cNvPr>
          <p:cNvSpPr/>
          <p:nvPr/>
        </p:nvSpPr>
        <p:spPr>
          <a:xfrm rot="10800000">
            <a:off x="794977" y="2256590"/>
            <a:ext cx="294830" cy="296043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trzałka: w dół 26">
            <a:extLst>
              <a:ext uri="{FF2B5EF4-FFF2-40B4-BE49-F238E27FC236}">
                <a16:creationId xmlns:a16="http://schemas.microsoft.com/office/drawing/2014/main" id="{C9FBCC8C-0CB2-452D-99BC-D8418326706B}"/>
              </a:ext>
            </a:extLst>
          </p:cNvPr>
          <p:cNvSpPr/>
          <p:nvPr/>
        </p:nvSpPr>
        <p:spPr>
          <a:xfrm rot="16200000">
            <a:off x="723350" y="4062013"/>
            <a:ext cx="296042" cy="19530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trzałka: w dół 27">
            <a:extLst>
              <a:ext uri="{FF2B5EF4-FFF2-40B4-BE49-F238E27FC236}">
                <a16:creationId xmlns:a16="http://schemas.microsoft.com/office/drawing/2014/main" id="{E7C2E024-3419-4F06-B008-D1A22658CE50}"/>
              </a:ext>
            </a:extLst>
          </p:cNvPr>
          <p:cNvSpPr/>
          <p:nvPr/>
        </p:nvSpPr>
        <p:spPr>
          <a:xfrm rot="16200000">
            <a:off x="723351" y="5428530"/>
            <a:ext cx="296042" cy="19530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trzałka: w dół 28">
            <a:extLst>
              <a:ext uri="{FF2B5EF4-FFF2-40B4-BE49-F238E27FC236}">
                <a16:creationId xmlns:a16="http://schemas.microsoft.com/office/drawing/2014/main" id="{87902F40-EBF8-4698-808C-4A9F42808FB3}"/>
              </a:ext>
            </a:extLst>
          </p:cNvPr>
          <p:cNvSpPr/>
          <p:nvPr/>
        </p:nvSpPr>
        <p:spPr>
          <a:xfrm rot="16200000">
            <a:off x="7738190" y="3131190"/>
            <a:ext cx="296042" cy="19530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trzałka: w dół 29">
            <a:extLst>
              <a:ext uri="{FF2B5EF4-FFF2-40B4-BE49-F238E27FC236}">
                <a16:creationId xmlns:a16="http://schemas.microsoft.com/office/drawing/2014/main" id="{44148BC0-707B-4F85-8653-7D24DFE53FCC}"/>
              </a:ext>
            </a:extLst>
          </p:cNvPr>
          <p:cNvSpPr/>
          <p:nvPr/>
        </p:nvSpPr>
        <p:spPr>
          <a:xfrm rot="16200000">
            <a:off x="7738190" y="4419447"/>
            <a:ext cx="296042" cy="19530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trzałka: w dół 30">
            <a:extLst>
              <a:ext uri="{FF2B5EF4-FFF2-40B4-BE49-F238E27FC236}">
                <a16:creationId xmlns:a16="http://schemas.microsoft.com/office/drawing/2014/main" id="{B675CB4E-7950-44D2-BC3F-8D0A7C976F66}"/>
              </a:ext>
            </a:extLst>
          </p:cNvPr>
          <p:cNvSpPr/>
          <p:nvPr/>
        </p:nvSpPr>
        <p:spPr>
          <a:xfrm rot="16200000">
            <a:off x="7738191" y="5650294"/>
            <a:ext cx="296042" cy="19530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trzałka: wygięta w górę 31">
            <a:extLst>
              <a:ext uri="{FF2B5EF4-FFF2-40B4-BE49-F238E27FC236}">
                <a16:creationId xmlns:a16="http://schemas.microsoft.com/office/drawing/2014/main" id="{B85650CE-BB60-451E-A8CD-8AB8F249F7E2}"/>
              </a:ext>
            </a:extLst>
          </p:cNvPr>
          <p:cNvSpPr/>
          <p:nvPr/>
        </p:nvSpPr>
        <p:spPr>
          <a:xfrm rot="10800000">
            <a:off x="7764200" y="2192877"/>
            <a:ext cx="294830" cy="296043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trzałka: w dół 32">
            <a:extLst>
              <a:ext uri="{FF2B5EF4-FFF2-40B4-BE49-F238E27FC236}">
                <a16:creationId xmlns:a16="http://schemas.microsoft.com/office/drawing/2014/main" id="{41270DFD-2028-406D-9956-AE6589C8E89A}"/>
              </a:ext>
            </a:extLst>
          </p:cNvPr>
          <p:cNvSpPr/>
          <p:nvPr/>
        </p:nvSpPr>
        <p:spPr>
          <a:xfrm rot="17410791">
            <a:off x="7925374" y="1792921"/>
            <a:ext cx="267311" cy="15790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Strzałka: w dół 33">
            <a:extLst>
              <a:ext uri="{FF2B5EF4-FFF2-40B4-BE49-F238E27FC236}">
                <a16:creationId xmlns:a16="http://schemas.microsoft.com/office/drawing/2014/main" id="{823006B1-754B-456C-A2EA-96F01B93CA6A}"/>
              </a:ext>
            </a:extLst>
          </p:cNvPr>
          <p:cNvSpPr/>
          <p:nvPr/>
        </p:nvSpPr>
        <p:spPr>
          <a:xfrm rot="4190407">
            <a:off x="3726024" y="1794771"/>
            <a:ext cx="267311" cy="15790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56132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4F7D84-C398-4147-BC52-DC28E124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524"/>
            <a:ext cx="7729728" cy="1188720"/>
          </a:xfrm>
        </p:spPr>
        <p:txBody>
          <a:bodyPr/>
          <a:lstStyle/>
          <a:p>
            <a:r>
              <a:rPr lang="pl-PL" dirty="0"/>
              <a:t>2.3. </a:t>
            </a:r>
            <a:r>
              <a:rPr lang="pl-PL" i="1" dirty="0"/>
              <a:t>LOCUS STANDI </a:t>
            </a:r>
            <a:r>
              <a:rPr lang="pl-PL" sz="2700" dirty="0"/>
              <a:t>(prawo do pozwania) </a:t>
            </a:r>
            <a:endParaRPr lang="en-GB" sz="2700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668621-72B3-4811-8E90-5E337F5F0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538" y="1933110"/>
            <a:ext cx="9759518" cy="4634144"/>
          </a:xfrm>
        </p:spPr>
        <p:txBody>
          <a:bodyPr>
            <a:normAutofit/>
          </a:bodyPr>
          <a:lstStyle/>
          <a:p>
            <a:pPr lvl="4"/>
            <a:r>
              <a:rPr lang="pl-PL" sz="1800" dirty="0"/>
              <a:t>Jeżeli autor żyje, tylko on może wnieść powództwo o ochronę autorskich praw osobistych</a:t>
            </a:r>
            <a:r>
              <a:rPr lang="en-GB" sz="1800" dirty="0"/>
              <a:t>.</a:t>
            </a:r>
            <a:r>
              <a:rPr lang="pl-PL" sz="1800" dirty="0"/>
              <a:t> Dlatego bardzo ważne jest by w pozwie wykazać własne autorstwo – udowodnić je..</a:t>
            </a:r>
          </a:p>
          <a:p>
            <a:r>
              <a:rPr lang="pl-PL" dirty="0"/>
              <a:t>W przypadku współautorstwa każdy z autorów ma prawo do wniesienia pozwu w imieniu własnym, tu nie trzeba mieć zgody pozostałych autorów dzieła. </a:t>
            </a:r>
          </a:p>
          <a:p>
            <a:r>
              <a:rPr lang="pl-PL" dirty="0"/>
              <a:t>W przypadku dzieła zależnego np. </a:t>
            </a:r>
            <a:r>
              <a:rPr lang="pl-PL" b="1" dirty="0"/>
              <a:t>tłumaczenia</a:t>
            </a:r>
            <a:r>
              <a:rPr lang="pl-PL" dirty="0"/>
              <a:t>  autor dzieła zależnego korzysta z legitymacji procesowej czynnej, może być powodem w razie naruszenia jego praw autorskich osobistych.</a:t>
            </a:r>
          </a:p>
          <a:p>
            <a:r>
              <a:rPr lang="pl-PL" dirty="0"/>
              <a:t>Zgodnie z art. 8 ust. 3 pr. Aut. Dopóki twórca nie ujawnił swego autorstwa w wykonywaniu prawa autorskiego zastępuje go producent lub wydawca, a w razie ich braku właściwa organizacja zbiorowego zarządzania prawami autorskimi.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392E287-0553-437C-9EFC-D10EA0B56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8165" y="954704"/>
            <a:ext cx="3652659" cy="510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729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4F7D84-C398-4147-BC52-DC28E124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98849"/>
            <a:ext cx="7729728" cy="1188720"/>
          </a:xfrm>
        </p:spPr>
        <p:txBody>
          <a:bodyPr>
            <a:normAutofit/>
          </a:bodyPr>
          <a:lstStyle/>
          <a:p>
            <a:r>
              <a:rPr lang="pl-PL" sz="2700" dirty="0"/>
              <a:t>2.4. delikty prawa autorskiego </a:t>
            </a:r>
            <a:endParaRPr lang="en-GB" sz="27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4ED11FA-664E-4EC8-ABBB-840B9827C9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259374"/>
              </p:ext>
            </p:extLst>
          </p:nvPr>
        </p:nvGraphicFramePr>
        <p:xfrm>
          <a:off x="1051607" y="2648050"/>
          <a:ext cx="9981461" cy="4026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39812F03-1FFE-4ACB-9813-A4AF02307432}"/>
              </a:ext>
            </a:extLst>
          </p:cNvPr>
          <p:cNvSpPr txBox="1"/>
          <p:nvPr/>
        </p:nvSpPr>
        <p:spPr>
          <a:xfrm>
            <a:off x="1171849" y="5126908"/>
            <a:ext cx="4870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000" dirty="0"/>
              <a:t>Naruszenie prawa do nieudostępniania utworu publicznie</a:t>
            </a:r>
          </a:p>
          <a:p>
            <a:pPr lvl="0" algn="ctr"/>
            <a:r>
              <a:rPr lang="pl-PL" sz="2000" dirty="0"/>
              <a:t>- Udostępnienie cudzego zdjęcia z komórki na </a:t>
            </a:r>
            <a:r>
              <a:rPr lang="pl-PL" sz="2000" dirty="0" err="1"/>
              <a:t>fb</a:t>
            </a:r>
            <a:endParaRPr lang="pl-PL" sz="20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4C1E1BD-B7B6-4AD4-A945-F0793B3B68DD}"/>
              </a:ext>
            </a:extLst>
          </p:cNvPr>
          <p:cNvSpPr txBox="1"/>
          <p:nvPr/>
        </p:nvSpPr>
        <p:spPr>
          <a:xfrm>
            <a:off x="6238781" y="4732626"/>
            <a:ext cx="47051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dirty="0"/>
              <a:t>Naruszenie prawa do nadzoru autorskiego </a:t>
            </a:r>
          </a:p>
          <a:p>
            <a:pPr lvl="0" algn="ctr"/>
            <a:endParaRPr lang="pl-PL" sz="2400" dirty="0"/>
          </a:p>
          <a:p>
            <a:pPr marL="285750" lvl="0" indent="-285750" algn="ctr">
              <a:buFontTx/>
              <a:buChar char="-"/>
            </a:pPr>
            <a:r>
              <a:rPr lang="pl-PL" sz="2400" dirty="0"/>
              <a:t>Uniemożliwienie architektowi wstępu na teren obiektu.</a:t>
            </a:r>
          </a:p>
        </p:txBody>
      </p:sp>
      <p:pic>
        <p:nvPicPr>
          <p:cNvPr id="9" name="Obraz 8" descr="Obraz zawierający zabawka&#10;&#10;Opis wygenerowany automatycznie">
            <a:extLst>
              <a:ext uri="{FF2B5EF4-FFF2-40B4-BE49-F238E27FC236}">
                <a16:creationId xmlns:a16="http://schemas.microsoft.com/office/drawing/2014/main" id="{78C05C00-5316-4F2F-96CA-02D4E2B00E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87" y="1278384"/>
            <a:ext cx="2834026" cy="147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9784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4F7D84-C398-4147-BC52-DC28E124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524"/>
            <a:ext cx="7729728" cy="1188720"/>
          </a:xfrm>
        </p:spPr>
        <p:txBody>
          <a:bodyPr>
            <a:normAutofit/>
          </a:bodyPr>
          <a:lstStyle/>
          <a:p>
            <a:r>
              <a:rPr lang="pl-PL" sz="2700" dirty="0"/>
              <a:t>2.7. przykłady wyroków w sprawach o zadośćuczynienie</a:t>
            </a:r>
            <a:endParaRPr lang="en-GB" sz="27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668621-72B3-4811-8E90-5E337F5F0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37" y="1846557"/>
            <a:ext cx="11461072" cy="4935984"/>
          </a:xfrm>
        </p:spPr>
        <p:txBody>
          <a:bodyPr>
            <a:normAutofit/>
          </a:bodyPr>
          <a:lstStyle/>
          <a:p>
            <a:endParaRPr lang="pl-PL" sz="17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6568018-0A5A-49C4-A43F-90DA5D49C9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3046868"/>
              </p:ext>
            </p:extLst>
          </p:nvPr>
        </p:nvGraphicFramePr>
        <p:xfrm>
          <a:off x="-611079" y="2413281"/>
          <a:ext cx="13414158" cy="4030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6997939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115 prawa autorskiego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3850" y="2638044"/>
            <a:ext cx="9638950" cy="3737589"/>
          </a:xfrm>
        </p:spPr>
        <p:txBody>
          <a:bodyPr>
            <a:normAutofit/>
          </a:bodyPr>
          <a:lstStyle/>
          <a:p>
            <a:r>
              <a:rPr lang="pl-PL" sz="2000" dirty="0"/>
              <a:t>Art.115.1. Kto przywłaszcza sobie autorstwo albo wprowadza w błąd co do autorstwa całości lub części cudzego utworu albo artystycznego wykonania, podlega grzywnie, karze ograniczenia wolności albo pozbawienia wolności do lat 3.</a:t>
            </a:r>
          </a:p>
          <a:p>
            <a:r>
              <a:rPr lang="pl-PL" sz="2000" dirty="0"/>
              <a:t>2.Tej samej karze podlega, kto rozpowszechnia bez podania nazwiska lub pseudonimu twórcy cudzy utwór w wersji oryginalnej albo w postaci opracowania, artystyczne wykonanie albo publicznie zniekształca taki utwór, artystyczne wykonanie, fonogram, wideogram lub nadanie</a:t>
            </a:r>
          </a:p>
        </p:txBody>
      </p:sp>
    </p:spTree>
    <p:extLst>
      <p:ext uri="{BB962C8B-B14F-4D97-AF65-F5344CB8AC3E}">
        <p14:creationId xmlns:p14="http://schemas.microsoft.com/office/powerpoint/2010/main" val="1800502061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4F7D84-C398-4147-BC52-DC28E124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524"/>
            <a:ext cx="7729728" cy="1188720"/>
          </a:xfrm>
        </p:spPr>
        <p:txBody>
          <a:bodyPr>
            <a:normAutofit/>
          </a:bodyPr>
          <a:lstStyle/>
          <a:p>
            <a:r>
              <a:rPr lang="pl-PL" sz="2700" dirty="0"/>
              <a:t>Art. 116 i 119</a:t>
            </a:r>
            <a:endParaRPr lang="en-GB" sz="27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668621-72B3-4811-8E90-5E337F5F0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4" y="1855432"/>
            <a:ext cx="11079333" cy="4634144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35E72939-0396-4FF0-8ECB-6726CC5A76D2}"/>
              </a:ext>
            </a:extLst>
          </p:cNvPr>
          <p:cNvSpPr txBox="1">
            <a:spLocks/>
          </p:cNvSpPr>
          <p:nvPr/>
        </p:nvSpPr>
        <p:spPr bwMode="black">
          <a:xfrm>
            <a:off x="1487368" y="1969363"/>
            <a:ext cx="9217264" cy="13175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dirty="0"/>
              <a:t>Art.116.1. Kto bez uprawnienia albo wbrew jego warunkom rozpowszechnia cudzy utwór </a:t>
            </a:r>
            <a:r>
              <a:rPr lang="pl-PL" sz="1400" dirty="0" err="1"/>
              <a:t>wwersji</a:t>
            </a:r>
            <a:r>
              <a:rPr lang="pl-PL" sz="1400" dirty="0"/>
              <a:t> oryginalnej albo </a:t>
            </a:r>
            <a:r>
              <a:rPr lang="pl-PL" sz="1400" dirty="0" err="1"/>
              <a:t>wpostaci</a:t>
            </a:r>
            <a:r>
              <a:rPr lang="pl-PL" sz="1400" dirty="0"/>
              <a:t> opracowania, artystyczne wykonanie, fonogram, wideogram lub </a:t>
            </a:r>
            <a:r>
              <a:rPr lang="pl-PL" sz="1400" dirty="0" err="1"/>
              <a:t>nadanie,podlega</a:t>
            </a:r>
            <a:r>
              <a:rPr lang="pl-PL" sz="1400" dirty="0"/>
              <a:t> grzywnie, karze ograniczenia wolności albo pozbawienia wolności do lat 2.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C733915E-897F-4744-BDDB-3E606E997285}"/>
              </a:ext>
            </a:extLst>
          </p:cNvPr>
          <p:cNvSpPr txBox="1">
            <a:spLocks/>
          </p:cNvSpPr>
          <p:nvPr/>
        </p:nvSpPr>
        <p:spPr bwMode="black">
          <a:xfrm>
            <a:off x="1596425" y="3848478"/>
            <a:ext cx="9217264" cy="124287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b="1" dirty="0"/>
              <a:t>Art.119</a:t>
            </a:r>
            <a:r>
              <a:rPr lang="pl-PL" sz="1600" dirty="0"/>
              <a:t>.Kto uniemożliwia lub utrudnia wykonywanie prawa do kontroli korzystania </a:t>
            </a:r>
            <a:r>
              <a:rPr lang="pl-PL" sz="1600" dirty="0" err="1"/>
              <a:t>zutworu</a:t>
            </a:r>
            <a:r>
              <a:rPr lang="pl-PL" sz="1600" dirty="0"/>
              <a:t>, artystycznego wykonania, fonogramu lub wideogramu albo odmawia udzielenia informacji przewidzianych w art. 47,podlega grzywnie, karze ograniczenia wolności albo pozbawienia wolności do roku</a:t>
            </a:r>
            <a:r>
              <a:rPr lang="pl-PL" sz="1200" dirty="0"/>
              <a:t>.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89E570BB-2F1E-473D-9D3E-1A23D4DA7EC1}"/>
              </a:ext>
            </a:extLst>
          </p:cNvPr>
          <p:cNvSpPr txBox="1">
            <a:spLocks/>
          </p:cNvSpPr>
          <p:nvPr/>
        </p:nvSpPr>
        <p:spPr bwMode="black">
          <a:xfrm>
            <a:off x="1487368" y="5299231"/>
            <a:ext cx="9217264" cy="110749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dirty="0"/>
              <a:t>Art.121.1. W wypadku skazania za czyn określony wart. 115, 116, 117, 118 lub 1181, sąd orzeka </a:t>
            </a:r>
            <a:r>
              <a:rPr lang="pl-PL" sz="1600" b="1" dirty="0"/>
              <a:t>przepadek przedmiotów </a:t>
            </a:r>
            <a:r>
              <a:rPr lang="pl-PL" sz="1600" dirty="0"/>
              <a:t>pochodzących z przestępstwa, chociażby nie były własnością sprawcy</a:t>
            </a:r>
            <a:r>
              <a:rPr lang="pl-PL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920719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II. Ochrona autorskich praw majątkowych art. 79 pa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87523" y="2315362"/>
            <a:ext cx="8749717" cy="4337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Uprawniony, którego autorskie prawa majątkowe zostały naruszone, może żądać od osoby, która naruszyła te prawa: </a:t>
            </a:r>
          </a:p>
          <a:p>
            <a:r>
              <a:rPr lang="pl-PL" dirty="0"/>
              <a:t>1) zaniechania naruszania; </a:t>
            </a:r>
          </a:p>
          <a:p>
            <a:r>
              <a:rPr lang="pl-PL" dirty="0"/>
              <a:t>2) usunięcia skutków naruszenia; </a:t>
            </a:r>
          </a:p>
          <a:p>
            <a:r>
              <a:rPr lang="pl-PL" dirty="0"/>
              <a:t>3) naprawienia wyrządzonej szkody: </a:t>
            </a:r>
          </a:p>
          <a:p>
            <a:r>
              <a:rPr lang="pl-PL" dirty="0"/>
              <a:t>a) na zasadach ogólnych albo </a:t>
            </a:r>
          </a:p>
          <a:p>
            <a:r>
              <a:rPr lang="pl-PL" dirty="0"/>
              <a:t>b) poprzez zapłatę sumy pieniężnej w wysokości odpowiadającej dwukrotności, a </a:t>
            </a:r>
            <a:r>
              <a:rPr lang="pl-PL" b="1" dirty="0"/>
              <a:t>w przypadku gdy naruszenie jest zawinione – trzykrotności (niekonstytucyjne TK 2015 r.)  </a:t>
            </a:r>
            <a:r>
              <a:rPr lang="pl-PL" dirty="0"/>
              <a:t>stosownego wynagrodzenia, które w chwili jego dochodzenia byłoby należne tytułem udzielenia przez uprawnionego zgody na korzystanie z utworu; </a:t>
            </a:r>
          </a:p>
          <a:p>
            <a:r>
              <a:rPr lang="pl-PL" dirty="0"/>
              <a:t>4) wydania uzyskanych korzyści. </a:t>
            </a:r>
          </a:p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675" y="286667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1707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 1 lipca 2020 r. KPC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136" y="2638044"/>
            <a:ext cx="9790288" cy="4366763"/>
          </a:xfrm>
        </p:spPr>
        <p:txBody>
          <a:bodyPr>
            <a:normAutofit/>
          </a:bodyPr>
          <a:lstStyle/>
          <a:p>
            <a:r>
              <a:rPr lang="pl-PL" dirty="0"/>
              <a:t>Art.479</a:t>
            </a:r>
            <a:r>
              <a:rPr lang="pl-PL" sz="1600" dirty="0"/>
              <a:t>93 KPC lex </a:t>
            </a:r>
            <a:r>
              <a:rPr lang="pl-PL" sz="1600" dirty="0" err="1"/>
              <a:t>specialis</a:t>
            </a:r>
            <a:endParaRPr lang="pl-PL" sz="1600" dirty="0"/>
          </a:p>
          <a:p>
            <a:r>
              <a:rPr lang="pl-PL" dirty="0"/>
              <a:t>.Jeżeli w sprawie o naruszenie sąd uzna, że ścisłe udowodnienie </a:t>
            </a:r>
            <a:r>
              <a:rPr lang="pl-PL" b="1" dirty="0"/>
              <a:t>wysokości żądania jest niemożliwe</a:t>
            </a:r>
            <a:r>
              <a:rPr lang="pl-PL" dirty="0"/>
              <a:t>, nader utrudnione lub oczywiście niecelowe, może w wyroku zasądzić odpowiednią sumę według swojej oceny opartej na rozważeniu wszystkich okoliczności sprawy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Art.322 </a:t>
            </a:r>
            <a:r>
              <a:rPr lang="pl-PL" dirty="0" err="1"/>
              <a:t>kpc</a:t>
            </a:r>
            <a:r>
              <a:rPr lang="pl-PL" dirty="0"/>
              <a:t> .Jeżeli w sprawie o naprawienie szkody, o dochody, o zwrot bezpodstawnego wzbogacenia lub oświadczenie z umowy o dożywocie sąd uzna, że ścisłe udowodnienie wysokości żądania jest niemożliwe, nader utrudnione lub oczywiście niecelowe, może w wyroku zasądzić odpowiednią sumę według swej oceny opartej na rozważeniu wszystkich okoliczności sprawy.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5" y="780176"/>
            <a:ext cx="2780006" cy="186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8956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" y="926690"/>
            <a:ext cx="11459362" cy="5037882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TK  Przepis ustawy o prawie autorskim i prawach pokrewnych przewidujący, że odszkodowanie za naruszenie majątkowych praw autorskich ma odpowiadać dwukrotności stosownego wynagrodzenia, nie narusza konstytucyjnej zasady sprawiedliwości społecznej </a:t>
            </a:r>
          </a:p>
          <a:p>
            <a:endParaRPr lang="pl-PL" dirty="0"/>
          </a:p>
          <a:p>
            <a:r>
              <a:rPr lang="pl-PL" dirty="0"/>
              <a:t>Do SN trafił spór między Stowarzyszeniem Filmowców Polskich jako organizacją zbiorowego zarządzania a  operatorem telewizji kablowej, który dokonywał reemisji utworów bez licencji. Ponieważ pozwany operator nie zawarł ze Stowarzyszeniem umowy licencyjnej, wytoczyło mu ono powództwo o odszkodowanie. Sądy niższych instancji zasądziły odszkodowanie w wysokości dwukrotności opłaty licencyjnej. Kablówka, która w efekcie musiałaby wysupłać ponad 1 mln zł,  odwołała się do Sądu Najwyższego, zarzucając bezprawność podwójnego odszkodowania i wskazując na zasadę prawa cywilnego, że odszkodowanie ma odpowiadać wartości poniesionej szkody i nie może prowadzić do wzbogacenia.</a:t>
            </a:r>
          </a:p>
          <a:p>
            <a:pPr marL="0" indent="0">
              <a:buNone/>
            </a:pPr>
            <a:r>
              <a:rPr lang="pl-PL" dirty="0"/>
              <a:t> W 2015 r. niekonstytucyjna norma wynikająca z tego przepisu utraciła moc (</a:t>
            </a:r>
            <a:r>
              <a:rPr lang="pl-PL" b="1" dirty="0"/>
              <a:t>TK z 2015 r. (SK/32/14) niekonstytucyjna 3 krotność)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https://www.rp.pl/Prawo-autorskie/311069958-Trybunal-Konstytucyjny-odszkodowanie-za-naruszenie-autorskich-praw-majatkowych-moze-byc-dwukrotnoscia-wynagrodzenia.html</a:t>
            </a:r>
          </a:p>
        </p:txBody>
      </p:sp>
    </p:spTree>
    <p:extLst>
      <p:ext uri="{BB962C8B-B14F-4D97-AF65-F5344CB8AC3E}">
        <p14:creationId xmlns:p14="http://schemas.microsoft.com/office/powerpoint/2010/main" val="226153135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TK </a:t>
            </a:r>
            <a:r>
              <a:rPr lang="pl-PL" b="1" dirty="0"/>
              <a:t>sygn. akt P 14/19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4518" y="2634143"/>
            <a:ext cx="8803183" cy="3793781"/>
          </a:xfrm>
        </p:spPr>
        <p:txBody>
          <a:bodyPr>
            <a:normAutofit/>
          </a:bodyPr>
          <a:lstStyle/>
          <a:p>
            <a:r>
              <a:rPr lang="pl-PL" dirty="0"/>
              <a:t>TK stwierdził, że norma dotycząca dwukrotności jest zgodna z konstytucją.</a:t>
            </a:r>
          </a:p>
          <a:p>
            <a:r>
              <a:rPr lang="pl-PL" dirty="0"/>
              <a:t>Analizowany przepis ustawy o prawie autorskim i prawach pokrewnych skutecznie niweluje różnice szans zachodzących między stronami stosunku cywilnoprawnego wynikającego z deliktu, jakim jest naruszenie autorskich praw majątkowych przez ich bezprawne wykorzystanie. Uprawniony z tytułu autorskich praw majątkowych jest bowiem w tym przypadku słabszą stroną relacji, co wynika z trudności zarówno możliwości wykrycia naruszenia jak i udowodnienia konkretnej wysokości poniesionej szkody. Z tego powodu zdjęcie ciężaru udowodnienia wysokości szkody i ustawowe przyznanie prawa do dochodzenia dwukrotności należnego wynagrodzenia, jest unormowaniem skutecznym z punktu widzenia celu wynikającego ze wskazanych konstytucyjnych wzorców kontroli</a:t>
            </a:r>
          </a:p>
        </p:txBody>
      </p:sp>
    </p:spTree>
    <p:extLst>
      <p:ext uri="{BB962C8B-B14F-4D97-AF65-F5344CB8AC3E}">
        <p14:creationId xmlns:p14="http://schemas.microsoft.com/office/powerpoint/2010/main" val="3417461982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48" y="566257"/>
            <a:ext cx="2492054" cy="284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79 ust. 2 i ust. 3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136" y="2638044"/>
            <a:ext cx="8146046" cy="3603365"/>
          </a:xfrm>
        </p:spPr>
        <p:txBody>
          <a:bodyPr>
            <a:normAutofit/>
          </a:bodyPr>
          <a:lstStyle/>
          <a:p>
            <a:r>
              <a:rPr lang="pl-PL" dirty="0"/>
              <a:t>2. Niezależnie od roszczeń, określonych w ust. 1, uprawniony może się domagać jednokrotnego albo wielokrotnego ogłoszenia w prasie oświadczenia o odpowiedniej treści i formie lub podania do publicznej wiadomości części albo całości orzeczenia sądu wydanego w rozpatrywanej sprawie, w sposób i w zakresie określonym przez sąd.</a:t>
            </a:r>
          </a:p>
          <a:p>
            <a:r>
              <a:rPr lang="pl-PL" dirty="0"/>
              <a:t>3. Sąd może nakazać osobie, która naruszyła autorskie prawa majątkowe, na jej wniosek i za zgodą uprawnionego, w przypadku gdy naruszenie jest niezawinione, zapłatę stosownej sumy pieniężnej na rzecz uprawnionego, jeżeli zaniechanie naruszania lub usunięcie skutków naruszenia byłoby dla osoby naruszającej niewspółmiernie dotkliwe.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0805782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8" y="4236232"/>
            <a:ext cx="4689561" cy="22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8371" y="-2717"/>
            <a:ext cx="7729728" cy="1188720"/>
          </a:xfrm>
        </p:spPr>
        <p:txBody>
          <a:bodyPr/>
          <a:lstStyle/>
          <a:p>
            <a:r>
              <a:rPr lang="pl-PL" dirty="0"/>
              <a:t>Art. 79 ust. 4 i 5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38370" y="1518235"/>
            <a:ext cx="8565495" cy="3821479"/>
          </a:xfrm>
        </p:spPr>
        <p:txBody>
          <a:bodyPr/>
          <a:lstStyle/>
          <a:p>
            <a:r>
              <a:rPr lang="pl-PL" dirty="0"/>
              <a:t>4. Sąd, rozstrzygając o naruszeniu prawa, może orzec na wniosek uprawnionego o bezprawnie wytworzonych przedmiotach oraz środkach i materiałach użytych do ich wytworzenia, w szczególności może orzec o ich wycofaniu z obrotu, przyznaniu uprawnionemu na poczet należnego odszkodowania lub zniszczeniu. Orzekając, sąd uwzględnia wagę naruszenia oraz interesy osób trzecich. </a:t>
            </a:r>
          </a:p>
          <a:p>
            <a:r>
              <a:rPr lang="pl-PL" dirty="0"/>
              <a:t>5. </a:t>
            </a:r>
            <a:r>
              <a:rPr lang="pl-PL" b="1" dirty="0"/>
              <a:t>Domniemywa się</a:t>
            </a:r>
            <a:r>
              <a:rPr lang="pl-PL" dirty="0"/>
              <a:t>, że środki i materiały, o których mowa w ust. 4, są własnością osoby, która naruszyła autorskie prawa majątkowe.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7146612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4F7D84-C398-4147-BC52-DC28E124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524"/>
            <a:ext cx="7729728" cy="1188720"/>
          </a:xfrm>
        </p:spPr>
        <p:txBody>
          <a:bodyPr/>
          <a:lstStyle/>
          <a:p>
            <a:r>
              <a:rPr lang="pl-PL" dirty="0"/>
              <a:t>Źródła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668621-72B3-4811-8E90-5E337F5F0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16" y="2037430"/>
            <a:ext cx="10493404" cy="4212451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2500" dirty="0">
                <a:solidFill>
                  <a:schemeClr val="tx1"/>
                </a:solidFill>
              </a:rPr>
              <a:t>E. Ferenc-Szydełko, </a:t>
            </a:r>
            <a:r>
              <a:rPr lang="pl-PL" sz="2500" i="1" dirty="0">
                <a:solidFill>
                  <a:schemeClr val="tx1"/>
                </a:solidFill>
              </a:rPr>
              <a:t>Komentarz do art. 16</a:t>
            </a:r>
            <a:r>
              <a:rPr lang="pl-PL" sz="2500" dirty="0">
                <a:solidFill>
                  <a:schemeClr val="tx1"/>
                </a:solidFill>
              </a:rPr>
              <a:t>, [in:] E. Ferenc-Szydełko (ed.),</a:t>
            </a:r>
            <a:r>
              <a:rPr lang="pl-PL" sz="2500" i="1" dirty="0">
                <a:solidFill>
                  <a:schemeClr val="tx1"/>
                </a:solidFill>
              </a:rPr>
              <a:t> Ustawa o prawie autorskim i prawach pokrewnych. Komentarz, </a:t>
            </a:r>
            <a:r>
              <a:rPr lang="pl-PL" sz="2500" dirty="0">
                <a:solidFill>
                  <a:schemeClr val="tx1"/>
                </a:solidFill>
              </a:rPr>
              <a:t>Warsaw 2016.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500" dirty="0">
                <a:solidFill>
                  <a:schemeClr val="tx1"/>
                </a:solidFill>
              </a:rPr>
              <a:t>A. Drzewicki, </a:t>
            </a:r>
            <a:r>
              <a:rPr lang="pl-PL" sz="2500" i="1" dirty="0">
                <a:solidFill>
                  <a:schemeClr val="tx1"/>
                </a:solidFill>
              </a:rPr>
              <a:t>Komentarz do art. 78</a:t>
            </a:r>
            <a:r>
              <a:rPr lang="pl-PL" sz="2500" dirty="0">
                <a:solidFill>
                  <a:schemeClr val="tx1"/>
                </a:solidFill>
              </a:rPr>
              <a:t>, [in:] E. Ferenc-Szydełko (ed.),</a:t>
            </a:r>
            <a:r>
              <a:rPr lang="pl-PL" sz="2500" i="1" dirty="0">
                <a:solidFill>
                  <a:schemeClr val="tx1"/>
                </a:solidFill>
              </a:rPr>
              <a:t> Ustawa o prawie autorskim i prawach pokrewnych. Komentarz, </a:t>
            </a:r>
            <a:r>
              <a:rPr lang="pl-PL" sz="2500" dirty="0">
                <a:solidFill>
                  <a:schemeClr val="tx1"/>
                </a:solidFill>
              </a:rPr>
              <a:t>Warsaw 2016.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500" dirty="0">
                <a:solidFill>
                  <a:schemeClr val="tx1"/>
                </a:solidFill>
              </a:rPr>
              <a:t>M. Jankowska, </a:t>
            </a:r>
            <a:r>
              <a:rPr lang="pl-PL" sz="2500" i="1" dirty="0">
                <a:solidFill>
                  <a:schemeClr val="tx1"/>
                </a:solidFill>
              </a:rPr>
              <a:t>Komentarz do art. 16</a:t>
            </a:r>
            <a:r>
              <a:rPr lang="pl-PL" sz="2500" dirty="0">
                <a:solidFill>
                  <a:schemeClr val="tx1"/>
                </a:solidFill>
              </a:rPr>
              <a:t>, [in:] P. Ślęzak (ed.),</a:t>
            </a:r>
            <a:r>
              <a:rPr lang="pl-PL" sz="2500" i="1" dirty="0">
                <a:solidFill>
                  <a:schemeClr val="tx1"/>
                </a:solidFill>
              </a:rPr>
              <a:t> Ustawa o prawie autorskim i prawach pokrewnych. Komentarz, </a:t>
            </a:r>
            <a:r>
              <a:rPr lang="pl-PL" sz="2500" dirty="0">
                <a:solidFill>
                  <a:schemeClr val="tx1"/>
                </a:solidFill>
              </a:rPr>
              <a:t>Warsaw 2017.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500" dirty="0">
                <a:solidFill>
                  <a:schemeClr val="tx1"/>
                </a:solidFill>
              </a:rPr>
              <a:t>E. Wojnicka, </a:t>
            </a:r>
            <a:r>
              <a:rPr lang="pl-PL" sz="2500" i="1" dirty="0">
                <a:solidFill>
                  <a:schemeClr val="tx1"/>
                </a:solidFill>
              </a:rPr>
              <a:t>Ochrona autorskich dóbr osobistych</a:t>
            </a:r>
            <a:r>
              <a:rPr lang="pl-PL" sz="2500" dirty="0">
                <a:solidFill>
                  <a:schemeClr val="tx1"/>
                </a:solidFill>
              </a:rPr>
              <a:t>, Łódź 1997.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500" dirty="0">
                <a:solidFill>
                  <a:schemeClr val="tx1"/>
                </a:solidFill>
                <a:latin typeface="Gill Sans MT" panose="020B0502020104020203" pitchFamily="34" charset="-18"/>
              </a:rPr>
              <a:t>A. Michalak, </a:t>
            </a:r>
            <a:r>
              <a:rPr lang="pl-PL" sz="2500" i="1" dirty="0">
                <a:solidFill>
                  <a:schemeClr val="tx1"/>
                </a:solidFill>
                <a:latin typeface="Gill Sans MT" panose="020B0502020104020203" pitchFamily="34" charset="-18"/>
              </a:rPr>
              <a:t>Komentarz do art. 78, </a:t>
            </a:r>
            <a:r>
              <a:rPr lang="pl-PL" sz="2500" dirty="0">
                <a:solidFill>
                  <a:schemeClr val="tx1"/>
                </a:solidFill>
                <a:latin typeface="Gill Sans MT" panose="020B0502020104020203" pitchFamily="34" charset="-18"/>
              </a:rPr>
              <a:t>[in:] A. Michalak (ed.), </a:t>
            </a:r>
            <a:r>
              <a:rPr lang="pl-PL" sz="2500" i="1" dirty="0">
                <a:solidFill>
                  <a:schemeClr val="tx1"/>
                </a:solidFill>
                <a:latin typeface="Gill Sans MT" panose="020B0502020104020203" pitchFamily="34" charset="-18"/>
              </a:rPr>
              <a:t>Ustawa o prawie autorskim i prawach pokrewnych. Komentarz, </a:t>
            </a:r>
            <a:r>
              <a:rPr lang="pl-PL" sz="2500" dirty="0">
                <a:solidFill>
                  <a:schemeClr val="tx1"/>
                </a:solidFill>
                <a:latin typeface="Gill Sans MT" panose="020B0502020104020203" pitchFamily="34" charset="-18"/>
              </a:rPr>
              <a:t>Warsaw 2019.</a:t>
            </a:r>
            <a:endParaRPr lang="pl-PL" sz="25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2500" dirty="0">
                <a:solidFill>
                  <a:schemeClr val="tx1"/>
                </a:solidFill>
              </a:rPr>
              <a:t>A. Wojciechowska, </a:t>
            </a:r>
            <a:r>
              <a:rPr lang="pl-PL" sz="2500" i="1" dirty="0">
                <a:solidFill>
                  <a:schemeClr val="tx1"/>
                </a:solidFill>
              </a:rPr>
              <a:t>Ochrona autorskich dóbr osobistych, </a:t>
            </a:r>
            <a:r>
              <a:rPr lang="pl-PL" sz="2500" dirty="0">
                <a:solidFill>
                  <a:schemeClr val="tx1"/>
                </a:solidFill>
              </a:rPr>
              <a:t>[in:] J. Barta (ed.), </a:t>
            </a:r>
            <a:r>
              <a:rPr lang="pl-PL" sz="2500" i="1" dirty="0">
                <a:solidFill>
                  <a:schemeClr val="tx1"/>
                </a:solidFill>
              </a:rPr>
              <a:t>System prawa prywatnego, tom 13. Prawo autorskie</a:t>
            </a:r>
            <a:r>
              <a:rPr lang="pl-PL" sz="2500" dirty="0">
                <a:solidFill>
                  <a:schemeClr val="tx1"/>
                </a:solidFill>
              </a:rPr>
              <a:t>, Warsaw 2017.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500" dirty="0">
                <a:solidFill>
                  <a:schemeClr val="tx1"/>
                </a:solidFill>
              </a:rPr>
              <a:t>Jakub Ciesielski, P</a:t>
            </a:r>
            <a:r>
              <a:rPr lang="en-US" sz="2500" dirty="0" err="1">
                <a:solidFill>
                  <a:schemeClr val="tx1"/>
                </a:solidFill>
              </a:rPr>
              <a:t>rotection</a:t>
            </a:r>
            <a:r>
              <a:rPr lang="en-US" sz="2500" dirty="0">
                <a:solidFill>
                  <a:schemeClr val="tx1"/>
                </a:solidFill>
              </a:rPr>
              <a:t> of moral copyrights in Poland</a:t>
            </a:r>
            <a:r>
              <a:rPr lang="pl-PL" sz="2500" dirty="0">
                <a:solidFill>
                  <a:schemeClr val="tx1"/>
                </a:solidFill>
              </a:rPr>
              <a:t>, </a:t>
            </a:r>
            <a:r>
              <a:rPr lang="pl-PL" sz="2500" dirty="0" err="1">
                <a:solidFill>
                  <a:schemeClr val="tx1"/>
                </a:solidFill>
              </a:rPr>
              <a:t>presentation</a:t>
            </a:r>
            <a:r>
              <a:rPr lang="pl-PL" sz="2500" dirty="0">
                <a:solidFill>
                  <a:schemeClr val="tx1"/>
                </a:solidFill>
              </a:rPr>
              <a:t> </a:t>
            </a:r>
            <a:r>
              <a:rPr lang="pl-PL" sz="2500" dirty="0" err="1">
                <a:solidFill>
                  <a:schemeClr val="tx1"/>
                </a:solidFill>
              </a:rPr>
              <a:t>ppt</a:t>
            </a:r>
            <a:r>
              <a:rPr lang="pl-PL" sz="2500" dirty="0">
                <a:solidFill>
                  <a:schemeClr val="tx1"/>
                </a:solidFill>
              </a:rPr>
              <a:t>.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endParaRPr lang="pl-PL" sz="25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2500" dirty="0">
                <a:solidFill>
                  <a:schemeClr val="tx1"/>
                </a:solidFill>
                <a:hlinkClick r:id="rId2"/>
              </a:rPr>
              <a:t>https</a:t>
            </a:r>
            <a:r>
              <a:rPr lang="pl-PL" sz="2500">
                <a:solidFill>
                  <a:schemeClr val="tx1"/>
                </a:solidFill>
                <a:hlinkClick r:id="rId2"/>
              </a:rPr>
              <a:t>://www.gov.pl/web/sprawiedliwosc/powstana-specjalistyczne-sady-chroniace-wlasnosc-intelektualna</a:t>
            </a:r>
            <a:endParaRPr lang="pl-PL" sz="25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pl-PL" sz="1300" dirty="0"/>
          </a:p>
          <a:p>
            <a:pPr marL="342900" indent="-342900">
              <a:buFont typeface="+mj-lt"/>
              <a:buAutoNum type="arabicPeriod"/>
            </a:pPr>
            <a:endParaRPr lang="pl-PL" dirty="0"/>
          </a:p>
          <a:p>
            <a:pPr marL="342900" indent="-342900">
              <a:buFont typeface="+mj-lt"/>
              <a:buAutoNum type="arabicPeriod"/>
            </a:pPr>
            <a:endParaRPr lang="pl-PL" dirty="0"/>
          </a:p>
          <a:p>
            <a:pPr marL="342900" indent="-342900">
              <a:buFont typeface="+mj-lt"/>
              <a:buAutoNum type="arabicPeriod"/>
            </a:pPr>
            <a:endParaRPr lang="pl-PL" dirty="0"/>
          </a:p>
          <a:p>
            <a:pPr marL="342900" indent="-34290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223356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560B34C-C8FA-4C19-88FD-2A386DA93D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295" y="-507542"/>
            <a:ext cx="3572029" cy="313015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E4F7D84-C398-4147-BC52-DC28E124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979" y="228985"/>
            <a:ext cx="7729728" cy="1188720"/>
          </a:xfrm>
        </p:spPr>
        <p:txBody>
          <a:bodyPr>
            <a:normAutofit/>
          </a:bodyPr>
          <a:lstStyle/>
          <a:p>
            <a:r>
              <a:rPr lang="pl-PL" dirty="0"/>
              <a:t>Kwestie proceduralne 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668621-72B3-4811-8E90-5E337F5F0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31" y="1792069"/>
            <a:ext cx="11079333" cy="46341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Kto może być powodem ?</a:t>
            </a:r>
          </a:p>
          <a:p>
            <a:r>
              <a:rPr lang="pl-PL" dirty="0"/>
              <a:t>Art. 78 ust. 2 – 4, autor, a w razie jego śmierci inne osoby.</a:t>
            </a:r>
          </a:p>
          <a:p>
            <a:r>
              <a:rPr lang="pl-PL" dirty="0"/>
              <a:t>2.Jeżeli twórca nie wyraził innej woli, po jego śmierci z powództwem </a:t>
            </a:r>
            <a:r>
              <a:rPr lang="pl-PL" dirty="0" err="1"/>
              <a:t>oochronę</a:t>
            </a:r>
            <a:r>
              <a:rPr lang="pl-PL" dirty="0"/>
              <a:t> autorskich praw osobistych zmarłego może wystąpić małżonek, a w jego braku kolejno: zstępni, rodzice, rodzeństwo, zstępni rodzeństwa.</a:t>
            </a:r>
          </a:p>
          <a:p>
            <a:r>
              <a:rPr lang="pl-PL" dirty="0"/>
              <a:t>ust. 4Jeżeli twórca nie wyraził innej woli, z powództwem, o którym mowa w ust. 2, może również wystąpić stowarzyszenie twórców właściwe ze względu na rodzaj twórczości lub organizacja zbiorowego zarządzania prawami autorskimi lub prawami pokrewnymi, która </a:t>
            </a:r>
            <a:r>
              <a:rPr lang="pl-PL" dirty="0">
                <a:solidFill>
                  <a:srgbClr val="00B050"/>
                </a:solidFill>
              </a:rPr>
              <a:t>zarządzała</a:t>
            </a:r>
            <a:r>
              <a:rPr lang="pl-PL" dirty="0"/>
              <a:t> prawami autorskimi zmarłego twórcy</a:t>
            </a:r>
          </a:p>
          <a:p>
            <a:endParaRPr lang="pl-PL" dirty="0"/>
          </a:p>
          <a:p>
            <a:r>
              <a:rPr lang="pl-PL" dirty="0"/>
              <a:t>Przepisy KPC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Art. 1</a:t>
            </a:r>
            <a:r>
              <a:rPr lang="en-GB" dirty="0"/>
              <a:t>7</a:t>
            </a:r>
            <a:r>
              <a:rPr lang="pl-PL" dirty="0"/>
              <a:t>(2) </a:t>
            </a:r>
            <a:r>
              <a:rPr lang="pl-PL" err="1"/>
              <a:t>kpc</a:t>
            </a:r>
            <a:r>
              <a:rPr lang="pl-PL" dirty="0"/>
              <a:t> sąd okręgowy jest wyłącznie właściwy w sprawach o ochronę pra</a:t>
            </a:r>
            <a:r>
              <a:rPr lang="pl-PL" dirty="0">
                <a:solidFill>
                  <a:schemeClr val="tx1"/>
                </a:solidFill>
              </a:rPr>
              <a:t>w </a:t>
            </a:r>
            <a:r>
              <a:rPr lang="pl-PL" b="1" dirty="0">
                <a:solidFill>
                  <a:schemeClr val="tx1"/>
                </a:solidFill>
              </a:rPr>
              <a:t>autorskich i pokrewnych, </a:t>
            </a:r>
            <a:r>
              <a:rPr lang="pl-PL" dirty="0">
                <a:solidFill>
                  <a:schemeClr val="tx1"/>
                </a:solidFill>
              </a:rPr>
              <a:t>jak również dotyczących wynalazków, wzorów użytkowych, wzorów przemysłowych, znaków towaro</a:t>
            </a:r>
            <a:r>
              <a:rPr lang="pl-PL" dirty="0">
                <a:solidFill>
                  <a:srgbClr val="00B050"/>
                </a:solidFill>
              </a:rPr>
              <a:t>wych, oznaczeń geograficznych i topografii układów scalonych oraz o ochronę innych praw na dobrach niematerialnych;</a:t>
            </a:r>
          </a:p>
        </p:txBody>
      </p:sp>
    </p:spTree>
    <p:extLst>
      <p:ext uri="{BB962C8B-B14F-4D97-AF65-F5344CB8AC3E}">
        <p14:creationId xmlns:p14="http://schemas.microsoft.com/office/powerpoint/2010/main" val="176575109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Sądy własności intelektualnej</a:t>
            </a:r>
            <a:br>
              <a:rPr lang="pl-PL" dirty="0"/>
            </a:br>
            <a:r>
              <a:rPr lang="pl-PL" dirty="0"/>
              <a:t>nowelizacja KPC od 1 lipca 2020 r.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135" y="2374084"/>
            <a:ext cx="7802097" cy="4135773"/>
          </a:xfrm>
        </p:spPr>
        <p:txBody>
          <a:bodyPr>
            <a:normAutofit fontScale="92500"/>
          </a:bodyPr>
          <a:lstStyle/>
          <a:p>
            <a:r>
              <a:rPr lang="pl-PL" dirty="0"/>
              <a:t>Art.479</a:t>
            </a:r>
            <a:r>
              <a:rPr lang="pl-PL" sz="1100" dirty="0"/>
              <a:t>89 </a:t>
            </a:r>
            <a:r>
              <a:rPr lang="pl-PL" dirty="0" err="1"/>
              <a:t>kpc</a:t>
            </a:r>
            <a:endParaRPr lang="pl-PL" dirty="0"/>
          </a:p>
          <a:p>
            <a:r>
              <a:rPr lang="pl-PL" dirty="0"/>
              <a:t>Sądy te (specjalne wydziały, które powstaną w czterech sądach okręgowych i dwóch sądach apelacyjnych) zajmą się sprawami z zakresu prawa autorskiego i praw pokrewnych, praw własności przemysłowej, a także sprawami związanymi ze zwalczaniem nieuczciwej konkurencji oraz pewnymi kategoriami spraw o ochronę dóbr osobistych. </a:t>
            </a:r>
          </a:p>
          <a:p>
            <a:r>
              <a:rPr lang="pl-PL" dirty="0"/>
              <a:t>Chodzi np. o bezprawne wykorzystywanie praw autorskich i znaków towarowych, kopiowanie produktów, nieuprawnione korzystanie z cudzych wynalazków, a także o przypadki związane z wykorzystaniem dobra osobistego w celach reklamowych i promocyjnych lub naruszeniem dobra osobistego w związku z działalnością naukową i wynalazczą</a:t>
            </a:r>
          </a:p>
          <a:p>
            <a:r>
              <a:rPr lang="pl-PL" dirty="0"/>
              <a:t>https://www.gov.pl/web/sprawiedliwosc/powstana-specjalistyczne-sady-chroniace-wlasnosc-intelektualna</a:t>
            </a:r>
          </a:p>
        </p:txBody>
      </p:sp>
    </p:spTree>
    <p:extLst>
      <p:ext uri="{BB962C8B-B14F-4D97-AF65-F5344CB8AC3E}">
        <p14:creationId xmlns:p14="http://schemas.microsoft.com/office/powerpoint/2010/main" val="186083226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brightnessContrast bright="21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781425"/>
            <a:ext cx="625792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72413" y="528465"/>
            <a:ext cx="7729728" cy="1188720"/>
          </a:xfrm>
        </p:spPr>
        <p:txBody>
          <a:bodyPr/>
          <a:lstStyle/>
          <a:p>
            <a:r>
              <a:rPr lang="pl-PL" dirty="0"/>
              <a:t>Art. 479 (89 i n.) </a:t>
            </a:r>
            <a:r>
              <a:rPr lang="pl-PL" dirty="0" err="1"/>
              <a:t>kpc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6345" y="2013358"/>
            <a:ext cx="10393960" cy="4471332"/>
          </a:xfrm>
        </p:spPr>
        <p:txBody>
          <a:bodyPr>
            <a:normAutofit/>
          </a:bodyPr>
          <a:lstStyle/>
          <a:p>
            <a:r>
              <a:rPr lang="pl-PL" dirty="0"/>
              <a:t>§2.Sprawami własności intelektualnej w rozumieniu niniejszego działu są także sprawy o:</a:t>
            </a:r>
          </a:p>
          <a:p>
            <a:r>
              <a:rPr lang="pl-PL" dirty="0"/>
              <a:t>1) zapobieganie i zwalczanie nieuczciwej konkurencji; </a:t>
            </a:r>
          </a:p>
          <a:p>
            <a:r>
              <a:rPr lang="pl-PL" dirty="0"/>
              <a:t>2)ochronę dóbr osobistych  w zakresie, w jakim dotyczy ona wykorzystania dobra osobistego w celu indywidualizacji, reklamy lub promocji przedsiębiorcy, towarów lub usług;( chodzi tu o bezprawną komercjalizację dóbr osobistych w celu reklamy czy promocji przedsiębiorstwa, towarów lub usług);</a:t>
            </a:r>
          </a:p>
          <a:p>
            <a:r>
              <a:rPr lang="pl-PL" dirty="0"/>
              <a:t>3)ochronę dóbr osobistych w związku z działalnością naukową lub wynalazczą.</a:t>
            </a:r>
          </a:p>
          <a:p>
            <a:r>
              <a:rPr lang="pl-PL" dirty="0"/>
              <a:t>Art.479</a:t>
            </a:r>
            <a:r>
              <a:rPr lang="pl-PL" sz="1400" dirty="0"/>
              <a:t>90</a:t>
            </a:r>
            <a:r>
              <a:rPr lang="pl-PL" dirty="0"/>
              <a:t>.§1. Sprawy własności intelektualnej należą do właściwości sądów okręgowych.§2.Sąd Okręgowy w Warszawie jest wyłącznie właściwy w sprawach własności intelektualnej dotyczących programów komputerowych, wynalazków, wzorów użytkowych, topografii układów scalonych, odmian roślin oraz tajemnic przedsiębiorstwa o charakterze technicznym.</a:t>
            </a:r>
          </a:p>
        </p:txBody>
      </p:sp>
    </p:spTree>
    <p:extLst>
      <p:ext uri="{BB962C8B-B14F-4D97-AF65-F5344CB8AC3E}">
        <p14:creationId xmlns:p14="http://schemas.microsoft.com/office/powerpoint/2010/main" val="90209045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Nowelizacja </a:t>
            </a:r>
            <a:r>
              <a:rPr lang="pl-PL" dirty="0" err="1"/>
              <a:t>kpc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Nowe narzędzia :</a:t>
            </a:r>
          </a:p>
          <a:p>
            <a:r>
              <a:rPr lang="pl-PL" dirty="0"/>
              <a:t>zabezpieczenie środka dowodowego, wyjawienie lub wydanie środka dowodowego oraz wezwaniu do udzielenia informacji </a:t>
            </a:r>
          </a:p>
          <a:p>
            <a:r>
              <a:rPr lang="pl-PL" dirty="0"/>
              <a:t>Nowe przepisy wprowadzają też w sprawach z dziedziny ochrony własności intelektualnej przymus reprezentowania strony przez zawodowego pełnomocnika (adwokata, radcę prawnego lub rzecznika patentowego), z wyjątkiem spraw, w których wartość przedmiotu sporu nie przekracza 20 000 złotych oraz spraw, w których sąd zwolnił strony ze wskazanego obowiązku.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514860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4F7D84-C398-4147-BC52-DC28E124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524"/>
            <a:ext cx="7729728" cy="1188720"/>
          </a:xfrm>
        </p:spPr>
        <p:txBody>
          <a:bodyPr/>
          <a:lstStyle/>
          <a:p>
            <a:r>
              <a:rPr lang="pl-PL" dirty="0"/>
              <a:t>I. Ochrona praw osobistych autora 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668621-72B3-4811-8E90-5E337F5F0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4" y="1926454"/>
            <a:ext cx="11079333" cy="4634144"/>
          </a:xfrm>
        </p:spPr>
        <p:txBody>
          <a:bodyPr>
            <a:normAutofit/>
          </a:bodyPr>
          <a:lstStyle/>
          <a:p>
            <a:r>
              <a:rPr lang="pl-PL" b="1" dirty="0"/>
              <a:t>Art. 16 treść autorskich praw osobistych – przykłady tych praw</a:t>
            </a:r>
            <a:endParaRPr lang="pl-PL" dirty="0"/>
          </a:p>
          <a:p>
            <a:r>
              <a:rPr lang="pl-PL" dirty="0"/>
              <a:t>Jeżeli ustawa nie stanowi inaczej, autorskie prawa osobiste chronią nieograniczoną w czasie i niepodlegającą zrzeczeniu się lub zbyciu więź twórcy z utworem, a w szczególności prawo do: </a:t>
            </a:r>
          </a:p>
          <a:p>
            <a:r>
              <a:rPr lang="pl-PL" dirty="0"/>
              <a:t>1) autorstwa utworu; </a:t>
            </a:r>
          </a:p>
          <a:p>
            <a:r>
              <a:rPr lang="pl-PL" dirty="0"/>
              <a:t>2) oznaczenia utworu swoim nazwiskiem lub pseudonimem albo do udostępniania go anonimowo; </a:t>
            </a:r>
          </a:p>
          <a:p>
            <a:r>
              <a:rPr lang="pl-PL" dirty="0"/>
              <a:t>3) nienaruszalności treści i formy utworu oraz jego rzetelnego wykorzystania; </a:t>
            </a:r>
          </a:p>
          <a:p>
            <a:r>
              <a:rPr lang="pl-PL" dirty="0"/>
              <a:t>4) decydowania o pierwszym udostępnieniu utworu publiczności; </a:t>
            </a:r>
          </a:p>
          <a:p>
            <a:r>
              <a:rPr lang="pl-PL" dirty="0"/>
              <a:t>5) nadzoru nad sposobem korzystania z utworu.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Nie wygasają z upływem czasu</a:t>
            </a:r>
          </a:p>
          <a:p>
            <a:pPr marL="0" indent="0">
              <a:buNone/>
            </a:pPr>
            <a:r>
              <a:rPr lang="pl-PL" dirty="0"/>
              <a:t>Autor nie może się ich zrzec</a:t>
            </a:r>
          </a:p>
        </p:txBody>
      </p:sp>
      <p:pic>
        <p:nvPicPr>
          <p:cNvPr id="6" name="Obraz 5" descr="Obraz zawierający zegar&#10;&#10;Opis wygenerowany automatycznie">
            <a:extLst>
              <a:ext uri="{FF2B5EF4-FFF2-40B4-BE49-F238E27FC236}">
                <a16:creationId xmlns:a16="http://schemas.microsoft.com/office/drawing/2014/main" id="{15BF34F4-0FD4-47CC-9DA1-66866D3EE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648" y="3762463"/>
            <a:ext cx="4202980" cy="296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9499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D26A1776-A421-4F0A-8064-F52CD682D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872" y="3025163"/>
            <a:ext cx="3128256" cy="807673"/>
          </a:xfrm>
        </p:spPr>
        <p:txBody>
          <a:bodyPr>
            <a:noAutofit/>
          </a:bodyPr>
          <a:lstStyle/>
          <a:p>
            <a:r>
              <a:rPr lang="pl-PL" sz="1400" dirty="0"/>
              <a:t>Prawa osobiste w art. 16 Pr. Aut.</a:t>
            </a:r>
            <a:endParaRPr lang="en-GB" sz="1400" dirty="0"/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3AAC1782-2161-4EC5-BB07-0392F6CB08FD}"/>
              </a:ext>
            </a:extLst>
          </p:cNvPr>
          <p:cNvSpPr txBox="1">
            <a:spLocks/>
          </p:cNvSpPr>
          <p:nvPr/>
        </p:nvSpPr>
        <p:spPr bwMode="black">
          <a:xfrm>
            <a:off x="4922489" y="1430170"/>
            <a:ext cx="2347021" cy="62610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dirty="0"/>
              <a:t>Autorstwo utworu</a:t>
            </a:r>
            <a:endParaRPr lang="en-GB" sz="1400" b="1" dirty="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0303AB25-EEF2-42DE-8862-F508924A9A51}"/>
              </a:ext>
            </a:extLst>
          </p:cNvPr>
          <p:cNvSpPr txBox="1">
            <a:spLocks/>
          </p:cNvSpPr>
          <p:nvPr/>
        </p:nvSpPr>
        <p:spPr bwMode="black">
          <a:xfrm>
            <a:off x="7478722" y="4740124"/>
            <a:ext cx="3074621" cy="13937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dirty="0"/>
              <a:t>oznaczenia utworu swoim nazwiskiem lub pseudonimem albo do udostępniania go anonimowo</a:t>
            </a:r>
            <a:endParaRPr lang="pl-PL" sz="1400" b="1" dirty="0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99D5AFB8-0B7D-48A7-BB28-EB97C03B0D4D}"/>
              </a:ext>
            </a:extLst>
          </p:cNvPr>
          <p:cNvSpPr txBox="1">
            <a:spLocks/>
          </p:cNvSpPr>
          <p:nvPr/>
        </p:nvSpPr>
        <p:spPr bwMode="black">
          <a:xfrm>
            <a:off x="801305" y="1719772"/>
            <a:ext cx="2916662" cy="110063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dirty="0"/>
              <a:t>Nienaruszalność treści i formy</a:t>
            </a:r>
          </a:p>
          <a:p>
            <a:r>
              <a:rPr lang="pl-PL" sz="1400" b="1" dirty="0"/>
              <a:t>Integralność utworu</a:t>
            </a:r>
            <a:endParaRPr lang="en-GB" sz="1400" b="1" dirty="0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8928D306-67A1-4B31-A8ED-0CF665C09B70}"/>
              </a:ext>
            </a:extLst>
          </p:cNvPr>
          <p:cNvSpPr txBox="1">
            <a:spLocks/>
          </p:cNvSpPr>
          <p:nvPr/>
        </p:nvSpPr>
        <p:spPr bwMode="black">
          <a:xfrm>
            <a:off x="1796617" y="4886703"/>
            <a:ext cx="2916662" cy="110063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dirty="0"/>
              <a:t>Pierwsze udostępnienie </a:t>
            </a:r>
            <a:r>
              <a:rPr lang="pl-PL" sz="1400" b="1"/>
              <a:t>utworu publiczności</a:t>
            </a:r>
            <a:endParaRPr lang="pl-PL" sz="1400" b="1" dirty="0"/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id="{ED743F56-0EE4-4556-BF5F-A22AA5B24413}"/>
              </a:ext>
            </a:extLst>
          </p:cNvPr>
          <p:cNvSpPr txBox="1">
            <a:spLocks/>
          </p:cNvSpPr>
          <p:nvPr/>
        </p:nvSpPr>
        <p:spPr bwMode="black">
          <a:xfrm>
            <a:off x="8600621" y="1866397"/>
            <a:ext cx="2961791" cy="83276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dirty="0"/>
              <a:t>nadzór nad sposobem korzystania z utworu</a:t>
            </a:r>
            <a:endParaRPr lang="en-GB" sz="1400" b="1" dirty="0"/>
          </a:p>
        </p:txBody>
      </p:sp>
      <p:pic>
        <p:nvPicPr>
          <p:cNvPr id="19" name="Grafika 18" descr="Maszyna do pisania">
            <a:extLst>
              <a:ext uri="{FF2B5EF4-FFF2-40B4-BE49-F238E27FC236}">
                <a16:creationId xmlns:a16="http://schemas.microsoft.com/office/drawing/2014/main" id="{BD62FCDD-5ACD-4399-8C24-0C06322421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799" y="453015"/>
            <a:ext cx="914400" cy="914400"/>
          </a:xfrm>
          <a:prstGeom prst="rect">
            <a:avLst/>
          </a:prstGeom>
        </p:spPr>
      </p:pic>
      <p:pic>
        <p:nvPicPr>
          <p:cNvPr id="21" name="Grafika 20" descr="Otwarta książka">
            <a:extLst>
              <a:ext uri="{FF2B5EF4-FFF2-40B4-BE49-F238E27FC236}">
                <a16:creationId xmlns:a16="http://schemas.microsoft.com/office/drawing/2014/main" id="{F6A468E8-AFBF-426E-9163-4996ADD18F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97748" y="3963425"/>
            <a:ext cx="914400" cy="914400"/>
          </a:xfrm>
          <a:prstGeom prst="rect">
            <a:avLst/>
          </a:prstGeom>
        </p:spPr>
      </p:pic>
      <p:pic>
        <p:nvPicPr>
          <p:cNvPr id="23" name="Grafika 22" descr="Głowa z kołami zębatymi">
            <a:extLst>
              <a:ext uri="{FF2B5EF4-FFF2-40B4-BE49-F238E27FC236}">
                <a16:creationId xmlns:a16="http://schemas.microsoft.com/office/drawing/2014/main" id="{7E6A0C13-B5C8-4440-ACD5-E72688E357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30718" y="951997"/>
            <a:ext cx="914400" cy="914400"/>
          </a:xfrm>
          <a:prstGeom prst="rect">
            <a:avLst/>
          </a:prstGeom>
        </p:spPr>
      </p:pic>
      <p:pic>
        <p:nvPicPr>
          <p:cNvPr id="27" name="Grafika 26" descr="Identyfikator pracownika">
            <a:extLst>
              <a:ext uri="{FF2B5EF4-FFF2-40B4-BE49-F238E27FC236}">
                <a16:creationId xmlns:a16="http://schemas.microsoft.com/office/drawing/2014/main" id="{A9BF1F8B-06E8-450D-BD5D-380CC8E4D8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58832" y="3816846"/>
            <a:ext cx="914400" cy="914400"/>
          </a:xfrm>
          <a:prstGeom prst="rect">
            <a:avLst/>
          </a:prstGeom>
        </p:spPr>
      </p:pic>
      <p:pic>
        <p:nvPicPr>
          <p:cNvPr id="29" name="Grafika 28" descr="Oko">
            <a:extLst>
              <a:ext uri="{FF2B5EF4-FFF2-40B4-BE49-F238E27FC236}">
                <a16:creationId xmlns:a16="http://schemas.microsoft.com/office/drawing/2014/main" id="{977434E5-CE5C-4FBF-A221-3DBC2662DF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24317" y="1044219"/>
            <a:ext cx="914400" cy="914400"/>
          </a:xfrm>
          <a:prstGeom prst="rect">
            <a:avLst/>
          </a:prstGeom>
        </p:spPr>
      </p:pic>
      <p:sp>
        <p:nvSpPr>
          <p:cNvPr id="30" name="Strzałka: w dół 29">
            <a:extLst>
              <a:ext uri="{FF2B5EF4-FFF2-40B4-BE49-F238E27FC236}">
                <a16:creationId xmlns:a16="http://schemas.microsoft.com/office/drawing/2014/main" id="{F42F3220-10E8-41FB-BF67-CA62B7A78AD5}"/>
              </a:ext>
            </a:extLst>
          </p:cNvPr>
          <p:cNvSpPr/>
          <p:nvPr/>
        </p:nvSpPr>
        <p:spPr>
          <a:xfrm rot="14125521">
            <a:off x="7965589" y="2819176"/>
            <a:ext cx="302028" cy="33841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trzałka: w dół 30">
            <a:extLst>
              <a:ext uri="{FF2B5EF4-FFF2-40B4-BE49-F238E27FC236}">
                <a16:creationId xmlns:a16="http://schemas.microsoft.com/office/drawing/2014/main" id="{58DB790D-C8AB-449E-91BE-130039B7FD0F}"/>
              </a:ext>
            </a:extLst>
          </p:cNvPr>
          <p:cNvSpPr/>
          <p:nvPr/>
        </p:nvSpPr>
        <p:spPr>
          <a:xfrm rot="7261562">
            <a:off x="3936238" y="2822917"/>
            <a:ext cx="302028" cy="33841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trzałka: w dół 32">
            <a:extLst>
              <a:ext uri="{FF2B5EF4-FFF2-40B4-BE49-F238E27FC236}">
                <a16:creationId xmlns:a16="http://schemas.microsoft.com/office/drawing/2014/main" id="{D67030CB-B35F-4B48-A2A9-80580433885C}"/>
              </a:ext>
            </a:extLst>
          </p:cNvPr>
          <p:cNvSpPr/>
          <p:nvPr/>
        </p:nvSpPr>
        <p:spPr>
          <a:xfrm rot="19745196">
            <a:off x="7111216" y="4120968"/>
            <a:ext cx="302028" cy="33841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Strzałka: w dół 33">
            <a:extLst>
              <a:ext uri="{FF2B5EF4-FFF2-40B4-BE49-F238E27FC236}">
                <a16:creationId xmlns:a16="http://schemas.microsoft.com/office/drawing/2014/main" id="{259F2C79-29D2-447E-A466-77DF34B42FB3}"/>
              </a:ext>
            </a:extLst>
          </p:cNvPr>
          <p:cNvSpPr/>
          <p:nvPr/>
        </p:nvSpPr>
        <p:spPr>
          <a:xfrm rot="2092094">
            <a:off x="4786655" y="4120967"/>
            <a:ext cx="302028" cy="33841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Strzałka: w dół 34">
            <a:extLst>
              <a:ext uri="{FF2B5EF4-FFF2-40B4-BE49-F238E27FC236}">
                <a16:creationId xmlns:a16="http://schemas.microsoft.com/office/drawing/2014/main" id="{FB716813-2C37-4A65-8570-3D9D27EB9A7C}"/>
              </a:ext>
            </a:extLst>
          </p:cNvPr>
          <p:cNvSpPr/>
          <p:nvPr/>
        </p:nvSpPr>
        <p:spPr>
          <a:xfrm rot="10800000">
            <a:off x="5949822" y="2437084"/>
            <a:ext cx="302028" cy="33841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A1CB796C-9874-4365-B686-9D3864EF5BD5}"/>
              </a:ext>
            </a:extLst>
          </p:cNvPr>
          <p:cNvSpPr txBox="1"/>
          <p:nvPr/>
        </p:nvSpPr>
        <p:spPr>
          <a:xfrm>
            <a:off x="8511490" y="6426551"/>
            <a:ext cx="363612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/>
              <a:t>* THE CATALOGUE IS NON-EXHAUSTIVE.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15577030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917" y="302003"/>
            <a:ext cx="549592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7580" y="276795"/>
            <a:ext cx="7729728" cy="1188720"/>
          </a:xfrm>
        </p:spPr>
        <p:txBody>
          <a:bodyPr/>
          <a:lstStyle/>
          <a:p>
            <a:r>
              <a:rPr lang="pl-PL" dirty="0"/>
              <a:t>Śmierć Autora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2455" y="1664921"/>
            <a:ext cx="7729728" cy="3101983"/>
          </a:xfrm>
        </p:spPr>
        <p:txBody>
          <a:bodyPr>
            <a:noAutofit/>
          </a:bodyPr>
          <a:lstStyle/>
          <a:p>
            <a:r>
              <a:rPr lang="pl-PL" sz="2000" dirty="0"/>
              <a:t>po śmierci autora </a:t>
            </a:r>
          </a:p>
          <a:p>
            <a:pPr marL="0" indent="0">
              <a:buNone/>
            </a:pPr>
            <a:r>
              <a:rPr lang="pl-PL" sz="2000" dirty="0"/>
              <a:t>Prawa autorskie osobiste wykonują: </a:t>
            </a:r>
          </a:p>
          <a:p>
            <a:pPr marL="0" indent="0">
              <a:buNone/>
            </a:pPr>
            <a:r>
              <a:rPr lang="pl-PL" sz="2000" dirty="0"/>
              <a:t>małżonek, </a:t>
            </a:r>
          </a:p>
          <a:p>
            <a:pPr marL="0" indent="0">
              <a:buNone/>
            </a:pPr>
            <a:r>
              <a:rPr lang="pl-PL" sz="2000" dirty="0"/>
              <a:t>a w jego braku kolejno:</a:t>
            </a:r>
          </a:p>
          <a:p>
            <a:pPr marL="0" indent="0">
              <a:buNone/>
            </a:pPr>
            <a:r>
              <a:rPr lang="pl-PL" sz="2000" dirty="0"/>
              <a:t>dzieci, rodzice, rodzeństwo, wnukowie, </a:t>
            </a:r>
          </a:p>
          <a:p>
            <a:pPr marL="0" indent="0">
              <a:buNone/>
            </a:pPr>
            <a:r>
              <a:rPr lang="pl-PL" sz="2000" dirty="0"/>
              <a:t>zstępni rodzeństwa.  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W ich braku z powództwem o ochronę praw autorskich może wystąpić także organizacja twórcza lub organizacja zbiorowego zarządzania prawami autorskimi (</a:t>
            </a:r>
            <a:r>
              <a:rPr lang="pl-PL" sz="2000" dirty="0">
                <a:hlinkClick r:id="rId3" tooltip="upa_art78"/>
              </a:rPr>
              <a:t>art.78</a:t>
            </a:r>
            <a:r>
              <a:rPr lang="pl-PL" sz="2000" dirty="0"/>
              <a:t> </a:t>
            </a:r>
            <a:r>
              <a:rPr lang="pl-PL" sz="2000" dirty="0">
                <a:hlinkClick r:id="rId4" tooltip="upa_art78_ust4"/>
              </a:rPr>
              <a:t>ust.4</a:t>
            </a:r>
            <a:r>
              <a:rPr lang="pl-PL" sz="2000" dirty="0"/>
              <a:t> Pr. aut)</a:t>
            </a:r>
          </a:p>
        </p:txBody>
      </p:sp>
    </p:spTree>
    <p:extLst>
      <p:ext uri="{BB962C8B-B14F-4D97-AF65-F5344CB8AC3E}">
        <p14:creationId xmlns:p14="http://schemas.microsoft.com/office/powerpoint/2010/main" val="391488108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Paczka">
  <a:themeElements>
    <a:clrScheme name="Paczka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zka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zka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31A1F65980164B853679E319D143B8" ma:contentTypeVersion="6" ma:contentTypeDescription="Utwórz nowy dokument." ma:contentTypeScope="" ma:versionID="17a7ecc36a98bd13cce7c393562d1840">
  <xsd:schema xmlns:xsd="http://www.w3.org/2001/XMLSchema" xmlns:xs="http://www.w3.org/2001/XMLSchema" xmlns:p="http://schemas.microsoft.com/office/2006/metadata/properties" xmlns:ns2="1a5378cd-315c-435a-885b-191c7c93c01e" targetNamespace="http://schemas.microsoft.com/office/2006/metadata/properties" ma:root="true" ma:fieldsID="632d7c4421e6c7df89a9e644cd52491a" ns2:_="">
    <xsd:import namespace="1a5378cd-315c-435a-885b-191c7c93c0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378cd-315c-435a-885b-191c7c93c0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00EF84-8DB0-4E2F-A972-AE7431D1FE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85161E-F2DE-4816-B0C7-6E0FCDCBA44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BFED774-03AF-4934-B2A2-595BC281E7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378cd-315c-435a-885b-191c7c93c0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Paczka</Template>
  <TotalTime>5509</TotalTime>
  <Words>2112</Words>
  <Application>Microsoft Office PowerPoint</Application>
  <PresentationFormat>Panoramiczny</PresentationFormat>
  <Paragraphs>168</Paragraphs>
  <Slides>24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Paczka</vt:lpstr>
      <vt:lpstr>Ochrona Praw autorskich</vt:lpstr>
      <vt:lpstr>Od 1 lipca 2020 r. KPC</vt:lpstr>
      <vt:lpstr>Kwestie proceduralne </vt:lpstr>
      <vt:lpstr>Sądy własności intelektualnej nowelizacja KPC od 1 lipca 2020 r.</vt:lpstr>
      <vt:lpstr>Art. 479 (89 i n.) kpc</vt:lpstr>
      <vt:lpstr>Nowelizacja kpc</vt:lpstr>
      <vt:lpstr>I. Ochrona praw osobistych autora </vt:lpstr>
      <vt:lpstr>Prawa osobiste w art. 16 Pr. Aut.</vt:lpstr>
      <vt:lpstr>Śmierć Autora</vt:lpstr>
      <vt:lpstr>2. Ochrona praw osobistych  art. 78 PA</vt:lpstr>
      <vt:lpstr>Art. 78 </vt:lpstr>
      <vt:lpstr>Prezentacja programu PowerPoint</vt:lpstr>
      <vt:lpstr>2.1. rodzaje roszczeń</vt:lpstr>
      <vt:lpstr>2.3. LOCUS STANDI (prawo do pozwania) </vt:lpstr>
      <vt:lpstr>2.4. delikty prawa autorskiego </vt:lpstr>
      <vt:lpstr>2.7. przykłady wyroków w sprawach o zadośćuczynienie</vt:lpstr>
      <vt:lpstr>Art. 115 prawa autorskiego</vt:lpstr>
      <vt:lpstr>Art. 116 i 119</vt:lpstr>
      <vt:lpstr>II. Ochrona autorskich praw majątkowych art. 79 pa</vt:lpstr>
      <vt:lpstr>Prezentacja programu PowerPoint</vt:lpstr>
      <vt:lpstr>TK sygn. akt P 14/19</vt:lpstr>
      <vt:lpstr>Art. 79 ust. 2 i ust. 3</vt:lpstr>
      <vt:lpstr>Art. 79 ust. 4 i 5</vt:lpstr>
      <vt:lpstr>Źródła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Taxation of wealth</dc:title>
  <dc:creator>Kuba</dc:creator>
  <cp:lastModifiedBy>Monika</cp:lastModifiedBy>
  <cp:revision>408</cp:revision>
  <dcterms:created xsi:type="dcterms:W3CDTF">2020-03-14T12:10:11Z</dcterms:created>
  <dcterms:modified xsi:type="dcterms:W3CDTF">2024-05-21T07:59:41Z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0x0101004431A1F65980164B853679E319D143B8</vt:lpwstr>
  </property>
</Properties>
</file>