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66" r:id="rId5"/>
    <p:sldId id="260" r:id="rId6"/>
    <p:sldId id="259" r:id="rId7"/>
    <p:sldId id="263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242C05-F4CA-4BF0-89EB-DCE0E407F2C5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5378B2-2D8C-45E0-B936-247F14BF1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Ochrona praw konsumenta – odpowiedzialność za sprzedany towar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Mgr Monika Szczotkowska</a:t>
            </a:r>
          </a:p>
          <a:p>
            <a:r>
              <a:rPr lang="pl-PL" dirty="0" smtClean="0"/>
              <a:t>Materiały źródłowe wykorzystywane w prezentacji są zaczerpnięte ze strony Urzędu Ochrony Konkurencji i Konsumentów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kumimoji="0" lang="pl-PL" altLang="pl-PL" b="1" dirty="0" smtClean="0">
                <a:latin typeface="Cambria" panose="02040503050406030204" pitchFamily="18" charset="0"/>
              </a:rPr>
              <a:t>BRAK POINFORMOWANIA </a:t>
            </a:r>
            <a:r>
              <a:rPr lang="pl-PL" altLang="pl-PL" b="1" dirty="0" smtClean="0">
                <a:latin typeface="Cambria" panose="02040503050406030204" pitchFamily="18" charset="0"/>
              </a:rPr>
              <a:t>O PRAWIE DO ODSTĄPIENIA</a:t>
            </a:r>
            <a:r>
              <a:rPr lang="pl-PL" altLang="pl-PL" dirty="0" smtClean="0">
                <a:latin typeface="Cambria" panose="02040503050406030204" pitchFamily="18" charset="0"/>
              </a:rPr>
              <a:t>?</a:t>
            </a:r>
          </a:p>
          <a:p>
            <a:pPr algn="just"/>
            <a:endParaRPr kumimoji="0" lang="pl-PL" altLang="pl-PL" dirty="0" smtClean="0">
              <a:latin typeface="Cambria" panose="020405030504060302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kumimoji="0" lang="pl-PL" altLang="pl-PL" dirty="0" smtClean="0">
                <a:latin typeface="Cambria" panose="02040503050406030204" pitchFamily="18" charset="0"/>
              </a:rPr>
              <a:t>okres na odstąpienie upływa po </a:t>
            </a:r>
            <a:r>
              <a:rPr kumimoji="0" lang="pl-PL" altLang="pl-PL" b="1" dirty="0" smtClean="0">
                <a:latin typeface="Cambria" panose="02040503050406030204" pitchFamily="18" charset="0"/>
              </a:rPr>
              <a:t>12 miesiącach</a:t>
            </a:r>
            <a:r>
              <a:rPr kumimoji="0" lang="pl-PL" altLang="pl-PL" dirty="0" smtClean="0">
                <a:latin typeface="Cambria" panose="02040503050406030204" pitchFamily="18" charset="0"/>
              </a:rPr>
              <a:t> od zakończenia początkowego, 14-dniowego okresu na odstąpienie od umowy </a:t>
            </a:r>
            <a:r>
              <a:rPr kumimoji="0" lang="pl-PL" altLang="pl-PL" dirty="0" smtClean="0">
                <a:solidFill>
                  <a:srgbClr val="FF0000"/>
                </a:solidFill>
                <a:latin typeface="Cambria" panose="02040503050406030204" pitchFamily="18" charset="0"/>
              </a:rPr>
              <a:t>(</a:t>
            </a:r>
            <a:r>
              <a:rPr kumimoji="0" lang="pl-PL" altLang="pl-PL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 facto </a:t>
            </a:r>
            <a:r>
              <a:rPr kumimoji="0" lang="pl-PL" altLang="pl-PL" dirty="0" smtClean="0">
                <a:solidFill>
                  <a:srgbClr val="FF0000"/>
                </a:solidFill>
                <a:latin typeface="Cambria" panose="02040503050406030204" pitchFamily="18" charset="0"/>
              </a:rPr>
              <a:t>12 miesięcy + 14 dni) </a:t>
            </a:r>
          </a:p>
          <a:p>
            <a:pPr algn="just"/>
            <a:endParaRPr lang="pl-PL" altLang="pl-PL" dirty="0" smtClean="0">
              <a:latin typeface="Cambria" panose="02040503050406030204" pitchFamily="18" charset="0"/>
            </a:endParaRPr>
          </a:p>
          <a:p>
            <a:pPr algn="just"/>
            <a:r>
              <a:rPr kumimoji="0" lang="pl-PL" altLang="pl-PL" b="1" dirty="0" smtClean="0">
                <a:latin typeface="Cambria" panose="02040503050406030204" pitchFamily="18" charset="0"/>
              </a:rPr>
              <a:t>ALE:</a:t>
            </a:r>
          </a:p>
          <a:p>
            <a:pPr algn="just"/>
            <a:r>
              <a:rPr kumimoji="0" lang="pl-PL" altLang="pl-PL" dirty="0" smtClean="0">
                <a:latin typeface="Cambria" panose="02040503050406030204" pitchFamily="18" charset="0"/>
              </a:rPr>
              <a:t> </a:t>
            </a:r>
          </a:p>
          <a:p>
            <a:pPr algn="just"/>
            <a:r>
              <a:rPr kumimoji="0" lang="pl-PL" altLang="pl-PL" dirty="0" smtClean="0">
                <a:latin typeface="Cambria" panose="02040503050406030204" pitchFamily="18" charset="0"/>
              </a:rPr>
              <a:t>Jeśli w terminie 12 miesięcy od zawarcia umowy przedsiębiorca udzielił konsumentowi informacji o prawie do odstąpienia, okres na odstąpienie upływa po 14 dniach od udzielenia tych informacji.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200" b="1" cap="small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Odpowiedzialność przedsiębiorcy za sprzedany towar</a:t>
            </a:r>
            <a:r>
              <a:rPr lang="pl-PL" cap="small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pl-PL" cap="small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pl-PL" altLang="pl-PL" sz="4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Wada fizyczna </a:t>
            </a:r>
            <a:r>
              <a:rPr lang="pl-PL" altLang="pl-PL" sz="4000" dirty="0" smtClean="0">
                <a:latin typeface="Arial" charset="0"/>
                <a:ea typeface="Arial" charset="0"/>
                <a:cs typeface="Arial" charset="0"/>
              </a:rPr>
              <a:t>(niezgodność rzeczy sprzedanej z umową)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endParaRPr lang="pl-PL" altLang="pl-PL" sz="4000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l-PL" altLang="pl-PL" dirty="0" smtClean="0">
                <a:latin typeface="Arial" charset="0"/>
                <a:ea typeface="Arial" charset="0"/>
                <a:cs typeface="Arial" charset="0"/>
              </a:rPr>
              <a:t>nie ma właściwości, które rzecz tego rodzaju powinna mieć ze względu na cel w umowie oznaczony albo wynikający z okoliczności lub przeznaczenia</a:t>
            </a:r>
            <a:endParaRPr lang="pl-PL" altLang="pl-PL" b="1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l-PL" altLang="pl-PL" dirty="0" smtClean="0">
                <a:latin typeface="Arial" charset="0"/>
                <a:ea typeface="Arial" charset="0"/>
                <a:cs typeface="Arial" charset="0"/>
              </a:rPr>
              <a:t>nie ma właściwości, o których istnieniu sprzedawca zapewnił kupującego, w tym przedstawiając próbkę lub wzór</a:t>
            </a:r>
            <a:endParaRPr lang="pl-PL" altLang="pl-PL" b="1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l-PL" altLang="pl-PL" dirty="0" smtClean="0">
                <a:latin typeface="Arial" charset="0"/>
                <a:ea typeface="Arial" charset="0"/>
                <a:cs typeface="Arial" charset="0"/>
              </a:rPr>
              <a:t>nie nadaje się do celu, o którym kupujący poinformował sprzedawcę przy zawarciu umowy, a sprzedawca nie zgłosił zastrzeżenia co do takiego jej przeznaczenia</a:t>
            </a:r>
            <a:endParaRPr lang="pl-PL" altLang="pl-PL" b="1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l-PL" altLang="pl-PL" dirty="0" smtClean="0">
                <a:latin typeface="Arial" charset="0"/>
                <a:ea typeface="Arial" charset="0"/>
                <a:cs typeface="Arial" charset="0"/>
              </a:rPr>
              <a:t>została kupującemu wydana w stanie niezupełnym</a:t>
            </a:r>
            <a:endParaRPr lang="pl-PL" altLang="pl-PL" sz="2800" b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endParaRPr lang="pl-PL" altLang="pl-PL" sz="2800" b="1" dirty="0" smtClean="0">
              <a:latin typeface="Cambria" panose="02040503050406030204" pitchFamily="18" charset="0"/>
              <a:ea typeface="Arial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pl-PL" altLang="pl-PL" sz="4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Wada prawna</a:t>
            </a:r>
            <a:endParaRPr lang="pl-PL" altLang="pl-PL" sz="40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9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az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30225"/>
            <a:ext cx="5904655" cy="560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77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az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111785" cy="505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79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raz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677" y="530225"/>
            <a:ext cx="6982684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57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Tx/>
              <a:buNone/>
            </a:pPr>
            <a:r>
              <a:rPr lang="pl-PL" altLang="pl-PL" sz="2300" dirty="0" smtClean="0">
                <a:ea typeface="Arial" pitchFamily="34" charset="0"/>
              </a:rPr>
              <a:t>Kupujący </a:t>
            </a:r>
            <a:r>
              <a:rPr lang="pl-PL" altLang="pl-PL" sz="2300" dirty="0">
                <a:ea typeface="Arial" pitchFamily="34" charset="0"/>
              </a:rPr>
              <a:t>może wykonywać uprawnienia z tytułu rękojmi za wady fizyczne </a:t>
            </a:r>
            <a:r>
              <a:rPr lang="pl-PL" altLang="pl-PL" sz="2300" b="1" dirty="0">
                <a:ea typeface="Arial" pitchFamily="34" charset="0"/>
              </a:rPr>
              <a:t>rzeczy niezależnie od uprawnień wynikających z gwarancji. </a:t>
            </a:r>
          </a:p>
          <a:p>
            <a:pPr marL="0" indent="0" algn="just">
              <a:buFontTx/>
              <a:buNone/>
            </a:pPr>
            <a:r>
              <a:rPr lang="pl-PL" altLang="pl-PL" sz="2300" b="1" dirty="0">
                <a:solidFill>
                  <a:srgbClr val="FF0000"/>
                </a:solidFill>
                <a:ea typeface="Arial" pitchFamily="34" charset="0"/>
              </a:rPr>
              <a:t>Co to oznacza? 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pl-PL" altLang="pl-PL" sz="2300" dirty="0">
                <a:ea typeface="Arial" pitchFamily="34" charset="0"/>
              </a:rPr>
              <a:t>W przypadku nieuwzględnienia przez gwaranta żądania wskazanego w gwarancji (na przykład naprawy towaru), kupujący ma możliwość dochodzenia swoich praw w stosunku do tej samej wady w ramach rękojmi bezpośrednio od sprzedawcy. </a:t>
            </a:r>
          </a:p>
          <a:p>
            <a:pPr marL="0" indent="0" algn="just">
              <a:buFontTx/>
              <a:buNone/>
            </a:pPr>
            <a:endParaRPr lang="pl-PL" altLang="pl-PL" sz="2300" dirty="0">
              <a:ea typeface="Arial" pitchFamily="34" charset="0"/>
            </a:endParaRPr>
          </a:p>
          <a:p>
            <a:pPr marL="0" indent="0" algn="just">
              <a:buFontTx/>
              <a:buNone/>
            </a:pPr>
            <a:endParaRPr lang="pl-PL" altLang="pl-PL" sz="2300" dirty="0">
              <a:ea typeface="Arial" pitchFamily="34" charset="0"/>
            </a:endParaRPr>
          </a:p>
          <a:p>
            <a:pPr marL="0" indent="0" algn="just">
              <a:buFontTx/>
              <a:buNone/>
            </a:pPr>
            <a:r>
              <a:rPr lang="pl-PL" altLang="pl-PL" sz="2300" b="1" dirty="0">
                <a:ea typeface="Arial" pitchFamily="34" charset="0"/>
              </a:rPr>
              <a:t>Wykonanie uprawnień z gwarancji nie wpływa na odpowiedzialność sprzedawcy z tytułu rękojmi.</a:t>
            </a:r>
          </a:p>
          <a:p>
            <a:pPr marL="0" indent="0" algn="just">
              <a:buFontTx/>
              <a:buNone/>
            </a:pPr>
            <a:r>
              <a:rPr lang="pl-PL" altLang="pl-PL" sz="2300" b="1" dirty="0">
                <a:solidFill>
                  <a:srgbClr val="FF0000"/>
                </a:solidFill>
                <a:ea typeface="Arial" pitchFamily="34" charset="0"/>
              </a:rPr>
              <a:t>Co to oznacza? </a:t>
            </a:r>
            <a:endParaRPr lang="pl-PL" altLang="pl-PL" sz="2300" dirty="0">
              <a:ea typeface="Arial" pitchFamily="34" charset="0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pl-PL" altLang="pl-PL" sz="2300" dirty="0">
                <a:ea typeface="Arial" pitchFamily="34" charset="0"/>
              </a:rPr>
              <a:t>Wymiana lub naprawa przedmiotu w ramach realizacji uprawnień z gwarancji  nie wpływa na możliwość późniejszego skorzystania z rękojmi w zakresie wad ujawnionych w tym towarze. </a:t>
            </a:r>
          </a:p>
          <a:p>
            <a:pPr marL="0" indent="0" algn="just">
              <a:buFontTx/>
              <a:buNone/>
            </a:pPr>
            <a:r>
              <a:rPr lang="pl-PL" altLang="pl-PL" sz="2300" dirty="0">
                <a:ea typeface="Arial" pitchFamily="34" charset="0"/>
              </a:rPr>
              <a:t>W razie wykonywania przez kupującego uprawnień z gwarancji </a:t>
            </a:r>
            <a:r>
              <a:rPr lang="pl-PL" altLang="pl-PL" sz="2300" b="1" dirty="0">
                <a:ea typeface="Arial" pitchFamily="34" charset="0"/>
              </a:rPr>
              <a:t>bieg terminu do wykonania uprawnień z tytułu rękojmi ulega zawieszeniu z dniem zawiadomienia sprzedawcy o wadzie</a:t>
            </a:r>
            <a:r>
              <a:rPr lang="pl-PL" altLang="pl-PL" sz="2300" dirty="0">
                <a:ea typeface="Arial" pitchFamily="34" charset="0"/>
              </a:rPr>
              <a:t>. Termin ten biegnie dalej od dnia odmowy przez gwaranta wykonania obowiązków wynikających z gwarancji albo bezskutecznego upływu czasu na ich wykonanie.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altLang="pl-PL" b="1" dirty="0" smtClean="0">
                <a:latin typeface="Cambria" panose="02040503050406030204" pitchFamily="18" charset="0"/>
              </a:rPr>
              <a:t>Odpowiedzialność konsumenta za stan zwracanej rzeczy </a:t>
            </a:r>
          </a:p>
          <a:p>
            <a:pPr algn="just"/>
            <a:endParaRPr lang="pl-PL" altLang="pl-PL" dirty="0" smtClean="0">
              <a:latin typeface="Cambria" panose="02040503050406030204" pitchFamily="18" charset="0"/>
            </a:endParaRPr>
          </a:p>
          <a:p>
            <a:pPr marL="285750" indent="-285750" algn="just"/>
            <a:r>
              <a:rPr lang="pl-PL" altLang="pl-PL" dirty="0" smtClean="0">
                <a:latin typeface="Cambria" panose="02040503050406030204" pitchFamily="18" charset="0"/>
              </a:rPr>
              <a:t>Konsument ponosi odpowiedzialność za </a:t>
            </a:r>
            <a:r>
              <a:rPr lang="pl-PL" altLang="pl-PL" b="1" dirty="0" smtClean="0">
                <a:latin typeface="Cambria" panose="02040503050406030204" pitchFamily="18" charset="0"/>
              </a:rPr>
              <a:t>zmniejszenie wartości rzeczy </a:t>
            </a:r>
            <a:r>
              <a:rPr lang="pl-PL" altLang="pl-PL" dirty="0" smtClean="0">
                <a:latin typeface="Cambria" panose="02040503050406030204" pitchFamily="18" charset="0"/>
              </a:rPr>
              <a:t>będące wynikiem </a:t>
            </a:r>
            <a:r>
              <a:rPr lang="pl-PL" altLang="pl-PL" b="1" dirty="0" smtClean="0">
                <a:latin typeface="Cambria" panose="02040503050406030204" pitchFamily="18" charset="0"/>
              </a:rPr>
              <a:t>korzystania z niej w sposób wykraczający poza konieczny do stwierdzenia charakteru, cech i funkcjonowania rzeczy.</a:t>
            </a:r>
          </a:p>
          <a:p>
            <a:pPr algn="just"/>
            <a:endParaRPr lang="pl-PL" altLang="pl-PL" b="1" dirty="0" smtClean="0">
              <a:latin typeface="Cambria" panose="02040503050406030204" pitchFamily="18" charset="0"/>
            </a:endParaRPr>
          </a:p>
          <a:p>
            <a:pPr algn="just"/>
            <a:r>
              <a:rPr lang="pl-PL" altLang="pl-PL" dirty="0" smtClean="0">
                <a:latin typeface="Cambria" panose="02040503050406030204" pitchFamily="18" charset="0"/>
              </a:rPr>
              <a:t>Z motywów dyrektywy:</a:t>
            </a:r>
          </a:p>
          <a:p>
            <a:pPr algn="just"/>
            <a:endParaRPr lang="pl-PL" altLang="pl-PL" dirty="0" smtClean="0">
              <a:latin typeface="Cambria" panose="02040503050406030204" pitchFamily="18" charset="0"/>
            </a:endParaRPr>
          </a:p>
          <a:p>
            <a:pPr algn="just"/>
            <a:r>
              <a:rPr lang="pl-PL" altLang="pl-PL" i="1" dirty="0" smtClean="0">
                <a:latin typeface="Cambria" panose="02040503050406030204" pitchFamily="18" charset="0"/>
              </a:rPr>
              <a:t>„W celu stwierdzenia charakteru, cech i funkcjonowania towarów konsument powinien obchodzić się z towarami i sprawdzić je tylko w taki sam sposób, w jaki mógłby to zrobić w sklepie.”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u="sng" dirty="0" smtClean="0">
              <a:latin typeface="Cambria" panose="02040503050406030204" pitchFamily="18" charset="0"/>
            </a:endParaRPr>
          </a:p>
          <a:p>
            <a:pPr algn="just"/>
            <a:r>
              <a:rPr lang="pl-PL" altLang="pl-PL" dirty="0" smtClean="0">
                <a:solidFill>
                  <a:srgbClr val="FF0000"/>
                </a:solidFill>
                <a:latin typeface="Cambria" panose="02040503050406030204" pitchFamily="18" charset="0"/>
              </a:rPr>
              <a:t>ALE UWAGA:</a:t>
            </a:r>
          </a:p>
          <a:p>
            <a:pPr algn="just"/>
            <a:endParaRPr lang="pl-PL" altLang="pl-PL" u="sng" dirty="0" smtClean="0">
              <a:latin typeface="Cambria" panose="02040503050406030204" pitchFamily="18" charset="0"/>
            </a:endParaRPr>
          </a:p>
          <a:p>
            <a:pPr algn="just"/>
            <a:r>
              <a:rPr lang="pl-PL" altLang="pl-PL" dirty="0" smtClean="0">
                <a:latin typeface="Cambria" panose="02040503050406030204" pitchFamily="18" charset="0"/>
              </a:rPr>
              <a:t>Konsument </a:t>
            </a:r>
            <a:r>
              <a:rPr lang="pl-PL" altLang="pl-PL" b="1" dirty="0" smtClean="0">
                <a:latin typeface="Cambria" panose="02040503050406030204" pitchFamily="18" charset="0"/>
              </a:rPr>
              <a:t>nie odpowiada </a:t>
            </a:r>
            <a:r>
              <a:rPr lang="pl-PL" altLang="pl-PL" dirty="0" smtClean="0">
                <a:latin typeface="Cambria" panose="02040503050406030204" pitchFamily="18" charset="0"/>
              </a:rPr>
              <a:t>za zmniejszenie wartości towarów w przypadku gdy przedsiębiorca nie poinformował go o prawie do odstąpienia od umowy.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2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1450" y="530225"/>
            <a:ext cx="7107138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25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kumimoji="0" lang="pl-PL" altLang="pl-PL" sz="1400" i="1" dirty="0" smtClean="0">
                <a:solidFill>
                  <a:srgbClr val="002060"/>
                </a:solidFill>
              </a:rPr>
              <a:t>Źródło: http://www.prawakonsumenta.uokik.gov.pl</a:t>
            </a:r>
            <a:endParaRPr kumimoji="0" lang="pl-PL" altLang="pl-PL" sz="1400" dirty="0" smtClean="0"/>
          </a:p>
          <a:p>
            <a:endParaRPr lang="en-US" dirty="0"/>
          </a:p>
        </p:txBody>
      </p:sp>
      <p:pic>
        <p:nvPicPr>
          <p:cNvPr id="5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044153" cy="263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192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333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Ochrona praw konsumenta – odpowiedzialność za sprzedany towar</vt:lpstr>
      <vt:lpstr>Odpowiedzialność przedsiębiorcy za sprzedany towar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Weil, Gotshal &amp; Manges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praw konsumenta – odpowiedzialność za sprzedany towar</dc:title>
  <dc:creator>SZCZOTKO</dc:creator>
  <cp:lastModifiedBy>SZCZOTKO</cp:lastModifiedBy>
  <cp:revision>1</cp:revision>
  <dcterms:created xsi:type="dcterms:W3CDTF">2017-09-30T13:31:26Z</dcterms:created>
  <dcterms:modified xsi:type="dcterms:W3CDTF">2017-09-30T13:41:27Z</dcterms:modified>
</cp:coreProperties>
</file>