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78" r:id="rId5"/>
    <p:sldId id="279" r:id="rId6"/>
    <p:sldId id="271" r:id="rId7"/>
    <p:sldId id="274" r:id="rId8"/>
    <p:sldId id="261" r:id="rId9"/>
    <p:sldId id="262" r:id="rId10"/>
    <p:sldId id="265" r:id="rId11"/>
    <p:sldId id="266" r:id="rId12"/>
    <p:sldId id="268" r:id="rId13"/>
    <p:sldId id="269" r:id="rId14"/>
    <p:sldId id="270" r:id="rId15"/>
    <p:sldId id="275" r:id="rId16"/>
    <p:sldId id="276" r:id="rId17"/>
    <p:sldId id="280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EEB42D-33BE-4744-BE55-2581810A2D68}" type="datetimeFigureOut">
              <a:rPr lang="pl-PL" smtClean="0"/>
              <a:t>2017-12-14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DFF058A-41FA-4B55-AA3E-ABF6CC19FD1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Od Kodeksu Norymberskiego do Konwencji Biomedycznej – rozwój i znaczenie zasad prowadzenia badań naukowych z udziałem człowieka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Dr Agata </a:t>
            </a:r>
            <a:r>
              <a:rPr lang="pl-PL" dirty="0" err="1" smtClean="0"/>
              <a:t>Wnukiewicz</a:t>
            </a:r>
            <a:r>
              <a:rPr lang="pl-PL" dirty="0" smtClean="0"/>
              <a:t>-Kozłowska</a:t>
            </a:r>
          </a:p>
          <a:p>
            <a:r>
              <a:rPr lang="pl-PL" dirty="0" smtClean="0"/>
              <a:t>Wydział Prawa, Administracji i Ekonomii</a:t>
            </a:r>
          </a:p>
          <a:p>
            <a:r>
              <a:rPr lang="pl-PL" dirty="0" smtClean="0"/>
              <a:t>Uniwersytet Wrocławski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3090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Przewaga korzyści nad ryzykiem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Kodeks Norymberski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Konwencja Biomedyczna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/>
              <a:t>Stopień podjętego ryzyka uzyskanego z eksperymentu nigdy nie powinien przewyższać znaczenia korzyści dla ludzkości.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/>
              <a:t>Artykuł 16 ( Ochrona osób poddawanych badaniom ) </a:t>
            </a:r>
            <a:endParaRPr lang="pl-PL" dirty="0"/>
          </a:p>
          <a:p>
            <a:r>
              <a:rPr lang="pl-PL" dirty="0"/>
              <a:t>Przeprowadzanie badań naukowych na ludziach jest dopuszczalne, o ile zostaną spełnione wszystkie następujące warunki: </a:t>
            </a:r>
          </a:p>
          <a:p>
            <a:r>
              <a:rPr lang="pl-PL" dirty="0" smtClean="0"/>
              <a:t>ii</a:t>
            </a:r>
            <a:r>
              <a:rPr lang="pl-PL" dirty="0"/>
              <a:t>. ryzyko podejmowane przez osobę poddaną badaniom jest proporcjonalne do potencjalnych korzyści wynikających z tych badań, </a:t>
            </a:r>
            <a:endParaRPr lang="pl-PL" dirty="0" smtClean="0"/>
          </a:p>
          <a:p>
            <a:r>
              <a:rPr lang="pl-PL" b="1" dirty="0"/>
              <a:t>Artykuł 2 ( Prymat istoty ludzkiej ) </a:t>
            </a:r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Interes i dobro istoty ludzkiej przeważa nad wyłącznym interesem społeczeństwa lub nauki. </a:t>
            </a:r>
          </a:p>
        </p:txBody>
      </p:sp>
    </p:spTree>
    <p:extLst>
      <p:ext uri="{BB962C8B-B14F-4D97-AF65-F5344CB8AC3E}">
        <p14:creationId xmlns:p14="http://schemas.microsoft.com/office/powerpoint/2010/main" val="2067368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Wysoki poziom eksperymentatorów oraz sprzętu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Kodeks Norymberski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Konwencja Biomedyczna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Odpowiednie przygotowania powinny być podjęte oraz odpowiedni sprzęt medyczny powinien być zastosowany aby zabezpieczyć osoby poddane eksperymentowi nawet jeśli istnieje minimalne prawdopodobieństwo zranienia, kalectwa lub śmierci.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/>
              <a:t>Artykuł 4 ( Standardy zawodowe ) </a:t>
            </a:r>
            <a:endParaRPr lang="pl-PL" dirty="0"/>
          </a:p>
          <a:p>
            <a:r>
              <a:rPr lang="pl-PL" dirty="0"/>
              <a:t>Jakakolwiek interwencja w dziedzinie zdrowia, w tym badania naukowe, musi być przeprowadzona przy poszanowaniu norm i obowiązków wynikających z zasad postępowania zawodowego, jak również reguł postępowania, które mają zastosowanie w konkretnym przypadku. </a:t>
            </a:r>
          </a:p>
        </p:txBody>
      </p:sp>
    </p:spTree>
    <p:extLst>
      <p:ext uri="{BB962C8B-B14F-4D97-AF65-F5344CB8AC3E}">
        <p14:creationId xmlns:p14="http://schemas.microsoft.com/office/powerpoint/2010/main" val="3168217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Najwyższe kwalifikacje badaczy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Kodeks Norymberski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Konwencja Biomedyczna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Eksperyment medyczny powinien być przeprowadzony przez wykwalifikowanych naukowców. Najwyższy poziom umiejętności i troski jest wymagany od osób prowadzących eksperyment we wszystkich jego etapach.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730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Opcja wycofania się z eksperymentu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Kodeks Norymberski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Konwencja Biomedyczna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W trakcie przeprowadzania eksperymentu na osobie, musi ona mieć zagwarantowane prawo tej osobie do natychmiastowego zaprzestania oraz wycofania się z eksperymentu w przypadku gdy stan fizyczny lub psychiczny wydaje się uniemożliwić zakończenie danego eksperymentu.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v. wymagana zgoda, o której mowa w artykule 5, powinna być wyrażona w sposób wyraźny i dotyczyć konkretnego badania oraz powinna być udokumentowana. W każdej chwili można swobodnie zgodę wycofać. </a:t>
            </a:r>
          </a:p>
        </p:txBody>
      </p:sp>
    </p:spTree>
    <p:extLst>
      <p:ext uri="{BB962C8B-B14F-4D97-AF65-F5344CB8AC3E}">
        <p14:creationId xmlns:p14="http://schemas.microsoft.com/office/powerpoint/2010/main" val="321842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Obowiązek przerwania eksperymentu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Kodeks Norymberski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Konwencja Biomedyczna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 trakcie eksperymentu naukowiec odpowiedzialny za jego przeprowadzenie musi być przygotowany na przerwanie eksperymentu na każdym etapie jego trwania, jeśli tylko ma podejrzenie w oparciu o swoją dobrą wolę, swoje najwyższe kwalifikacje i ostrożny osąd Ă˘ÂÂ cechy wymagane od takiego naukowca - że zachodzi prawdopodobieństwo zranienia, kalectwa lub śmierci osoby poddanej takiemu eksperymentowi w przypadku, gdyby dany </a:t>
            </a:r>
            <a:r>
              <a:rPr lang="pl-PL" dirty="0" err="1"/>
              <a:t>eksperymentnie</a:t>
            </a:r>
            <a:r>
              <a:rPr lang="pl-PL" dirty="0"/>
              <a:t> nie został przerwany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758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Kodeks Norymberski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Konwencja Biomedyczna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iii. </a:t>
            </a:r>
            <a:r>
              <a:rPr lang="pl-PL" dirty="0">
                <a:solidFill>
                  <a:srgbClr val="FF0000"/>
                </a:solidFill>
              </a:rPr>
              <a:t>projekt badań został zatwierdzony przez właściwą instytucję w wyniku niezależnej oceny jego wartości naukowej, w tym wagi celu badań i po przeprowadzeniu wszechstronnej oceny co do jego dopuszczalności pod względem etycznym</a:t>
            </a:r>
            <a:r>
              <a:rPr lang="pl-PL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667629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Kodeks Norymberski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Konwencja Biomedyczna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pl-PL" dirty="0"/>
              <a:t>iv. osoba poddawana badaniom jest informowana o swoich prawach oraz o ochronie gwarantowanej jej w przepisach prawa, </a:t>
            </a:r>
          </a:p>
        </p:txBody>
      </p:sp>
    </p:spTree>
    <p:extLst>
      <p:ext uri="{BB962C8B-B14F-4D97-AF65-F5344CB8AC3E}">
        <p14:creationId xmlns:p14="http://schemas.microsoft.com/office/powerpoint/2010/main" val="1056992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dirty="0"/>
              <a:t/>
            </a:r>
            <a:br>
              <a:rPr lang="pl-PL" dirty="0"/>
            </a:br>
            <a:r>
              <a:rPr lang="pl-PL" sz="2000" b="1" dirty="0" smtClean="0"/>
              <a:t>ROZPORZĄDZENIE </a:t>
            </a:r>
            <a:r>
              <a:rPr lang="pl-PL" sz="2000" b="1" dirty="0"/>
              <a:t>PARLAMENTU EUROPEJSKIEGO I RADY (UE) NR 536/2014 z dnia 16 kwietnia 2014 r. w sprawie badań klinicznych produktów leczniczych stosowanych u ludzi oraz uchylenia dyrektywy </a:t>
            </a:r>
            <a:r>
              <a:rPr lang="pl-PL" sz="2000" b="1" dirty="0" smtClean="0"/>
              <a:t>2001/20/WE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Zastępuje dyrektywę;</a:t>
            </a:r>
          </a:p>
          <a:p>
            <a:r>
              <a:rPr lang="pl-PL" dirty="0" smtClean="0"/>
              <a:t>Zacznie obowiązywać od maja 2016;</a:t>
            </a:r>
          </a:p>
          <a:p>
            <a:r>
              <a:rPr lang="pl-PL" dirty="0" smtClean="0"/>
              <a:t>Ułatwia procedurę;</a:t>
            </a:r>
          </a:p>
          <a:p>
            <a:r>
              <a:rPr lang="pl-PL" dirty="0" smtClean="0"/>
              <a:t>Pod znakiem zapytania komitety etyczne;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888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Kodeks Norymberski 1947 r.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10 podstawowych zasad prowadzenia badań</a:t>
            </a:r>
          </a:p>
          <a:p>
            <a:r>
              <a:rPr lang="pl-PL" dirty="0" smtClean="0"/>
              <a:t>Niewiążąca moc prawna (zbiór zasad etycznych)</a:t>
            </a:r>
          </a:p>
          <a:p>
            <a:r>
              <a:rPr lang="pl-PL" dirty="0" smtClean="0"/>
              <a:t>Pierwszy międzynarodowy dokument regulujący problematykę prowadzenia badań naukowych z udziałem człowieka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69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Deklaracja Helsińska 1964 r.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Przyjęta przez Zgromadzenie Ogólne Światowego Stowarzyszenia Lekarzy (2008 ostatnia rewizja);</a:t>
            </a:r>
          </a:p>
          <a:p>
            <a:r>
              <a:rPr lang="pl-PL" dirty="0" smtClean="0"/>
              <a:t>Brak wiążącej mocy prawnej,</a:t>
            </a:r>
          </a:p>
          <a:p>
            <a:r>
              <a:rPr lang="pl-PL" dirty="0" smtClean="0"/>
              <a:t>Zgoda zastępcza, dopuszczenie badań na grupie </a:t>
            </a:r>
            <a:r>
              <a:rPr lang="pl-PL" dirty="0" err="1" smtClean="0"/>
              <a:t>vulnerable</a:t>
            </a:r>
            <a:r>
              <a:rPr lang="pl-PL" dirty="0" smtClean="0"/>
              <a:t> </a:t>
            </a:r>
            <a:r>
              <a:rPr lang="pl-PL" dirty="0" err="1" smtClean="0"/>
              <a:t>persons</a:t>
            </a:r>
            <a:r>
              <a:rPr lang="pl-PL" dirty="0" smtClean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096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Wytyczne CIOMS 1982 r.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WHO + UNESCO;</a:t>
            </a:r>
          </a:p>
          <a:p>
            <a:r>
              <a:rPr lang="pl-PL" dirty="0" smtClean="0"/>
              <a:t>Szacunek dla osoby, </a:t>
            </a:r>
            <a:r>
              <a:rPr lang="pl-PL" dirty="0" err="1" smtClean="0"/>
              <a:t>dobroczynienie</a:t>
            </a:r>
            <a:r>
              <a:rPr lang="pl-PL" dirty="0" smtClean="0"/>
              <a:t>, sprawiedliwość;</a:t>
            </a:r>
          </a:p>
          <a:p>
            <a:r>
              <a:rPr lang="pl-PL" dirty="0" smtClean="0"/>
              <a:t>Waga komisji bioetycznych</a:t>
            </a:r>
          </a:p>
          <a:p>
            <a:r>
              <a:rPr lang="pl-PL" dirty="0" smtClean="0"/>
              <a:t>Niewiążący charakter prawny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947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400" dirty="0" smtClean="0"/>
              <a:t>Konwencja o ochronie praw człowieka i godności istoty ludzkiej wobec zastosowań biologii i medycyny: Konwencja o prawach człowieka i biomedycynie (Konwencja biomedyczna) 1997 r.</a:t>
            </a:r>
            <a:endParaRPr lang="pl-PL" sz="1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Pierwszy międzynarodowy instrument wiążący prawnie;</a:t>
            </a:r>
          </a:p>
          <a:p>
            <a:r>
              <a:rPr lang="pl-PL" dirty="0" smtClean="0"/>
              <a:t>Zbiór podstawowych zasad;</a:t>
            </a:r>
          </a:p>
          <a:p>
            <a:r>
              <a:rPr lang="pl-PL" dirty="0" smtClean="0"/>
              <a:t>Otwarta formuła – protokoły dodatkowe;</a:t>
            </a:r>
          </a:p>
          <a:p>
            <a:r>
              <a:rPr lang="pl-PL" dirty="0" smtClean="0"/>
              <a:t>Otwarcie na państwa spoza kręgu Rady Europy;</a:t>
            </a:r>
          </a:p>
          <a:p>
            <a:r>
              <a:rPr lang="pl-PL" dirty="0" smtClean="0"/>
              <a:t>Polityczny mechanizm kontroli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954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Zgoda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Kodeks Norymberski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Konwencja Biomedyczna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/>
              <a:t>Zasada 1: </a:t>
            </a:r>
            <a:r>
              <a:rPr lang="pl-PL" dirty="0">
                <a:solidFill>
                  <a:srgbClr val="FF0000"/>
                </a:solidFill>
              </a:rPr>
              <a:t>Absolutnie koniecznym składnikiem wszelkich eksperymentów medycznych prowadzonych na ludziach jest niewymuszona zgoda na ich przeprowadzenie wyrażona przez osobę, która ma być im poddana</a:t>
            </a:r>
            <a:r>
              <a:rPr lang="pl-PL" dirty="0"/>
              <a:t>. Oznacza to, że osoba na której prowadzony będzie eksperyment musi posiadać pełną zdolność do podejmowania czynności prawnych, mieć pełną władzę w podejmowaniu takiej decyzji bez jakiejkolwiek interwencji w formie przemocy, przekupstwa, wprowadzenia w błąd, przymusu, fałszywej obietnicy lub jakiejkolwiek innej formy ograniczania oraz wymuszania takiej decyzji; osoba ta powinna posiadać wiedzę i zrozumienie znaczenia eksperymentu w takim stopniu, aby móc świadomie podjąć decyzję o swoim uczestnictwie w eksperymencie. Ten ostatni element wymaga, aby </a:t>
            </a:r>
            <a:r>
              <a:rPr lang="pl-PL" dirty="0">
                <a:solidFill>
                  <a:srgbClr val="FF0000"/>
                </a:solidFill>
              </a:rPr>
              <a:t>przed uzyskaniem zgody na doświadczenie, eksperymentator wyjaśnił osobie, która ma być poddana doświadczeniom, istotę, czas trwania i cel danego eksperymentu, metody i środki za pomocą których ma być przeprowadzony eksperyment, wszelkie niedogodności i niebezpieczeństwa z tym związane, oraz skutki danego eksperymentu dla zdrowia fizycznego i psychicznego jego uczestników. 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pl-PL" b="1" dirty="0"/>
              <a:t>Artykuł 5 </a:t>
            </a:r>
            <a:r>
              <a:rPr lang="pl-PL" b="1" dirty="0" smtClean="0"/>
              <a:t>Postanowienia ogólne </a:t>
            </a:r>
            <a:endParaRPr lang="pl-PL" dirty="0"/>
          </a:p>
          <a:p>
            <a:r>
              <a:rPr lang="pl-PL" dirty="0"/>
              <a:t>Nie można przeprowadzić interwencji medycznej bez swobodnej i świadomej zgody osoby jej poddanej.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60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/>
              <a:t>Konieczność i </a:t>
            </a:r>
            <a:r>
              <a:rPr lang="pl-PL" sz="4000" dirty="0"/>
              <a:t>u</a:t>
            </a:r>
            <a:r>
              <a:rPr lang="pl-PL" sz="4000" dirty="0" smtClean="0"/>
              <a:t>przedniość doświadczeń na zwierzętach</a:t>
            </a:r>
            <a:endParaRPr lang="pl-PL" sz="4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Kodeks Norymberski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Konwencja Biomedyczna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Eksperyment medyczny powinien być zaprojektowany i oparty na rezultatach doświadczeń uprzednio przeprowadzonych na zwierzętach, oraz na wiedzy z zakresu historii choroby lub wiedzy pochodzącej z innych badań danego problemu tak, aby wyniki takiego eksperymentu usprawiedliwiały konieczność jego przeprowadzenie na ludziach. 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/>
              <a:t>Artykuł 16 ( Ochrona osób poddawanych badaniom ) </a:t>
            </a:r>
            <a:endParaRPr lang="pl-PL" dirty="0"/>
          </a:p>
          <a:p>
            <a:r>
              <a:rPr lang="pl-PL" dirty="0"/>
              <a:t>Przeprowadzanie badań naukowych na ludziach jest dopuszczalne, o ile zostaną spełnione wszystkie następujące warunki: </a:t>
            </a:r>
          </a:p>
          <a:p>
            <a:r>
              <a:rPr lang="pl-PL" dirty="0"/>
              <a:t>i. brak metody o porównywalnej skuteczności, alternatywnej do badań na ludziach, </a:t>
            </a:r>
          </a:p>
        </p:txBody>
      </p:sp>
    </p:spTree>
    <p:extLst>
      <p:ext uri="{BB962C8B-B14F-4D97-AF65-F5344CB8AC3E}">
        <p14:creationId xmlns:p14="http://schemas.microsoft.com/office/powerpoint/2010/main" val="100341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Minimalizacja niedogodności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Kodeks Norymberski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Konwencja Biomedyczna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Eksperyment medyczny powinien być tak przeprowadzony, aby uniknąć wszystkich niepotrzebnych fizycznych i psychicznych cierpień jak również okaleczeń osób poddanych takiemu eksperymentowi.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3723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Wykluczenie oczywistej śmierci lub kalectwa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Kodeks Norymberski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Konwencja Biomedyczna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Żaden eksperyment medyczny nie powinien być przeprowadzony tam, gdzie istnieje niejako </a:t>
            </a:r>
            <a:r>
              <a:rPr lang="pl-PL" i="1" dirty="0"/>
              <a:t>a priori </a:t>
            </a:r>
            <a:r>
              <a:rPr lang="pl-PL" dirty="0"/>
              <a:t>przekonanie, że doprowadzi to do śmierci lub trwałego kalectwa z wyjątkiem takiej sytuacji gdzie uczestnikiem eksperymentu jest lekarz, który dany eksperyment jednocześnie przeprowadza.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6036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125</TotalTime>
  <Words>960</Words>
  <Application>Microsoft Office PowerPoint</Application>
  <PresentationFormat>Pokaz na ekranie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Kierownictwo</vt:lpstr>
      <vt:lpstr>Od Kodeksu Norymberskiego do Konwencji Biomedycznej – rozwój i znaczenie zasad prowadzenia badań naukowych z udziałem człowieka</vt:lpstr>
      <vt:lpstr>Kodeks Norymberski 1947 r.</vt:lpstr>
      <vt:lpstr>Deklaracja Helsińska 1964 r.</vt:lpstr>
      <vt:lpstr>Wytyczne CIOMS 1982 r.</vt:lpstr>
      <vt:lpstr>Konwencja o ochronie praw człowieka i godności istoty ludzkiej wobec zastosowań biologii i medycyny: Konwencja o prawach człowieka i biomedycynie (Konwencja biomedyczna) 1997 r.</vt:lpstr>
      <vt:lpstr>Zgoda</vt:lpstr>
      <vt:lpstr>Konieczność i uprzedniość doświadczeń na zwierzętach</vt:lpstr>
      <vt:lpstr>Minimalizacja niedogodności</vt:lpstr>
      <vt:lpstr>Wykluczenie oczywistej śmierci lub kalectwa</vt:lpstr>
      <vt:lpstr>Przewaga korzyści nad ryzykiem</vt:lpstr>
      <vt:lpstr>Wysoki poziom eksperymentatorów oraz sprzętu</vt:lpstr>
      <vt:lpstr>Najwyższe kwalifikacje badaczy</vt:lpstr>
      <vt:lpstr>Opcja wycofania się z eksperymentu</vt:lpstr>
      <vt:lpstr>Obowiązek przerwania eksperymentu</vt:lpstr>
      <vt:lpstr>Prezentacja programu PowerPoint</vt:lpstr>
      <vt:lpstr>Prezentacja programu PowerPoint</vt:lpstr>
      <vt:lpstr> ROZPORZĄDZENIE PARLAMENTU EUROPEJSKIEGO I RADY (UE) NR 536/2014 z dnia 16 kwietnia 2014 r. w sprawie badań klinicznych produktów leczniczych stosowanych u ludzi oraz uchylenia dyrektywy 2001/20/WE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Kodeksu Norymberskiego do Konwencji Biomedycznej – rozwój i znaczenie zasad prowadzenia badań naukowych z udziałem człowieka</dc:title>
  <dc:creator>Agata Wnukiewicz-Kozłowska</dc:creator>
  <cp:lastModifiedBy>Agata Wnukiewicz-Kozłowska</cp:lastModifiedBy>
  <cp:revision>10</cp:revision>
  <dcterms:created xsi:type="dcterms:W3CDTF">2015-09-21T11:01:28Z</dcterms:created>
  <dcterms:modified xsi:type="dcterms:W3CDTF">2017-12-14T11:32:57Z</dcterms:modified>
</cp:coreProperties>
</file>