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5" r:id="rId4"/>
    <p:sldId id="284" r:id="rId5"/>
    <p:sldId id="283" r:id="rId6"/>
    <p:sldId id="290" r:id="rId7"/>
    <p:sldId id="289" r:id="rId8"/>
    <p:sldId id="288" r:id="rId9"/>
    <p:sldId id="299" r:id="rId10"/>
    <p:sldId id="310" r:id="rId11"/>
    <p:sldId id="298" r:id="rId12"/>
    <p:sldId id="307" r:id="rId13"/>
    <p:sldId id="306" r:id="rId14"/>
    <p:sldId id="305" r:id="rId15"/>
    <p:sldId id="304" r:id="rId16"/>
    <p:sldId id="311" r:id="rId17"/>
    <p:sldId id="312" r:id="rId18"/>
    <p:sldId id="303" r:id="rId19"/>
    <p:sldId id="280" r:id="rId20"/>
    <p:sldId id="279" r:id="rId21"/>
    <p:sldId id="278" r:id="rId22"/>
    <p:sldId id="319" r:id="rId23"/>
    <p:sldId id="318" r:id="rId24"/>
    <p:sldId id="317" r:id="rId25"/>
    <p:sldId id="316" r:id="rId26"/>
    <p:sldId id="315" r:id="rId27"/>
    <p:sldId id="314" r:id="rId28"/>
    <p:sldId id="321" r:id="rId29"/>
    <p:sldId id="320" r:id="rId30"/>
    <p:sldId id="313" r:id="rId31"/>
    <p:sldId id="322" r:id="rId32"/>
    <p:sldId id="335" r:id="rId33"/>
    <p:sldId id="334" r:id="rId34"/>
    <p:sldId id="333" r:id="rId35"/>
    <p:sldId id="259" r:id="rId3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2015-11-09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Odpowiedzialność </a:t>
            </a:r>
            <a:br>
              <a:rPr lang="pl-PL" b="1" dirty="0" smtClean="0"/>
            </a:br>
            <a:r>
              <a:rPr lang="pl-PL" b="1" dirty="0" smtClean="0"/>
              <a:t>administracji publicznej 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Podmioty odpowiedzialne</a:t>
            </a:r>
          </a:p>
          <a:p>
            <a:pPr>
              <a:buNone/>
            </a:pPr>
            <a:r>
              <a:rPr lang="pl-PL" dirty="0" smtClean="0"/>
              <a:t>Odpowiedzialność związana z wykonywaniem władzy publicznej na podstawie </a:t>
            </a:r>
            <a:r>
              <a:rPr lang="pl-PL" b="1" dirty="0" smtClean="0"/>
              <a:t>porozumienia</a:t>
            </a:r>
          </a:p>
          <a:p>
            <a:pPr>
              <a:buFontTx/>
              <a:buChar char="-"/>
            </a:pPr>
            <a:r>
              <a:rPr lang="pl-PL" dirty="0" smtClean="0"/>
              <a:t>Porozumienie związane ze zleceniem: </a:t>
            </a:r>
          </a:p>
          <a:p>
            <a:pPr marL="514350" indent="-514350">
              <a:buNone/>
            </a:pPr>
            <a:r>
              <a:rPr lang="pl-PL" dirty="0" smtClean="0"/>
              <a:t>I. </a:t>
            </a:r>
            <a:r>
              <a:rPr lang="pl-PL" dirty="0" err="1" smtClean="0"/>
              <a:t>Jst</a:t>
            </a:r>
            <a:endParaRPr lang="pl-PL" dirty="0" smtClean="0"/>
          </a:p>
          <a:p>
            <a:pPr marL="514350" indent="-514350">
              <a:buNone/>
            </a:pPr>
            <a:r>
              <a:rPr lang="pl-PL" dirty="0" smtClean="0"/>
              <a:t>II. Innej osobie prawnej</a:t>
            </a:r>
          </a:p>
          <a:p>
            <a:pPr marL="514350" indent="-514350">
              <a:buNone/>
            </a:pPr>
            <a:r>
              <a:rPr lang="pl-PL" dirty="0" smtClean="0"/>
              <a:t>Odpowiedzialność solidarną ponoszą: </a:t>
            </a:r>
          </a:p>
          <a:p>
            <a:pPr marL="514350" indent="-514350">
              <a:buAutoNum type="alphaUcPeriod"/>
            </a:pPr>
            <a:r>
              <a:rPr lang="pl-PL" dirty="0" smtClean="0"/>
              <a:t>Wykonawca</a:t>
            </a:r>
          </a:p>
          <a:p>
            <a:pPr marL="514350" indent="-514350">
              <a:buAutoNum type="alphaUcPeriod"/>
            </a:pPr>
            <a:r>
              <a:rPr lang="pl-PL" dirty="0" smtClean="0"/>
              <a:t>zlecająca je jednostka samorządu terytorialnego albo Skarb Państwa.</a:t>
            </a:r>
          </a:p>
          <a:p>
            <a:pPr marL="514350" indent="-514350">
              <a:buNone/>
            </a:pPr>
            <a:r>
              <a:rPr lang="pl-PL" dirty="0" smtClean="0"/>
              <a:t>art. 417 § 2 </a:t>
            </a:r>
            <a:r>
              <a:rPr lang="pl-PL" dirty="0" err="1" smtClean="0"/>
              <a:t>kc</a:t>
            </a:r>
            <a:endParaRPr lang="pl-PL" dirty="0" smtClean="0"/>
          </a:p>
          <a:p>
            <a:pPr marL="514350" indent="-514350">
              <a:buNone/>
            </a:pPr>
            <a:endParaRPr lang="pl-PL" b="1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Źródła szkody: </a:t>
            </a:r>
          </a:p>
          <a:p>
            <a:pPr marL="514350" indent="-514350">
              <a:buAutoNum type="arabicPeriod"/>
            </a:pPr>
            <a:r>
              <a:rPr lang="pl-PL" dirty="0" smtClean="0"/>
              <a:t>Wydanie aktu normatywnego; </a:t>
            </a:r>
          </a:p>
          <a:p>
            <a:pPr marL="514350" indent="-514350">
              <a:buAutoNum type="arabicPeriod"/>
            </a:pPr>
            <a:r>
              <a:rPr lang="pl-PL" dirty="0" smtClean="0"/>
              <a:t>Wydanie prawomocnego orzeczenia lub ostatecznej decyzji administracyjnej; </a:t>
            </a:r>
          </a:p>
          <a:p>
            <a:pPr marL="514350" indent="-514350">
              <a:buAutoNum type="arabicPeriod"/>
            </a:pPr>
            <a:r>
              <a:rPr lang="pl-PL" dirty="0" smtClean="0"/>
              <a:t>Niewydanie orzeczenia lub decyzji;</a:t>
            </a:r>
          </a:p>
          <a:p>
            <a:pPr marL="514350" indent="-514350">
              <a:buAutoNum type="arabicPeriod"/>
            </a:pPr>
            <a:r>
              <a:rPr lang="pl-PL" dirty="0" smtClean="0"/>
              <a:t>Niewydanie aktu normatywnego.</a:t>
            </a:r>
          </a:p>
          <a:p>
            <a:pPr marL="514350" indent="-514350" algn="ctr">
              <a:buNone/>
            </a:pPr>
            <a:r>
              <a:rPr lang="pl-PL" dirty="0" smtClean="0"/>
              <a:t>Art. 417(1) </a:t>
            </a:r>
            <a:r>
              <a:rPr lang="pl-PL" dirty="0" err="1" smtClean="0"/>
              <a:t>kc</a:t>
            </a:r>
            <a:endParaRPr lang="pl-PL" dirty="0" smtClean="0"/>
          </a:p>
          <a:p>
            <a:pPr marL="514350" indent="-514350">
              <a:buNone/>
            </a:pPr>
            <a:r>
              <a:rPr lang="pl-PL" dirty="0" smtClean="0"/>
              <a:t>5. Uchylenie lub zmiana decyzji administracyjnej związane z zagrożeniem życia, zdrowia albo ważnymi interesami Państwa – art. 161 kpa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Źródła szkody: </a:t>
            </a:r>
          </a:p>
          <a:p>
            <a:pPr>
              <a:buNone/>
            </a:pPr>
            <a:r>
              <a:rPr lang="pl-PL" dirty="0" smtClean="0"/>
              <a:t>Ad. 1 Wydanie aktu normatywnego; </a:t>
            </a:r>
          </a:p>
          <a:p>
            <a:pPr>
              <a:buFontTx/>
              <a:buChar char="-"/>
            </a:pPr>
            <a:r>
              <a:rPr lang="pl-PL" dirty="0" smtClean="0"/>
              <a:t>Warunek – we właściwym postępowaniu stwierdzono niezgodność tego aktu z: </a:t>
            </a:r>
          </a:p>
          <a:p>
            <a:pPr marL="514350" indent="-514350">
              <a:buAutoNum type="alphaUcPeriod"/>
            </a:pPr>
            <a:r>
              <a:rPr lang="pl-PL" dirty="0" smtClean="0"/>
              <a:t>Konstytucją; </a:t>
            </a:r>
          </a:p>
          <a:p>
            <a:pPr marL="514350" indent="-514350">
              <a:buAutoNum type="alphaUcPeriod"/>
            </a:pPr>
            <a:r>
              <a:rPr lang="pl-PL" dirty="0" smtClean="0"/>
              <a:t>Ratyfikowaną umową międzynarodową;</a:t>
            </a:r>
          </a:p>
          <a:p>
            <a:pPr marL="514350" indent="-514350">
              <a:buAutoNum type="alphaUcPeriod"/>
            </a:pPr>
            <a:r>
              <a:rPr lang="pl-PL" dirty="0" smtClean="0"/>
              <a:t>Ustawą. </a:t>
            </a:r>
          </a:p>
          <a:p>
            <a:pPr marL="514350" indent="-514350">
              <a:buNone/>
            </a:pPr>
            <a:r>
              <a:rPr lang="pl-PL" dirty="0" smtClean="0"/>
              <a:t>art. 417(1) § </a:t>
            </a:r>
            <a:r>
              <a:rPr lang="pl-PL" dirty="0" err="1" smtClean="0"/>
              <a:t>1</a:t>
            </a:r>
            <a:r>
              <a:rPr lang="pl-PL" dirty="0" smtClean="0"/>
              <a:t> </a:t>
            </a:r>
            <a:r>
              <a:rPr lang="pl-PL" dirty="0" err="1" smtClean="0"/>
              <a:t>kc</a:t>
            </a:r>
            <a:endParaRPr lang="pl-PL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Źródła szkody: </a:t>
            </a:r>
          </a:p>
          <a:p>
            <a:pPr>
              <a:buNone/>
            </a:pPr>
            <a:r>
              <a:rPr lang="pl-PL" dirty="0" smtClean="0"/>
              <a:t>Ad. 2 Wydanie prawomocnego orzeczenia lub ostatecznej decyzji administracyjnej; </a:t>
            </a:r>
          </a:p>
          <a:p>
            <a:pPr>
              <a:buFontTx/>
              <a:buChar char="-"/>
            </a:pPr>
            <a:r>
              <a:rPr lang="pl-PL" dirty="0" smtClean="0"/>
              <a:t>Warunek – stwierdzenie we właściwym postępowaniu ich niezgodności z prawem,</a:t>
            </a:r>
          </a:p>
          <a:p>
            <a:pPr>
              <a:buNone/>
            </a:pPr>
            <a:r>
              <a:rPr lang="pl-PL" dirty="0" smtClean="0"/>
              <a:t>Wyjątek – przepisy odrębne stanowią inaczej.</a:t>
            </a:r>
          </a:p>
          <a:p>
            <a:pPr>
              <a:buNone/>
            </a:pPr>
            <a:r>
              <a:rPr lang="pl-PL" dirty="0" smtClean="0"/>
              <a:t>Źródło ad. 2 - odnosi się to również do wypadku, gdy prawomocne orzeczenie lub ostateczna decyzja zostały wydane na podstawie aktu normatywnego niezgodnego z </a:t>
            </a:r>
          </a:p>
          <a:p>
            <a:pPr marL="514350" indent="-514350">
              <a:buAutoNum type="alphaUcPeriod"/>
            </a:pPr>
            <a:r>
              <a:rPr lang="pl-PL" dirty="0" smtClean="0"/>
              <a:t>Konstytucją, </a:t>
            </a:r>
          </a:p>
          <a:p>
            <a:pPr marL="514350" indent="-514350">
              <a:buAutoNum type="alphaUcPeriod"/>
            </a:pPr>
            <a:r>
              <a:rPr lang="pl-PL" dirty="0" smtClean="0"/>
              <a:t>ratyfikowaną umową międzynarodową</a:t>
            </a:r>
          </a:p>
          <a:p>
            <a:pPr marL="514350" indent="-514350">
              <a:buAutoNum type="alphaUcPeriod"/>
            </a:pPr>
            <a:r>
              <a:rPr lang="pl-PL" dirty="0" smtClean="0"/>
              <a:t>ustawą.</a:t>
            </a:r>
          </a:p>
          <a:p>
            <a:pPr>
              <a:buNone/>
            </a:pPr>
            <a:r>
              <a:rPr lang="pl-PL" dirty="0" smtClean="0"/>
              <a:t>art. 417(1) § 2 </a:t>
            </a:r>
            <a:r>
              <a:rPr lang="pl-PL" dirty="0" err="1" smtClean="0"/>
              <a:t>kc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Źródła szkody: </a:t>
            </a:r>
          </a:p>
          <a:p>
            <a:pPr>
              <a:buNone/>
            </a:pPr>
            <a:r>
              <a:rPr lang="pl-PL" dirty="0" smtClean="0"/>
              <a:t>Ad. 3 Niewydanie orzeczenia lub decyzji. </a:t>
            </a:r>
          </a:p>
          <a:p>
            <a:pPr>
              <a:buNone/>
            </a:pPr>
            <a:r>
              <a:rPr lang="pl-PL" dirty="0" smtClean="0"/>
              <a:t>Warunki:</a:t>
            </a:r>
          </a:p>
          <a:p>
            <a:pPr>
              <a:buNone/>
            </a:pPr>
            <a:r>
              <a:rPr lang="pl-PL" dirty="0" smtClean="0"/>
              <a:t>-gdy obowiązek ich wydania przewiduje przepis prawa, </a:t>
            </a:r>
          </a:p>
          <a:p>
            <a:pPr>
              <a:buFontTx/>
              <a:buChar char="-"/>
            </a:pPr>
            <a:r>
              <a:rPr lang="pl-PL" dirty="0" smtClean="0"/>
              <a:t>naprawienia można żądać po stwierdzeniu we właściwym postępowaniu niezgodności z prawem niewydania orzeczenia lub decyzji, </a:t>
            </a:r>
          </a:p>
          <a:p>
            <a:pPr>
              <a:buNone/>
            </a:pPr>
            <a:r>
              <a:rPr lang="pl-PL" dirty="0" smtClean="0"/>
              <a:t>(chyba że przepisy odrębne stanowią inaczej)</a:t>
            </a:r>
          </a:p>
          <a:p>
            <a:pPr>
              <a:buNone/>
            </a:pPr>
            <a:r>
              <a:rPr lang="pl-PL" dirty="0" smtClean="0"/>
              <a:t>art. 417(1) § 3 </a:t>
            </a:r>
            <a:r>
              <a:rPr lang="pl-PL" dirty="0" err="1" smtClean="0"/>
              <a:t>kc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Źródła szkody: </a:t>
            </a:r>
          </a:p>
          <a:p>
            <a:pPr marL="514350" indent="-514350">
              <a:buNone/>
            </a:pPr>
            <a:r>
              <a:rPr lang="pl-PL" dirty="0" smtClean="0"/>
              <a:t>Ad. 4 Niewydanie aktu normatywnego.</a:t>
            </a:r>
          </a:p>
          <a:p>
            <a:pPr>
              <a:buNone/>
            </a:pPr>
            <a:r>
              <a:rPr lang="pl-PL" dirty="0" smtClean="0"/>
              <a:t>Warunek - obowiązek wydania przewiduje przepis prawa, </a:t>
            </a:r>
          </a:p>
          <a:p>
            <a:pPr>
              <a:buNone/>
            </a:pPr>
            <a:r>
              <a:rPr lang="pl-PL" dirty="0" smtClean="0"/>
              <a:t>- niezgodność z prawem niewydania tego aktu stwierdza sąd rozpoznający sprawę o naprawienie szkody.</a:t>
            </a:r>
          </a:p>
          <a:p>
            <a:pPr marL="514350" indent="-514350">
              <a:buNone/>
            </a:pPr>
            <a:r>
              <a:rPr lang="pl-PL" dirty="0" smtClean="0"/>
              <a:t>Art. 417(1) § 4 </a:t>
            </a:r>
            <a:r>
              <a:rPr lang="pl-PL" dirty="0" err="1" smtClean="0"/>
              <a:t>kc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Ad. 5. Uchylenie lub zmiana decyzji administracyjnej związane z zagrożeniem życia, zdrowia albo ważnymi interesami Państwa</a:t>
            </a:r>
          </a:p>
          <a:p>
            <a:pPr>
              <a:buNone/>
            </a:pPr>
            <a:r>
              <a:rPr lang="pl-PL" dirty="0" smtClean="0"/>
              <a:t>Art. 161 § 1 kpa - </a:t>
            </a:r>
            <a:r>
              <a:rPr lang="pl-PL" b="1" dirty="0" smtClean="0"/>
              <a:t>Minister może uchylić lub zmienić </a:t>
            </a:r>
            <a:r>
              <a:rPr lang="pl-PL" dirty="0" smtClean="0"/>
              <a:t>w niezbędnym zakresie </a:t>
            </a:r>
            <a:r>
              <a:rPr lang="pl-PL" b="1" dirty="0" smtClean="0"/>
              <a:t>każdą decyzję ostateczną</a:t>
            </a:r>
            <a:r>
              <a:rPr lang="pl-PL" dirty="0" smtClean="0"/>
              <a:t>, </a:t>
            </a:r>
          </a:p>
          <a:p>
            <a:pPr>
              <a:buNone/>
            </a:pPr>
            <a:r>
              <a:rPr lang="pl-PL" u="sng" dirty="0" smtClean="0"/>
              <a:t>- jeżeli w inny sposób nie można usunąć stanu zagrażającego życiu lub zdrowiu ludzkiemu albo zapobiec poważnym szkodom dla gospodarki narodowej lub dla ważnych interesów Państwa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Art. 161 § 2 kpa - Uprawnienia określone w § 1 w stosunku do decyzji wydanych przez organy jednostek samorządu terytorialnego w sprawach należących do zadań z zakresu administracji rządowej przysługują również wojewodzie.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c.d. Ad. 5 Uchylenie lub zmiana decyzji administracyjnej związane z zagrożeniem życia, zdrowia albo ważnymi interesami Państwa</a:t>
            </a:r>
          </a:p>
          <a:p>
            <a:pPr>
              <a:buNone/>
            </a:pPr>
            <a:r>
              <a:rPr lang="pl-PL" dirty="0" smtClean="0"/>
              <a:t>Art. 161 § 3 kpa - </a:t>
            </a:r>
            <a:r>
              <a:rPr lang="pl-PL" b="1" dirty="0" smtClean="0"/>
              <a:t>Stronie, która poniosła szkodę na skutek uchylenia lub zmiany decyzji</a:t>
            </a:r>
            <a:r>
              <a:rPr lang="pl-PL" dirty="0" smtClean="0"/>
              <a:t>, </a:t>
            </a:r>
          </a:p>
          <a:p>
            <a:pPr>
              <a:buFontTx/>
              <a:buChar char="-"/>
            </a:pPr>
            <a:r>
              <a:rPr lang="pl-PL" dirty="0" smtClean="0"/>
              <a:t>służy roszczenie o odszkodowanie za poniesioną rzeczywistą szkodę od organu, który uchylił lub zmienił decyzję; </a:t>
            </a:r>
          </a:p>
          <a:p>
            <a:pPr>
              <a:buFontTx/>
              <a:buChar char="-"/>
            </a:pPr>
            <a:r>
              <a:rPr lang="pl-PL" b="1" dirty="0" smtClean="0"/>
              <a:t>organ ten, w drodze decyzji, orzeka również o odszkodowaniu.</a:t>
            </a:r>
          </a:p>
          <a:p>
            <a:pPr>
              <a:buNone/>
            </a:pPr>
            <a:r>
              <a:rPr lang="pl-PL" dirty="0" smtClean="0"/>
              <a:t>Art. 161 § 4 kpa - Roszczenie o odszkodowanie </a:t>
            </a:r>
            <a:r>
              <a:rPr lang="pl-PL" b="1" dirty="0" smtClean="0"/>
              <a:t>przedawnia się z upływem trzech lat od dnia</a:t>
            </a:r>
            <a:r>
              <a:rPr lang="pl-PL" dirty="0" smtClean="0"/>
              <a:t>, w którym stała się ostateczna decyzja uchylająca lub zmieniająca decyzję.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Odpowiedzialność na zasadzie słuszności</a:t>
            </a:r>
          </a:p>
          <a:p>
            <a:pPr>
              <a:buNone/>
            </a:pPr>
            <a:r>
              <a:rPr lang="pl-PL" dirty="0" smtClean="0"/>
              <a:t>Jeżeli przez zgodne z prawem wykonywanie władzy publicznej</a:t>
            </a:r>
          </a:p>
          <a:p>
            <a:pPr>
              <a:buFontTx/>
              <a:buChar char="-"/>
            </a:pPr>
            <a:r>
              <a:rPr lang="pl-PL" dirty="0" smtClean="0"/>
              <a:t>została wyrządzona szkoda na osobie, </a:t>
            </a:r>
          </a:p>
          <a:p>
            <a:pPr>
              <a:buFontTx/>
              <a:buChar char="-"/>
            </a:pPr>
            <a:r>
              <a:rPr lang="pl-PL" dirty="0" smtClean="0"/>
              <a:t>poszkodowany może żądać: </a:t>
            </a:r>
          </a:p>
          <a:p>
            <a:pPr marL="514350" indent="-514350">
              <a:buAutoNum type="arabicPeriod"/>
            </a:pPr>
            <a:r>
              <a:rPr lang="pl-PL" dirty="0" smtClean="0"/>
              <a:t>całkowitego lub częściowego jej naprawienia oraz; </a:t>
            </a:r>
          </a:p>
          <a:p>
            <a:pPr marL="514350" indent="-514350">
              <a:buAutoNum type="arabicPeriod"/>
            </a:pPr>
            <a:r>
              <a:rPr lang="pl-PL" dirty="0" smtClean="0"/>
              <a:t>zadośćuczynienia pieniężnego za doznaną krzywdę, </a:t>
            </a:r>
          </a:p>
          <a:p>
            <a:pPr marL="514350" indent="-514350">
              <a:buNone/>
            </a:pPr>
            <a:r>
              <a:rPr lang="pl-PL" dirty="0" smtClean="0"/>
              <a:t>- gdy okoliczności, a zwłaszcza niezdolność poszkodowanego do pracy lub jego ciężkie położenie materialne, wskazują, że wymagają tego względy słuszności. Art. 417(2) </a:t>
            </a:r>
            <a:r>
              <a:rPr lang="pl-PL" dirty="0" err="1" smtClean="0"/>
              <a:t>kc</a:t>
            </a:r>
            <a:endParaRPr lang="pl-PL" dirty="0" smtClean="0"/>
          </a:p>
          <a:p>
            <a:pPr marL="514350" indent="-514350"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Odpowiedzialność porządkowa / dyscyplinarna </a:t>
            </a:r>
          </a:p>
          <a:p>
            <a:pPr>
              <a:buNone/>
            </a:pPr>
            <a:r>
              <a:rPr lang="pl-PL" dirty="0" smtClean="0"/>
              <a:t>Odpowiedzialność: </a:t>
            </a:r>
          </a:p>
          <a:p>
            <a:pPr marL="514350" indent="-514350">
              <a:buAutoNum type="arabicPeriod"/>
            </a:pPr>
            <a:r>
              <a:rPr lang="pl-PL" dirty="0" smtClean="0"/>
              <a:t>Porządkowa </a:t>
            </a:r>
          </a:p>
          <a:p>
            <a:pPr marL="514350" indent="-514350">
              <a:buAutoNum type="arabicPeriod"/>
            </a:pPr>
            <a:r>
              <a:rPr lang="pl-PL" dirty="0" smtClean="0"/>
              <a:t>Dyscyplinarna</a:t>
            </a:r>
          </a:p>
          <a:p>
            <a:pPr marL="514350" indent="-514350">
              <a:buNone/>
            </a:pPr>
            <a:r>
              <a:rPr lang="pl-PL" dirty="0" smtClean="0"/>
              <a:t>Pracownika administracji publicznej: </a:t>
            </a:r>
          </a:p>
          <a:p>
            <a:pPr marL="514350" indent="-514350">
              <a:buNone/>
            </a:pPr>
            <a:r>
              <a:rPr lang="pl-PL" dirty="0" smtClean="0"/>
              <a:t>Art. 38 kpa - Pracownik organu administracji publicznej, który z nieuzasadnionych przyczyn: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nie załatwił sprawy w terminie albo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nie załatwił sprawy w dodatkowym terminie </a:t>
            </a:r>
          </a:p>
          <a:p>
            <a:pPr marL="514350" indent="-514350">
              <a:buNone/>
            </a:pPr>
            <a:r>
              <a:rPr lang="pl-PL" u="sng" dirty="0" smtClean="0"/>
              <a:t>podlega odpowiedzialności porządkowej lub dyscyplinarnej albo innej odpowiedzialności przewidzianej w przepisach prawa.</a:t>
            </a:r>
            <a:endParaRPr lang="pl-PL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Cele odpowiedzialności administracji publicznej: </a:t>
            </a:r>
          </a:p>
          <a:p>
            <a:pPr marL="514350" indent="-514350">
              <a:buAutoNum type="arabicPeriod"/>
            </a:pPr>
            <a:r>
              <a:rPr lang="pl-PL" dirty="0" smtClean="0"/>
              <a:t>wewnętrzny; </a:t>
            </a:r>
          </a:p>
          <a:p>
            <a:pPr marL="514350" indent="-514350">
              <a:buAutoNum type="arabicPeriod"/>
            </a:pPr>
            <a:r>
              <a:rPr lang="pl-PL" dirty="0" smtClean="0"/>
              <a:t>zewnętrzny. 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Odpowiedzialność porządkowa / dyscyplinarna </a:t>
            </a:r>
          </a:p>
          <a:p>
            <a:pPr>
              <a:buNone/>
            </a:pPr>
            <a:r>
              <a:rPr lang="pl-PL" dirty="0" smtClean="0"/>
              <a:t>Art. 223 § 2 kpa - Pracownik organu państwowego, pracownik samorządowy oraz organu organizacji społecznej,  </a:t>
            </a:r>
          </a:p>
          <a:p>
            <a:pPr>
              <a:buFontTx/>
              <a:buChar char="-"/>
            </a:pPr>
            <a:r>
              <a:rPr lang="pl-PL" dirty="0" smtClean="0"/>
              <a:t>winny niewłaściwego i nieterminowego załatwiania skarg i wniosków, </a:t>
            </a:r>
          </a:p>
          <a:p>
            <a:pPr>
              <a:buFontTx/>
              <a:buChar char="-"/>
            </a:pPr>
            <a:r>
              <a:rPr lang="pl-PL" u="sng" dirty="0" smtClean="0"/>
              <a:t>podlega odpowiedzialności porządkowej lub dyscyplinarnej albo innej odpowiedzialności przewidzianej w przepisach prawa.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2400" b="1" dirty="0" smtClean="0"/>
              <a:t>USTAWA </a:t>
            </a:r>
            <a:r>
              <a:rPr lang="pl-PL" sz="2400" dirty="0" smtClean="0"/>
              <a:t>z dnia 20 stycznia 2011 r. </a:t>
            </a:r>
            <a:r>
              <a:rPr lang="pl-PL" sz="2400" b="1" dirty="0" smtClean="0"/>
              <a:t>o odpowiedzialności majątkowej funkcjonariuszy publicznych za rażące naruszenie prawa</a:t>
            </a:r>
          </a:p>
          <a:p>
            <a:pPr>
              <a:buNone/>
            </a:pPr>
            <a:r>
              <a:rPr lang="pl-PL" sz="2400" dirty="0" smtClean="0"/>
              <a:t>Ustawa określa zasady odpowiedzialności majątkowej funkcjonariuszy publicznych </a:t>
            </a:r>
          </a:p>
          <a:p>
            <a:pPr>
              <a:buFontTx/>
              <a:buChar char="-"/>
            </a:pPr>
            <a:r>
              <a:rPr lang="pl-PL" sz="2400" dirty="0" smtClean="0"/>
              <a:t>wobec Skarbu Państwa, jednostek samorządu terytorialnego lub innych podmiotów ponoszących odpowiedzialność </a:t>
            </a:r>
          </a:p>
          <a:p>
            <a:pPr>
              <a:buFontTx/>
              <a:buChar char="-"/>
            </a:pPr>
            <a:r>
              <a:rPr lang="pl-PL" sz="2400" dirty="0" smtClean="0"/>
              <a:t>za szkodę wyrządzoną przy wykonywaniu władzy publicznej, za działania lub zaniechania </a:t>
            </a:r>
            <a:r>
              <a:rPr lang="pl-PL" sz="2400" b="1" dirty="0" smtClean="0"/>
              <a:t>prowadzące do rażącego naruszenia prawa </a:t>
            </a:r>
            <a:r>
              <a:rPr lang="pl-PL" sz="2400" dirty="0" smtClean="0"/>
              <a:t>oraz </a:t>
            </a:r>
            <a:r>
              <a:rPr lang="pl-PL" sz="2400" b="1" dirty="0" smtClean="0"/>
              <a:t>zasady postępowania w przedmiocie takiej odpowiedzialności</a:t>
            </a:r>
            <a:r>
              <a:rPr lang="pl-PL" sz="2400" dirty="0" smtClean="0"/>
              <a:t> – art. 1 ustawy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2400" b="1" dirty="0" smtClean="0"/>
              <a:t>USTAWA </a:t>
            </a:r>
            <a:r>
              <a:rPr lang="pl-PL" sz="2400" dirty="0" smtClean="0"/>
              <a:t>z dnia 20 stycznia 2011 r. </a:t>
            </a:r>
            <a:r>
              <a:rPr lang="pl-PL" sz="2400" b="1" dirty="0" smtClean="0"/>
              <a:t>o odpowiedzialności majątkowej funkcjonariuszy publicznych za rażące naruszenie prawa</a:t>
            </a:r>
          </a:p>
          <a:p>
            <a:pPr>
              <a:buNone/>
            </a:pPr>
            <a:r>
              <a:rPr lang="pl-PL" sz="2400" dirty="0" smtClean="0"/>
              <a:t>funkcjonariusz publiczny - osobę działającą w charakterze organu administracji publicznej lub z jego upoważnienia albo jako członek kolegialnego organu administracji publicznej lub osobę wykonującą w urzędzie organu administracji publicznej pracę w ramach stosunku pracy, stosunku służbowego lub umowy cywilnoprawnej, </a:t>
            </a:r>
          </a:p>
          <a:p>
            <a:pPr>
              <a:buNone/>
            </a:pPr>
            <a:r>
              <a:rPr lang="pl-PL" sz="2400" dirty="0" smtClean="0"/>
              <a:t>- </a:t>
            </a:r>
            <a:r>
              <a:rPr lang="pl-PL" sz="2400" b="1" dirty="0" smtClean="0"/>
              <a:t>biorącą udział w prowadzeniu sprawy rozstrzyganej w drodze decyzji lub postanowienia przez taki organ </a:t>
            </a:r>
          </a:p>
          <a:p>
            <a:pPr>
              <a:buNone/>
            </a:pPr>
            <a:r>
              <a:rPr lang="pl-PL" sz="2400" dirty="0" smtClean="0"/>
              <a:t>Art. 2 ust. 1 pkt. 1 ustawy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USTAWA </a:t>
            </a:r>
            <a:r>
              <a:rPr lang="pl-PL" sz="2400" dirty="0" smtClean="0"/>
              <a:t>z dnia 20 stycznia 2011 r. </a:t>
            </a:r>
            <a:r>
              <a:rPr lang="pl-PL" sz="2400" b="1" dirty="0" smtClean="0"/>
              <a:t>o odpowiedzialności majątkowej funkcjonariuszy publicznych za rażące naruszenie prawa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Funkcjonariusz publiczny ponosi odpowiedzialność majątkową w razie </a:t>
            </a:r>
            <a:r>
              <a:rPr lang="pl-PL" sz="2400" b="1" dirty="0" smtClean="0"/>
              <a:t>łącznego zaistnienia następujących przesłanek:</a:t>
            </a:r>
          </a:p>
          <a:p>
            <a:pPr>
              <a:buNone/>
            </a:pPr>
            <a:r>
              <a:rPr lang="pl-PL" sz="2400" dirty="0" smtClean="0"/>
              <a:t>1) na mocy prawomocnego orzeczenia sądu lub na mocy ugody </a:t>
            </a:r>
            <a:r>
              <a:rPr lang="pl-PL" sz="2400" b="1" dirty="0" smtClean="0"/>
              <a:t>zostało wypłacone przez podmiot odpowiedzialny odszkodowanie za szkodę wyrządzoną przy wykonywaniu władzy publicznej z rażącym naruszeniem prawa;</a:t>
            </a:r>
          </a:p>
          <a:p>
            <a:pPr>
              <a:buNone/>
            </a:pPr>
            <a:r>
              <a:rPr lang="pl-PL" sz="2400" dirty="0" smtClean="0"/>
              <a:t>2) rażące naruszenie prawa, o którym mowa w </a:t>
            </a:r>
            <a:r>
              <a:rPr lang="pl-PL" sz="2400" dirty="0" err="1" smtClean="0"/>
              <a:t>pkt</a:t>
            </a:r>
            <a:r>
              <a:rPr lang="pl-PL" sz="2400" dirty="0" smtClean="0"/>
              <a:t> 1, </a:t>
            </a:r>
            <a:r>
              <a:rPr lang="pl-PL" sz="2400" b="1" dirty="0" smtClean="0"/>
              <a:t>zostało spowodowane zawinionym działaniem lub zaniechaniem funkcjonariusza publicznego;</a:t>
            </a:r>
          </a:p>
          <a:p>
            <a:pPr>
              <a:buNone/>
            </a:pPr>
            <a:r>
              <a:rPr lang="pl-PL" sz="2400" dirty="0" smtClean="0"/>
              <a:t>3) rażące naruszenie prawa, o którym mowa w </a:t>
            </a:r>
            <a:r>
              <a:rPr lang="pl-PL" sz="2400" dirty="0" err="1" smtClean="0"/>
              <a:t>pkt</a:t>
            </a:r>
            <a:r>
              <a:rPr lang="pl-PL" sz="2400" dirty="0" smtClean="0"/>
              <a:t> 1, </a:t>
            </a:r>
            <a:r>
              <a:rPr lang="pl-PL" sz="2400" b="1" dirty="0" smtClean="0"/>
              <a:t>zostało stwierdzone</a:t>
            </a:r>
          </a:p>
          <a:p>
            <a:pPr>
              <a:buNone/>
            </a:pPr>
            <a:r>
              <a:rPr lang="pl-PL" sz="2400" dirty="0" smtClean="0"/>
              <a:t>Art. 5 ustawy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2400" b="1" dirty="0" smtClean="0"/>
              <a:t>USTAWA </a:t>
            </a:r>
            <a:r>
              <a:rPr lang="pl-PL" sz="2400" dirty="0" smtClean="0"/>
              <a:t>z dnia 20 stycznia 2011 r. </a:t>
            </a:r>
            <a:r>
              <a:rPr lang="pl-PL" sz="2400" b="1" dirty="0" smtClean="0"/>
              <a:t>o odpowiedzialności majątkowej funkcjonariuszy publicznych za rażące naruszenie prawa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b="1" dirty="0" smtClean="0"/>
              <a:t>wykonywanie władzy publicznej z rażącym naruszeniem prawa</a:t>
            </a:r>
            <a:r>
              <a:rPr lang="pl-PL" sz="2400" dirty="0" smtClean="0"/>
              <a:t>, należy przez to rozumieć również wykonywanie władzy publicznej bez podstawy prawnej.</a:t>
            </a:r>
          </a:p>
          <a:p>
            <a:pPr>
              <a:buNone/>
            </a:pPr>
            <a:r>
              <a:rPr lang="pl-PL" sz="2400" dirty="0" smtClean="0"/>
              <a:t>Art. 2 ust. 2 ustawy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sz="2400" b="1" dirty="0" smtClean="0"/>
              <a:t>USTAWA </a:t>
            </a:r>
            <a:r>
              <a:rPr lang="pl-PL" sz="2400" dirty="0" smtClean="0"/>
              <a:t>z dnia 20 stycznia 2011 r. </a:t>
            </a:r>
            <a:r>
              <a:rPr lang="pl-PL" sz="2400" b="1" dirty="0" smtClean="0"/>
              <a:t>o odpowiedzialności majątkowej funkcjonariuszy publicznych za rażące naruszenie prawa</a:t>
            </a:r>
          </a:p>
          <a:p>
            <a:pPr algn="ctr">
              <a:buNone/>
            </a:pPr>
            <a:r>
              <a:rPr lang="pl-PL" sz="2400" b="1" dirty="0" smtClean="0"/>
              <a:t>POSTĘPOWANIE: </a:t>
            </a:r>
          </a:p>
          <a:p>
            <a:pPr>
              <a:buNone/>
            </a:pPr>
            <a:r>
              <a:rPr lang="pl-PL" sz="2400" dirty="0" smtClean="0"/>
              <a:t>W terminie 14 dni od dnia wypłaty odszkodowania</a:t>
            </a:r>
          </a:p>
          <a:p>
            <a:pPr>
              <a:buFontTx/>
              <a:buChar char="-"/>
            </a:pPr>
            <a:r>
              <a:rPr lang="pl-PL" sz="2400" dirty="0" smtClean="0"/>
              <a:t>kierownik podmiotu odpowiedzialnego, który wypłacił odszkodowanie, albo</a:t>
            </a:r>
          </a:p>
          <a:p>
            <a:pPr>
              <a:buFontTx/>
              <a:buChar char="-"/>
            </a:pPr>
            <a:r>
              <a:rPr lang="pl-PL" sz="2400" dirty="0" smtClean="0"/>
              <a:t>kierownik jednostki organizacyjnej podmiotu odpowiedzialnego, która wypłaciła odszkodowanie, </a:t>
            </a:r>
          </a:p>
          <a:p>
            <a:pPr>
              <a:buNone/>
            </a:pPr>
            <a:r>
              <a:rPr lang="pl-PL" sz="2400" dirty="0" smtClean="0"/>
              <a:t>składa do prokuratora okręgowego właściwego ze względu na siedzibę podmiotu odpowiedzialnego </a:t>
            </a:r>
            <a:r>
              <a:rPr lang="pl-PL" sz="2400" b="1" dirty="0" smtClean="0"/>
              <a:t>wniosek o przeprowadzenie postępowania wyjaśniającego.</a:t>
            </a:r>
          </a:p>
          <a:p>
            <a:pPr>
              <a:buNone/>
            </a:pPr>
            <a:r>
              <a:rPr lang="pl-PL" sz="2400" dirty="0" smtClean="0"/>
              <a:t>(art. 7 ust. 1 ustawy)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400" b="1" dirty="0" smtClean="0"/>
              <a:t>USTAWA </a:t>
            </a:r>
            <a:r>
              <a:rPr lang="pl-PL" sz="2400" dirty="0" smtClean="0"/>
              <a:t>z dnia 20 stycznia 2011 r. </a:t>
            </a:r>
            <a:r>
              <a:rPr lang="pl-PL" sz="2400" b="1" dirty="0" smtClean="0"/>
              <a:t>o odpowiedzialności majątkowej funkcjonariuszy publicznych za rażące naruszenie prawa</a:t>
            </a:r>
          </a:p>
          <a:p>
            <a:pPr>
              <a:buNone/>
            </a:pPr>
            <a:r>
              <a:rPr lang="pl-PL" sz="2400" dirty="0" smtClean="0"/>
              <a:t>Po wpłynięciu wniosku </a:t>
            </a:r>
          </a:p>
          <a:p>
            <a:pPr>
              <a:buFontTx/>
              <a:buChar char="-"/>
            </a:pPr>
            <a:r>
              <a:rPr lang="pl-PL" sz="2400" dirty="0" smtClean="0"/>
              <a:t>prokurator przeprowadza postępowanie wyjaśniające zmierzające do </a:t>
            </a:r>
            <a:r>
              <a:rPr lang="pl-PL" sz="2400" b="1" dirty="0" smtClean="0"/>
              <a:t>ustalenia przesłanek </a:t>
            </a:r>
            <a:r>
              <a:rPr lang="pl-PL" sz="2400" dirty="0" smtClean="0"/>
              <a:t>uzasadniających wytoczenie na rzecz podmiotu odpowiedzialnego powództwa o odszkodowanie przeciwko funkcjonariuszowi publicznemu z tytułu szkody wyrządzonej przy wykonywaniu władzy publicznej z rażącym naruszeniem prawa. </a:t>
            </a:r>
          </a:p>
          <a:p>
            <a:pPr>
              <a:buNone/>
            </a:pPr>
            <a:r>
              <a:rPr lang="pl-PL" sz="2400" dirty="0" smtClean="0"/>
              <a:t>(art. 7 ust. 3 ustawy)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2400" b="1" dirty="0" smtClean="0"/>
              <a:t>USTAWA </a:t>
            </a:r>
            <a:r>
              <a:rPr lang="pl-PL" sz="2400" dirty="0" smtClean="0"/>
              <a:t>z dnia 20 stycznia 2011 r. </a:t>
            </a:r>
            <a:r>
              <a:rPr lang="pl-PL" sz="2400" b="1" dirty="0" smtClean="0"/>
              <a:t>o odpowiedzialności majątkowej funkcjonariuszy publicznych za rażące naruszenie prawa</a:t>
            </a:r>
          </a:p>
          <a:p>
            <a:pPr>
              <a:buNone/>
            </a:pPr>
            <a:r>
              <a:rPr lang="pl-PL" sz="2400" dirty="0" smtClean="0"/>
              <a:t>W przypadku stwierdzenia istnienia podstaw do wytoczenia przeciwko funkcjonariuszowi publicznemu powództwa</a:t>
            </a:r>
          </a:p>
          <a:p>
            <a:pPr>
              <a:buFontTx/>
              <a:buChar char="-"/>
            </a:pPr>
            <a:r>
              <a:rPr lang="pl-PL" sz="2400" dirty="0" smtClean="0"/>
              <a:t>prokurator przed jego wytoczeniem wzywa na piśmie funkcjonariusza publicznego do dobrowolnego spełnienia świadczenia w określonym terminie, nie krótszym jednak niż 7 dni od dnia otrzymania wezwania, </a:t>
            </a:r>
          </a:p>
          <a:p>
            <a:pPr>
              <a:buFontTx/>
              <a:buChar char="-"/>
            </a:pPr>
            <a:r>
              <a:rPr lang="pl-PL" sz="2400" dirty="0" smtClean="0"/>
              <a:t>a po bezskutecznym upływie tego terminu wytacza powództwo.</a:t>
            </a:r>
          </a:p>
          <a:p>
            <a:pPr>
              <a:buNone/>
            </a:pPr>
            <a:r>
              <a:rPr lang="pl-PL" sz="2400" dirty="0" smtClean="0"/>
              <a:t>(art. 7 ust. 4 ustawy)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2400" b="1" dirty="0" smtClean="0"/>
              <a:t>USTAWA </a:t>
            </a:r>
            <a:r>
              <a:rPr lang="pl-PL" sz="2400" dirty="0" smtClean="0"/>
              <a:t>z dnia 20 stycznia 2011 r. </a:t>
            </a:r>
            <a:r>
              <a:rPr lang="pl-PL" sz="2400" b="1" dirty="0" smtClean="0"/>
              <a:t>o odpowiedzialności majątkowej funkcjonariuszy publicznych za rażące naruszenie prawa</a:t>
            </a:r>
          </a:p>
          <a:p>
            <a:pPr algn="ctr">
              <a:buNone/>
            </a:pPr>
            <a:endParaRPr lang="pl-PL" sz="2400" b="1" dirty="0" smtClean="0"/>
          </a:p>
          <a:p>
            <a:pPr>
              <a:buNone/>
            </a:pPr>
            <a:r>
              <a:rPr lang="pl-PL" sz="2400" dirty="0" smtClean="0"/>
              <a:t>Jeżeli brak jest podstaw do wytoczenia powództwa</a:t>
            </a:r>
          </a:p>
          <a:p>
            <a:pPr>
              <a:buFontTx/>
              <a:buChar char="-"/>
            </a:pPr>
            <a:r>
              <a:rPr lang="pl-PL" sz="2400" dirty="0" smtClean="0"/>
              <a:t>prokurator odmawia podjęcia tej czynności.</a:t>
            </a:r>
          </a:p>
          <a:p>
            <a:pPr>
              <a:buNone/>
            </a:pPr>
            <a:r>
              <a:rPr lang="pl-PL" sz="2400" dirty="0" smtClean="0"/>
              <a:t>(art. 7 ust. 5 ustawy)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2400" b="1" dirty="0" smtClean="0"/>
              <a:t>USTAWA </a:t>
            </a:r>
            <a:r>
              <a:rPr lang="pl-PL" sz="2400" dirty="0" smtClean="0"/>
              <a:t>z dnia 20 stycznia 2011 r. </a:t>
            </a:r>
            <a:r>
              <a:rPr lang="pl-PL" sz="2400" b="1" dirty="0" smtClean="0"/>
              <a:t>o odpowiedzialności majątkowej funkcjonariuszy publicznych za rażące naruszenie prawa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dirty="0" smtClean="0"/>
              <a:t>Postępowanie sądowe w sprawie o odszkodowanie toczy się według przepisów ustawy  Kodeks postępowania cywilnego.</a:t>
            </a:r>
          </a:p>
          <a:p>
            <a:pPr>
              <a:buNone/>
            </a:pPr>
            <a:r>
              <a:rPr lang="pl-PL" dirty="0" smtClean="0"/>
              <a:t>(art. 8 ust. 1 ustawy)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Wewnętrzny cel odpowiedzialności: </a:t>
            </a:r>
          </a:p>
          <a:p>
            <a:pPr>
              <a:buNone/>
            </a:pPr>
            <a:r>
              <a:rPr lang="pl-PL" dirty="0" smtClean="0"/>
              <a:t>Doskonalenie funkcjonowania administracji, poprzez: </a:t>
            </a:r>
          </a:p>
          <a:p>
            <a:pPr>
              <a:buFontTx/>
              <a:buChar char="-"/>
            </a:pPr>
            <a:r>
              <a:rPr lang="pl-PL" dirty="0" smtClean="0"/>
              <a:t>Zmianę postępowania osób w administracji; </a:t>
            </a:r>
          </a:p>
          <a:p>
            <a:pPr>
              <a:buFontTx/>
              <a:buChar char="-"/>
            </a:pPr>
            <a:r>
              <a:rPr lang="pl-PL" dirty="0" smtClean="0"/>
              <a:t>Zmianę osób w administracji. 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2400" b="1" dirty="0" smtClean="0"/>
              <a:t>USTAWA </a:t>
            </a:r>
            <a:r>
              <a:rPr lang="pl-PL" sz="2400" dirty="0" smtClean="0"/>
              <a:t>z dnia 20 stycznia 2011 r. </a:t>
            </a:r>
            <a:r>
              <a:rPr lang="pl-PL" sz="2400" b="1" dirty="0" smtClean="0"/>
              <a:t>o odpowiedzialności majątkowej funkcjonariuszy publicznych za rażące naruszenie prawa</a:t>
            </a:r>
          </a:p>
          <a:p>
            <a:pPr>
              <a:buNone/>
            </a:pPr>
            <a:r>
              <a:rPr lang="pl-PL" sz="2400" dirty="0" smtClean="0"/>
              <a:t>Wysokość odszkodowania: </a:t>
            </a:r>
          </a:p>
          <a:p>
            <a:pPr>
              <a:buFontTx/>
              <a:buChar char="-"/>
            </a:pPr>
            <a:r>
              <a:rPr lang="pl-PL" sz="2400" dirty="0" smtClean="0"/>
              <a:t>mak. 12 miesięcznych wynagrodzeń przysługujących funkcjonariuszowi publicznemu. </a:t>
            </a:r>
          </a:p>
          <a:p>
            <a:pPr>
              <a:buNone/>
            </a:pPr>
            <a:r>
              <a:rPr lang="pl-PL" sz="2400" dirty="0" smtClean="0"/>
              <a:t>Art. 9 ustawy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USTAWA z </a:t>
            </a:r>
            <a:r>
              <a:rPr lang="pl-PL" sz="2400" b="1" dirty="0" smtClean="0"/>
              <a:t>dnia 17 grudnia 2004 r</a:t>
            </a:r>
            <a:r>
              <a:rPr lang="pl-PL" sz="2400" b="1" dirty="0" smtClean="0"/>
              <a:t>. o </a:t>
            </a:r>
            <a:r>
              <a:rPr lang="pl-PL" sz="2400" b="1" i="1" dirty="0" smtClean="0"/>
              <a:t>odpowiedzialności</a:t>
            </a:r>
            <a:r>
              <a:rPr lang="pl-PL" sz="2400" b="1" dirty="0" smtClean="0"/>
              <a:t> za </a:t>
            </a:r>
            <a:r>
              <a:rPr lang="pl-PL" sz="2400" b="1" i="1" dirty="0" smtClean="0"/>
              <a:t>naruszenie dyscypliny finansów </a:t>
            </a:r>
            <a:r>
              <a:rPr lang="pl-PL" sz="2400" b="1" i="1" dirty="0" smtClean="0"/>
              <a:t>publicznych</a:t>
            </a:r>
            <a:endParaRPr lang="pl-PL" sz="2400" b="1" dirty="0" smtClean="0"/>
          </a:p>
          <a:p>
            <a:pPr>
              <a:buNone/>
            </a:pPr>
            <a:r>
              <a:rPr lang="pl-PL" sz="2400" dirty="0" smtClean="0"/>
              <a:t>Osobami podlegającymi odpowiedzialności za naruszenie dyscypliny fin. pub. są m. in.: </a:t>
            </a:r>
          </a:p>
          <a:p>
            <a:pPr>
              <a:buNone/>
            </a:pPr>
            <a:r>
              <a:rPr lang="pl-PL" sz="2400" dirty="0" smtClean="0"/>
              <a:t>1</a:t>
            </a:r>
            <a:r>
              <a:rPr lang="pl-PL" sz="2400" dirty="0" smtClean="0"/>
              <a:t>) </a:t>
            </a:r>
            <a:r>
              <a:rPr lang="pl-PL" sz="2400" dirty="0" smtClean="0"/>
              <a:t>osoby </a:t>
            </a:r>
            <a:r>
              <a:rPr lang="pl-PL" sz="2400" dirty="0" smtClean="0"/>
              <a:t>wchodzące w skład organu wykonującego budżet lub plan finansowy jednostki sektora </a:t>
            </a:r>
            <a:r>
              <a:rPr lang="pl-PL" sz="2400" i="1" dirty="0" smtClean="0"/>
              <a:t>finansów publicznych</a:t>
            </a:r>
            <a:r>
              <a:rPr lang="pl-PL" sz="2400" dirty="0" smtClean="0"/>
              <a:t> albo organu zarządzającego podmiotu niezaliczanego do sektora </a:t>
            </a:r>
            <a:r>
              <a:rPr lang="pl-PL" sz="2400" i="1" dirty="0" smtClean="0"/>
              <a:t>finansów </a:t>
            </a:r>
            <a:r>
              <a:rPr lang="pl-PL" sz="2400" i="1" dirty="0" smtClean="0"/>
              <a:t>publicznych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2) </a:t>
            </a:r>
            <a:r>
              <a:rPr lang="pl-PL" sz="2400" dirty="0" smtClean="0"/>
              <a:t>kierownicy </a:t>
            </a:r>
            <a:r>
              <a:rPr lang="pl-PL" sz="2400" dirty="0" smtClean="0"/>
              <a:t>jednostek sektora </a:t>
            </a:r>
            <a:r>
              <a:rPr lang="pl-PL" sz="2400" i="1" dirty="0" smtClean="0"/>
              <a:t>finansów publicznych</a:t>
            </a:r>
            <a:r>
              <a:rPr lang="pl-PL" sz="2400" dirty="0" smtClean="0"/>
              <a:t>;</a:t>
            </a:r>
          </a:p>
          <a:p>
            <a:pPr>
              <a:buNone/>
            </a:pPr>
            <a:r>
              <a:rPr lang="pl-PL" sz="2400" dirty="0" smtClean="0"/>
              <a:t>3) </a:t>
            </a:r>
            <a:r>
              <a:rPr lang="pl-PL" sz="2400" dirty="0" smtClean="0"/>
              <a:t>pracownicy </a:t>
            </a:r>
            <a:r>
              <a:rPr lang="pl-PL" sz="2400" dirty="0" smtClean="0"/>
              <a:t>jednostek sektora </a:t>
            </a:r>
            <a:r>
              <a:rPr lang="pl-PL" sz="2400" i="1" dirty="0" smtClean="0"/>
              <a:t>finansów publicznych</a:t>
            </a:r>
            <a:r>
              <a:rPr lang="pl-PL" sz="2400" dirty="0" smtClean="0"/>
              <a:t> lub inne osoby, którym odrębną ustawą lub na jej podstawie powierzono wykonywanie obowiązków w takiej jednostce, których niewykonanie lub nienależyte wykonanie stanowi czyn naruszający </a:t>
            </a:r>
            <a:r>
              <a:rPr lang="pl-PL" sz="2400" i="1" dirty="0" smtClean="0"/>
              <a:t>dyscyplinę finansów publicznych</a:t>
            </a:r>
            <a:r>
              <a:rPr lang="pl-PL" sz="2400" dirty="0" smtClean="0"/>
              <a:t>, z zastrzeżeniem ust. 2;</a:t>
            </a:r>
          </a:p>
          <a:p>
            <a:pPr>
              <a:buNone/>
            </a:pPr>
            <a:r>
              <a:rPr lang="pl-PL" sz="2400" dirty="0" smtClean="0"/>
              <a:t>4) </a:t>
            </a:r>
            <a:r>
              <a:rPr lang="pl-PL" sz="2400" dirty="0" smtClean="0"/>
              <a:t>osoby </a:t>
            </a:r>
            <a:r>
              <a:rPr lang="pl-PL" sz="2400" dirty="0" smtClean="0"/>
              <a:t>wykonujące w imieniu podmiotu niezaliczanego do sektora </a:t>
            </a:r>
            <a:r>
              <a:rPr lang="pl-PL" sz="2400" i="1" dirty="0" smtClean="0"/>
              <a:t>finansów publicznych</a:t>
            </a:r>
            <a:r>
              <a:rPr lang="pl-PL" sz="2400" dirty="0" smtClean="0"/>
              <a:t>, któremu przekazano do wykorzystania lub dysponowania środki </a:t>
            </a:r>
            <a:r>
              <a:rPr lang="pl-PL" sz="2400" i="1" dirty="0" smtClean="0"/>
              <a:t>publiczne</a:t>
            </a:r>
            <a:r>
              <a:rPr lang="pl-PL" sz="2400" dirty="0" smtClean="0"/>
              <a:t>, czynności związane z wykorzystaniem tych środków lub dysponowaniem tymi środkami</a:t>
            </a:r>
            <a:r>
              <a:rPr lang="pl-PL" sz="2400" dirty="0" smtClean="0"/>
              <a:t>. </a:t>
            </a:r>
          </a:p>
          <a:p>
            <a:pPr>
              <a:buNone/>
            </a:pPr>
            <a:r>
              <a:rPr lang="pl-PL" sz="2400" dirty="0" smtClean="0"/>
              <a:t>(art. 4 ust. 1 ustawy o odpowiedzialności).</a:t>
            </a:r>
            <a:endParaRPr lang="pl-PL" sz="2400" dirty="0" smtClean="0"/>
          </a:p>
          <a:p>
            <a:pPr>
              <a:buNone/>
            </a:pPr>
            <a:endParaRPr lang="pl-PL" sz="24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sz="2400" b="1" dirty="0" smtClean="0"/>
              <a:t>USTAWA z </a:t>
            </a:r>
            <a:r>
              <a:rPr lang="pl-PL" sz="2400" b="1" dirty="0" smtClean="0"/>
              <a:t>dnia 17 grudnia 2004 r</a:t>
            </a:r>
            <a:r>
              <a:rPr lang="pl-PL" sz="2400" b="1" dirty="0" smtClean="0"/>
              <a:t>. o </a:t>
            </a:r>
            <a:r>
              <a:rPr lang="pl-PL" sz="2400" b="1" i="1" dirty="0" smtClean="0"/>
              <a:t>odpowiedzialności</a:t>
            </a:r>
            <a:r>
              <a:rPr lang="pl-PL" sz="2400" b="1" dirty="0" smtClean="0"/>
              <a:t> za </a:t>
            </a:r>
            <a:r>
              <a:rPr lang="pl-PL" sz="2400" b="1" i="1" dirty="0" smtClean="0"/>
              <a:t>naruszenie dyscypliny finansów publicznych</a:t>
            </a:r>
            <a:endParaRPr lang="pl-PL" sz="2400" b="1" dirty="0" smtClean="0"/>
          </a:p>
          <a:p>
            <a:pPr>
              <a:buNone/>
            </a:pPr>
            <a:r>
              <a:rPr lang="pl-PL" dirty="0" smtClean="0"/>
              <a:t>Naruszenie dyscypliny finansów publicznych dot. m.in.</a:t>
            </a:r>
          </a:p>
          <a:p>
            <a:pPr>
              <a:buFontTx/>
              <a:buChar char="-"/>
            </a:pPr>
            <a:r>
              <a:rPr lang="pl-PL" dirty="0" smtClean="0"/>
              <a:t>Zarządzania należnościami publicznymi; </a:t>
            </a:r>
          </a:p>
          <a:p>
            <a:pPr>
              <a:buFontTx/>
              <a:buChar char="-"/>
            </a:pPr>
            <a:r>
              <a:rPr lang="pl-PL" dirty="0" smtClean="0"/>
              <a:t>Niedokonanie wymaganych przepływów finansowych; </a:t>
            </a:r>
          </a:p>
          <a:p>
            <a:pPr>
              <a:buFontTx/>
              <a:buChar char="-"/>
            </a:pPr>
            <a:r>
              <a:rPr lang="pl-PL" dirty="0" smtClean="0"/>
              <a:t>Zarządzanie dotacjami; </a:t>
            </a:r>
          </a:p>
          <a:p>
            <a:pPr>
              <a:buFontTx/>
              <a:buChar char="-"/>
            </a:pPr>
            <a:r>
              <a:rPr lang="pl-PL" dirty="0" smtClean="0"/>
              <a:t>Niewłaściwe przeprowadzenie zamówienia publicznego.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sz="2400" b="1" dirty="0" smtClean="0"/>
              <a:t>USTAWA z </a:t>
            </a:r>
            <a:r>
              <a:rPr lang="pl-PL" sz="2400" b="1" dirty="0" smtClean="0"/>
              <a:t>dnia 17 grudnia 2004 r</a:t>
            </a:r>
            <a:r>
              <a:rPr lang="pl-PL" sz="2400" b="1" dirty="0" smtClean="0"/>
              <a:t>. o </a:t>
            </a:r>
            <a:r>
              <a:rPr lang="pl-PL" sz="2400" b="1" i="1" dirty="0" smtClean="0"/>
              <a:t>odpowiedzialności</a:t>
            </a:r>
            <a:r>
              <a:rPr lang="pl-PL" sz="2400" b="1" dirty="0" smtClean="0"/>
              <a:t> za </a:t>
            </a:r>
            <a:r>
              <a:rPr lang="pl-PL" sz="2400" b="1" i="1" dirty="0" smtClean="0"/>
              <a:t>naruszenie dyscypliny finansów </a:t>
            </a:r>
            <a:r>
              <a:rPr lang="pl-PL" sz="2400" b="1" i="1" dirty="0" smtClean="0"/>
              <a:t>publicznych</a:t>
            </a:r>
          </a:p>
          <a:p>
            <a:pPr algn="ctr">
              <a:buNone/>
            </a:pPr>
            <a:endParaRPr lang="pl-PL" sz="2400" b="1" dirty="0" smtClean="0"/>
          </a:p>
          <a:p>
            <a:pPr>
              <a:buNone/>
            </a:pPr>
            <a:r>
              <a:rPr lang="pl-PL" b="1" dirty="0" smtClean="0"/>
              <a:t>Kary za </a:t>
            </a:r>
            <a:r>
              <a:rPr lang="pl-PL" b="1" i="1" dirty="0" smtClean="0"/>
              <a:t>naruszenie dyscypliny finansów publicznych</a:t>
            </a:r>
            <a:r>
              <a:rPr lang="pl-PL" b="1" dirty="0" smtClean="0"/>
              <a:t> oraz ich wymiar</a:t>
            </a:r>
          </a:p>
          <a:p>
            <a:pPr>
              <a:buNone/>
            </a:pPr>
            <a:r>
              <a:rPr lang="pl-PL" dirty="0" smtClean="0"/>
              <a:t>Karami </a:t>
            </a:r>
            <a:r>
              <a:rPr lang="pl-PL" dirty="0" smtClean="0"/>
              <a:t>za </a:t>
            </a:r>
            <a:r>
              <a:rPr lang="pl-PL" i="1" dirty="0" smtClean="0"/>
              <a:t>naruszenie dyscypliny finansów publicznych</a:t>
            </a:r>
            <a:r>
              <a:rPr lang="pl-PL" dirty="0" smtClean="0"/>
              <a:t> są:</a:t>
            </a:r>
          </a:p>
          <a:p>
            <a:pPr>
              <a:buNone/>
            </a:pPr>
            <a:r>
              <a:rPr lang="pl-PL" dirty="0" smtClean="0"/>
              <a:t>1) </a:t>
            </a:r>
            <a:r>
              <a:rPr lang="pl-PL" dirty="0" smtClean="0"/>
              <a:t>upomnienie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2) </a:t>
            </a:r>
            <a:r>
              <a:rPr lang="pl-PL" dirty="0" smtClean="0"/>
              <a:t>nagana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3) </a:t>
            </a:r>
            <a:r>
              <a:rPr lang="pl-PL" dirty="0" smtClean="0"/>
              <a:t>kara </a:t>
            </a:r>
            <a:r>
              <a:rPr lang="pl-PL" dirty="0" smtClean="0"/>
              <a:t>pieniężna;</a:t>
            </a:r>
          </a:p>
          <a:p>
            <a:pPr>
              <a:buNone/>
            </a:pPr>
            <a:r>
              <a:rPr lang="pl-PL" dirty="0" smtClean="0"/>
              <a:t>4) </a:t>
            </a:r>
            <a:r>
              <a:rPr lang="pl-PL" dirty="0" smtClean="0"/>
              <a:t>zakaz </a:t>
            </a:r>
            <a:r>
              <a:rPr lang="pl-PL" dirty="0" smtClean="0"/>
              <a:t>pełnienia funkcji związanych z dysponowaniem środkami </a:t>
            </a:r>
            <a:r>
              <a:rPr lang="pl-PL" i="1" dirty="0" smtClean="0"/>
              <a:t>publicznymi</a:t>
            </a:r>
            <a:r>
              <a:rPr lang="pl-PL" dirty="0" smtClean="0"/>
              <a:t>. – art. 31 ustawy o odpowiedz. 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USTAWA z </a:t>
            </a:r>
            <a:r>
              <a:rPr lang="pl-PL" sz="2400" b="1" dirty="0" smtClean="0"/>
              <a:t>dnia 17 grudnia 2004 r</a:t>
            </a:r>
            <a:r>
              <a:rPr lang="pl-PL" sz="2400" b="1" dirty="0" smtClean="0"/>
              <a:t>. o </a:t>
            </a:r>
            <a:r>
              <a:rPr lang="pl-PL" sz="2400" b="1" i="1" dirty="0" smtClean="0"/>
              <a:t>odpowiedzialności</a:t>
            </a:r>
            <a:r>
              <a:rPr lang="pl-PL" sz="2400" b="1" dirty="0" smtClean="0"/>
              <a:t> za </a:t>
            </a:r>
            <a:r>
              <a:rPr lang="pl-PL" sz="2400" b="1" i="1" dirty="0" smtClean="0"/>
              <a:t>naruszenie dyscypliny finansów publicznych</a:t>
            </a:r>
            <a:endParaRPr lang="pl-PL" sz="2400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Organy </a:t>
            </a:r>
            <a:r>
              <a:rPr lang="pl-PL" b="1" dirty="0" smtClean="0"/>
              <a:t>orzekające w sprawach o </a:t>
            </a:r>
            <a:r>
              <a:rPr lang="pl-PL" b="1" i="1" dirty="0" smtClean="0"/>
              <a:t>naruszenie dyscypliny finansów </a:t>
            </a:r>
            <a:r>
              <a:rPr lang="pl-PL" b="1" i="1" dirty="0" smtClean="0"/>
              <a:t>publicznych</a:t>
            </a:r>
          </a:p>
          <a:p>
            <a:pPr>
              <a:buNone/>
            </a:pPr>
            <a:r>
              <a:rPr lang="pl-PL" dirty="0" smtClean="0"/>
              <a:t>1</a:t>
            </a:r>
            <a:r>
              <a:rPr lang="pl-PL" dirty="0" smtClean="0"/>
              <a:t>. Organami </a:t>
            </a:r>
            <a:r>
              <a:rPr lang="pl-PL" dirty="0" smtClean="0"/>
              <a:t>orzekającymi w sprawach o </a:t>
            </a:r>
            <a:r>
              <a:rPr lang="pl-PL" i="1" dirty="0" smtClean="0"/>
              <a:t>naruszenie dyscypliny finansów publicznych</a:t>
            </a:r>
            <a:r>
              <a:rPr lang="pl-PL" dirty="0" smtClean="0"/>
              <a:t> pierwszej instancji są komisje orzekające w sprawach o </a:t>
            </a:r>
            <a:r>
              <a:rPr lang="pl-PL" i="1" dirty="0" smtClean="0"/>
              <a:t>naruszenie dyscypliny finansów publicznych</a:t>
            </a:r>
            <a:r>
              <a:rPr lang="pl-PL" dirty="0" smtClean="0"/>
              <a:t>, zwane dalej "komisjami orzekającymi".</a:t>
            </a:r>
          </a:p>
          <a:p>
            <a:pPr>
              <a:buNone/>
            </a:pPr>
            <a:r>
              <a:rPr lang="pl-PL" dirty="0" smtClean="0"/>
              <a:t>2</a:t>
            </a:r>
            <a:r>
              <a:rPr lang="pl-PL" dirty="0" smtClean="0"/>
              <a:t>. Organem </a:t>
            </a:r>
            <a:r>
              <a:rPr lang="pl-PL" dirty="0" smtClean="0"/>
              <a:t>orzekającym w sprawach o </a:t>
            </a:r>
            <a:r>
              <a:rPr lang="pl-PL" i="1" dirty="0" smtClean="0"/>
              <a:t>naruszenie dyscypliny finansów publicznych</a:t>
            </a:r>
            <a:r>
              <a:rPr lang="pl-PL" dirty="0" smtClean="0"/>
              <a:t> drugiej instancji jest Główna Komisja Orzekająca w Sprawach o </a:t>
            </a:r>
            <a:r>
              <a:rPr lang="pl-PL" i="1" dirty="0" smtClean="0"/>
              <a:t>Naruszenie Dyscypliny Finansów Publicznych</a:t>
            </a:r>
            <a:r>
              <a:rPr lang="pl-PL" dirty="0" smtClean="0"/>
              <a:t>, zwana dalej "Główną Komisją Orzekającą</a:t>
            </a:r>
            <a:r>
              <a:rPr lang="pl-PL" dirty="0" smtClean="0"/>
              <a:t>". – art. 42 ustawy o odpowiedz. </a:t>
            </a:r>
            <a:endParaRPr lang="pl-PL" dirty="0" smtClean="0"/>
          </a:p>
          <a:p>
            <a:pPr algn="ctr"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r>
              <a:rPr lang="pl-PL" sz="5400" b="1" dirty="0" smtClean="0"/>
              <a:t>Dziękuję za uwagę </a:t>
            </a:r>
            <a:endParaRPr lang="pl-PL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Zewnętrzny cel odpowiedzialności: </a:t>
            </a:r>
          </a:p>
          <a:p>
            <a:pPr>
              <a:buNone/>
            </a:pPr>
            <a:r>
              <a:rPr lang="pl-PL" dirty="0" smtClean="0"/>
              <a:t> - zróżnicowany ze względu na adresata działań administracji: </a:t>
            </a:r>
          </a:p>
          <a:p>
            <a:pPr marL="514350" indent="-514350">
              <a:buAutoNum type="arabicPeriod"/>
            </a:pPr>
            <a:r>
              <a:rPr lang="pl-PL" dirty="0" smtClean="0"/>
              <a:t>Związana ze zmianą stanu prawnego – np. odpowiedzialność majątkowa; </a:t>
            </a:r>
          </a:p>
          <a:p>
            <a:pPr marL="514350" indent="-514350">
              <a:buAutoNum type="arabicPeriod"/>
            </a:pPr>
            <a:r>
              <a:rPr lang="pl-PL" dirty="0" smtClean="0"/>
              <a:t>Związana z efektami społeczno-psychologiczna. 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Podmioty odpowiedzialne</a:t>
            </a:r>
          </a:p>
          <a:p>
            <a:pPr marL="514350" indent="-514350">
              <a:buAutoNum type="arabicPeriod"/>
            </a:pPr>
            <a:r>
              <a:rPr lang="pl-PL" dirty="0" smtClean="0"/>
              <a:t>Skarb Państwa; </a:t>
            </a:r>
          </a:p>
          <a:p>
            <a:pPr marL="514350" indent="-514350">
              <a:buAutoNum type="arabicPeriod"/>
            </a:pPr>
            <a:r>
              <a:rPr lang="pl-PL" dirty="0" smtClean="0"/>
              <a:t>Jednostka samorządu terytorialnego; </a:t>
            </a:r>
          </a:p>
          <a:p>
            <a:pPr marL="514350" indent="-514350">
              <a:buAutoNum type="arabicPeriod"/>
            </a:pPr>
            <a:r>
              <a:rPr lang="pl-PL" dirty="0" smtClean="0"/>
              <a:t>Inne osoby prawne wykonujące władzę publiczną. 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 smtClean="0"/>
              <a:t>Podmioty odpowiedzialne</a:t>
            </a:r>
          </a:p>
          <a:p>
            <a:pPr>
              <a:buNone/>
            </a:pPr>
            <a:r>
              <a:rPr lang="pl-PL" dirty="0" smtClean="0"/>
              <a:t>Skarb Państwa </a:t>
            </a:r>
          </a:p>
          <a:p>
            <a:pPr>
              <a:buNone/>
            </a:pPr>
            <a:r>
              <a:rPr lang="pl-PL" dirty="0" smtClean="0"/>
              <a:t>Art. 33 </a:t>
            </a:r>
            <a:r>
              <a:rPr lang="pl-PL" dirty="0" err="1" smtClean="0"/>
              <a:t>kc</a:t>
            </a:r>
            <a:r>
              <a:rPr lang="pl-PL" dirty="0" smtClean="0"/>
              <a:t> – SP jest osobą prawną </a:t>
            </a:r>
          </a:p>
          <a:p>
            <a:pPr>
              <a:buNone/>
            </a:pPr>
            <a:r>
              <a:rPr lang="pl-PL" dirty="0" smtClean="0"/>
              <a:t>SP działa przez organy państwowej jednostki organizacyjnej, z której działalnością jest związane roszczenie. </a:t>
            </a:r>
          </a:p>
          <a:p>
            <a:pPr>
              <a:buNone/>
            </a:pPr>
            <a:r>
              <a:rPr lang="pl-PL" dirty="0" smtClean="0"/>
              <a:t>odpowiada: </a:t>
            </a:r>
          </a:p>
          <a:p>
            <a:pPr>
              <a:buFontTx/>
              <a:buChar char="-"/>
            </a:pPr>
            <a:r>
              <a:rPr lang="pl-PL" dirty="0" smtClean="0"/>
              <a:t>Działanie / zaniechanie – przy wykonywaniu władzy publicznej – państwowej jednostki organizacyjnej, która nie jest osobą prawną. </a:t>
            </a:r>
          </a:p>
          <a:p>
            <a:pPr>
              <a:buFontTx/>
              <a:buChar char="-"/>
            </a:pPr>
            <a:r>
              <a:rPr lang="pl-PL" dirty="0" smtClean="0"/>
              <a:t>Obejmuje odpowiedzialność za działania / zaniechania: </a:t>
            </a:r>
          </a:p>
          <a:p>
            <a:pPr marL="514350" indent="-514350">
              <a:buAutoNum type="arabicPeriod"/>
            </a:pPr>
            <a:r>
              <a:rPr lang="pl-PL" dirty="0" smtClean="0"/>
              <a:t>Funkcjonowanie jednostki organizacyjnej; </a:t>
            </a:r>
          </a:p>
          <a:p>
            <a:pPr marL="514350" indent="-514350">
              <a:buAutoNum type="arabicPeriod"/>
            </a:pPr>
            <a:r>
              <a:rPr lang="pl-PL" dirty="0" smtClean="0"/>
              <a:t>Funkcjonariusza tej jednostki – nie konieczne piastun organu.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Podmioty odpowiedzialne</a:t>
            </a:r>
          </a:p>
          <a:p>
            <a:pPr>
              <a:buNone/>
            </a:pPr>
            <a:r>
              <a:rPr lang="pl-PL" dirty="0" smtClean="0"/>
              <a:t>Jednostka samorządu terytorialnego</a:t>
            </a:r>
          </a:p>
          <a:p>
            <a:pPr>
              <a:buNone/>
            </a:pPr>
            <a:r>
              <a:rPr lang="pl-PL" dirty="0" smtClean="0"/>
              <a:t>JST zostały wyodrębnione – w wyniku czego ponoszą odpowiedzialność za nieprawidłowe działanie samodzielnie</a:t>
            </a:r>
          </a:p>
          <a:p>
            <a:pPr>
              <a:buNone/>
            </a:pPr>
            <a:r>
              <a:rPr lang="pl-PL" dirty="0" smtClean="0"/>
              <a:t>Do tych </a:t>
            </a:r>
            <a:r>
              <a:rPr lang="pl-PL" dirty="0" err="1" smtClean="0"/>
              <a:t>jst</a:t>
            </a:r>
            <a:r>
              <a:rPr lang="pl-PL" dirty="0" smtClean="0"/>
              <a:t> – w rozumieniu </a:t>
            </a:r>
            <a:r>
              <a:rPr lang="pl-PL" dirty="0" err="1" smtClean="0"/>
              <a:t>kc</a:t>
            </a:r>
            <a:r>
              <a:rPr lang="pl-PL" dirty="0" smtClean="0"/>
              <a:t> należy zaliczyć: </a:t>
            </a:r>
          </a:p>
          <a:p>
            <a:pPr marL="514350" indent="-514350">
              <a:buAutoNum type="arabicPeriod"/>
            </a:pPr>
            <a:r>
              <a:rPr lang="pl-PL" dirty="0" smtClean="0"/>
              <a:t>gmina, powiat, województwo; </a:t>
            </a:r>
          </a:p>
          <a:p>
            <a:pPr marL="514350" indent="-514350">
              <a:buAutoNum type="arabicPeriod"/>
            </a:pPr>
            <a:r>
              <a:rPr lang="pl-PL" dirty="0" smtClean="0"/>
              <a:t>Związki jednostek samorządu terytorialnego. 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Podmioty odpowiedzialne</a:t>
            </a:r>
          </a:p>
          <a:p>
            <a:pPr>
              <a:buNone/>
            </a:pPr>
            <a:r>
              <a:rPr lang="pl-PL" dirty="0" smtClean="0"/>
              <a:t>Nie są </a:t>
            </a:r>
            <a:r>
              <a:rPr lang="pl-PL" dirty="0" err="1" smtClean="0"/>
              <a:t>jst</a:t>
            </a:r>
            <a:r>
              <a:rPr lang="pl-PL" dirty="0" smtClean="0"/>
              <a:t> w rozumieniu </a:t>
            </a:r>
            <a:r>
              <a:rPr lang="pl-PL" dirty="0" err="1" smtClean="0"/>
              <a:t>kc</a:t>
            </a:r>
            <a:r>
              <a:rPr lang="pl-PL" dirty="0" smtClean="0"/>
              <a:t>: </a:t>
            </a:r>
          </a:p>
          <a:p>
            <a:pPr>
              <a:buFontTx/>
              <a:buChar char="-"/>
            </a:pPr>
            <a:r>
              <a:rPr lang="pl-PL" dirty="0" smtClean="0"/>
              <a:t>Jednostki pomocnicze gminy; </a:t>
            </a:r>
          </a:p>
          <a:p>
            <a:pPr>
              <a:buFontTx/>
              <a:buChar char="-"/>
            </a:pPr>
            <a:r>
              <a:rPr lang="pl-PL" dirty="0" smtClean="0"/>
              <a:t>Stowarzyszenia </a:t>
            </a:r>
            <a:r>
              <a:rPr lang="pl-PL" dirty="0" err="1" smtClean="0"/>
              <a:t>jst</a:t>
            </a:r>
            <a:r>
              <a:rPr lang="pl-PL" dirty="0" smtClean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administracji publicznej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Podmioty odpowiedzialne</a:t>
            </a:r>
          </a:p>
          <a:p>
            <a:pPr>
              <a:buNone/>
            </a:pPr>
            <a:r>
              <a:rPr lang="pl-PL" dirty="0" smtClean="0"/>
              <a:t>Inne osoby prawne wykonujące władzę publiczną. </a:t>
            </a:r>
          </a:p>
          <a:p>
            <a:pPr>
              <a:buFontTx/>
              <a:buChar char="-"/>
            </a:pPr>
            <a:r>
              <a:rPr lang="pl-PL" dirty="0" smtClean="0"/>
              <a:t>Wykonują władzę publiczną na podstawie przepisów szczególnych. </a:t>
            </a:r>
          </a:p>
          <a:p>
            <a:pPr marL="514350" indent="-514350">
              <a:buAutoNum type="arabicPeriod"/>
            </a:pPr>
            <a:r>
              <a:rPr lang="pl-PL" dirty="0" smtClean="0"/>
              <a:t>Z mocy prawa</a:t>
            </a:r>
          </a:p>
          <a:p>
            <a:pPr marL="514350" indent="-514350">
              <a:buAutoNum type="arabicPeriod"/>
            </a:pPr>
            <a:r>
              <a:rPr lang="pl-PL" dirty="0" smtClean="0"/>
              <a:t>Na podstawie porozumienia 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1751</Words>
  <Application>Microsoft Office PowerPoint</Application>
  <PresentationFormat>Pokaz na ekranie (4:3)</PresentationFormat>
  <Paragraphs>224</Paragraphs>
  <Slides>35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6" baseType="lpstr">
      <vt:lpstr>Motyw pakietu Office</vt:lpstr>
      <vt:lpstr>Odpowiedzialność  administracji publicznej 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Odpowiedzialność administracji publicznej</vt:lpstr>
      <vt:lpstr>Slajd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Odpowiedzialność  administracji publicznej </dc:title>
  <dc:creator>Maciek</dc:creator>
  <cp:lastModifiedBy>Maciek</cp:lastModifiedBy>
  <cp:revision>14</cp:revision>
  <dcterms:created xsi:type="dcterms:W3CDTF">2015-11-06T22:00:17Z</dcterms:created>
  <dcterms:modified xsi:type="dcterms:W3CDTF">2015-11-09T16:41:20Z</dcterms:modified>
</cp:coreProperties>
</file>