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2" r:id="rId6"/>
    <p:sldId id="261" r:id="rId7"/>
    <p:sldId id="258"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B3D993-B3F9-4D94-A6BE-3BDEDF8E8481}"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pl-PL"/>
        </a:p>
      </dgm:t>
    </dgm:pt>
    <dgm:pt modelId="{998BDBCD-B81B-4B7A-B4FB-A2DF4BB42FED}">
      <dgm:prSet phldrT="[Tekst]"/>
      <dgm:spPr/>
      <dgm:t>
        <a:bodyPr/>
        <a:lstStyle/>
        <a:p>
          <a:r>
            <a:rPr lang="pl-PL" dirty="0"/>
            <a:t>Otrzymanie zawiadomienia przez rzecznika</a:t>
          </a:r>
        </a:p>
      </dgm:t>
    </dgm:pt>
    <dgm:pt modelId="{BD002902-71E5-4B72-A53A-289A0A26DEC5}" type="parTrans" cxnId="{EA839FD5-921E-489A-B17C-8DF7329A563A}">
      <dgm:prSet/>
      <dgm:spPr/>
      <dgm:t>
        <a:bodyPr/>
        <a:lstStyle/>
        <a:p>
          <a:endParaRPr lang="pl-PL"/>
        </a:p>
      </dgm:t>
    </dgm:pt>
    <dgm:pt modelId="{B8514A92-228B-4E90-8A57-AEEC50A8A095}" type="sibTrans" cxnId="{EA839FD5-921E-489A-B17C-8DF7329A563A}">
      <dgm:prSet/>
      <dgm:spPr/>
      <dgm:t>
        <a:bodyPr/>
        <a:lstStyle/>
        <a:p>
          <a:endParaRPr lang="pl-PL"/>
        </a:p>
      </dgm:t>
    </dgm:pt>
    <dgm:pt modelId="{25288A29-4137-4CFF-8820-3CF249FD867A}">
      <dgm:prSet phldrT="[Tekst]"/>
      <dgm:spPr/>
      <dgm:t>
        <a:bodyPr/>
        <a:lstStyle/>
        <a:p>
          <a:r>
            <a:rPr lang="pl-PL" dirty="0"/>
            <a:t>Wszczęcie postępowania następuje po otrzymaniu przez rzecznika zawiadomienia o popełnieniu naruszenia. Do składania zawiadomień zobowiązani są m.in. kierownicy jednostek, organy nadzorcze</a:t>
          </a:r>
        </a:p>
      </dgm:t>
    </dgm:pt>
    <dgm:pt modelId="{FDD1E17C-0F98-4F01-881B-66BB8EE665A3}" type="parTrans" cxnId="{6EB75B0C-AD8A-462A-9B0B-9FAB7E80CE9E}">
      <dgm:prSet/>
      <dgm:spPr/>
      <dgm:t>
        <a:bodyPr/>
        <a:lstStyle/>
        <a:p>
          <a:endParaRPr lang="pl-PL"/>
        </a:p>
      </dgm:t>
    </dgm:pt>
    <dgm:pt modelId="{B1D80C9E-E12F-4363-827F-6460469663A9}" type="sibTrans" cxnId="{6EB75B0C-AD8A-462A-9B0B-9FAB7E80CE9E}">
      <dgm:prSet/>
      <dgm:spPr/>
      <dgm:t>
        <a:bodyPr/>
        <a:lstStyle/>
        <a:p>
          <a:endParaRPr lang="pl-PL"/>
        </a:p>
      </dgm:t>
    </dgm:pt>
    <dgm:pt modelId="{1901F340-88C6-4001-9969-67B441BDC94D}">
      <dgm:prSet phldrT="[Tekst]"/>
      <dgm:spPr/>
      <dgm:t>
        <a:bodyPr/>
        <a:lstStyle/>
        <a:p>
          <a:r>
            <a:rPr lang="pl-PL" dirty="0"/>
            <a:t>Czynności sprawdzające</a:t>
          </a:r>
        </a:p>
      </dgm:t>
    </dgm:pt>
    <dgm:pt modelId="{F7ADDD14-5C7C-4917-9C5F-4380E84D211C}" type="parTrans" cxnId="{E0573386-37A3-46A4-8FF1-5104F21005BF}">
      <dgm:prSet/>
      <dgm:spPr/>
      <dgm:t>
        <a:bodyPr/>
        <a:lstStyle/>
        <a:p>
          <a:endParaRPr lang="pl-PL"/>
        </a:p>
      </dgm:t>
    </dgm:pt>
    <dgm:pt modelId="{C9A3DA57-D2C9-4149-8329-17A4337BD57A}" type="sibTrans" cxnId="{E0573386-37A3-46A4-8FF1-5104F21005BF}">
      <dgm:prSet/>
      <dgm:spPr/>
      <dgm:t>
        <a:bodyPr/>
        <a:lstStyle/>
        <a:p>
          <a:endParaRPr lang="pl-PL"/>
        </a:p>
      </dgm:t>
    </dgm:pt>
    <dgm:pt modelId="{B5AB8129-E683-4CBC-9447-3FDBF7A22B51}">
      <dgm:prSet phldrT="[Tekst]"/>
      <dgm:spPr/>
      <dgm:t>
        <a:bodyPr/>
        <a:lstStyle/>
        <a:p>
          <a:r>
            <a:rPr lang="pl-PL" dirty="0"/>
            <a:t>Czynności te mają na celu sprawdzenie, czy istnieją podstawy do wszczęcia postępowania wyjaśniającego</a:t>
          </a:r>
        </a:p>
      </dgm:t>
    </dgm:pt>
    <dgm:pt modelId="{D18B9451-B081-41ED-8D58-3F49AFBEA278}" type="parTrans" cxnId="{AAA5DC28-CF3E-42F5-BE1D-5584625E93A8}">
      <dgm:prSet/>
      <dgm:spPr/>
      <dgm:t>
        <a:bodyPr/>
        <a:lstStyle/>
        <a:p>
          <a:endParaRPr lang="pl-PL"/>
        </a:p>
      </dgm:t>
    </dgm:pt>
    <dgm:pt modelId="{1AD2CA1B-51EF-4181-8104-E475DEB51206}" type="sibTrans" cxnId="{AAA5DC28-CF3E-42F5-BE1D-5584625E93A8}">
      <dgm:prSet/>
      <dgm:spPr/>
      <dgm:t>
        <a:bodyPr/>
        <a:lstStyle/>
        <a:p>
          <a:endParaRPr lang="pl-PL"/>
        </a:p>
      </dgm:t>
    </dgm:pt>
    <dgm:pt modelId="{4560052A-913E-4A73-AAC4-88E93678D6E5}">
      <dgm:prSet phldrT="[Tekst]"/>
      <dgm:spPr/>
      <dgm:t>
        <a:bodyPr/>
        <a:lstStyle/>
        <a:p>
          <a:r>
            <a:rPr lang="pl-PL" dirty="0"/>
            <a:t>Wszczęcie postępowania wyjaśniającego</a:t>
          </a:r>
        </a:p>
      </dgm:t>
    </dgm:pt>
    <dgm:pt modelId="{227D5D8C-1A8C-4A32-B09D-D1C642BE3BE8}" type="parTrans" cxnId="{490EA5E5-3DC7-409C-803E-1CE7389E006D}">
      <dgm:prSet/>
      <dgm:spPr/>
      <dgm:t>
        <a:bodyPr/>
        <a:lstStyle/>
        <a:p>
          <a:endParaRPr lang="pl-PL"/>
        </a:p>
      </dgm:t>
    </dgm:pt>
    <dgm:pt modelId="{53DBC845-53F3-49CF-8D43-A01CD58DC100}" type="sibTrans" cxnId="{490EA5E5-3DC7-409C-803E-1CE7389E006D}">
      <dgm:prSet/>
      <dgm:spPr/>
      <dgm:t>
        <a:bodyPr/>
        <a:lstStyle/>
        <a:p>
          <a:endParaRPr lang="pl-PL"/>
        </a:p>
      </dgm:t>
    </dgm:pt>
    <dgm:pt modelId="{4C3912D4-F8A3-4184-8360-1041B794E066}">
      <dgm:prSet phldrT="[Tekst]"/>
      <dgm:spPr/>
      <dgm:t>
        <a:bodyPr/>
        <a:lstStyle/>
        <a:p>
          <a:r>
            <a:rPr lang="pl-PL" b="0" i="0" dirty="0"/>
            <a:t>Po zakończeniu czynności sprawdzających rzecznik dyscypliny wydaje postanowienie o wszczęciu postępowania wyjaśniającego albo o odmowie jego wszczęcia.</a:t>
          </a:r>
          <a:endParaRPr lang="pl-PL" dirty="0"/>
        </a:p>
      </dgm:t>
    </dgm:pt>
    <dgm:pt modelId="{4E8DB665-3894-4FDB-9291-2B7DA92FF0AA}" type="parTrans" cxnId="{75B88576-5EE9-4632-B258-3530F6698B81}">
      <dgm:prSet/>
      <dgm:spPr/>
      <dgm:t>
        <a:bodyPr/>
        <a:lstStyle/>
        <a:p>
          <a:endParaRPr lang="pl-PL"/>
        </a:p>
      </dgm:t>
    </dgm:pt>
    <dgm:pt modelId="{57DC2A8F-E0F7-4E6E-B580-F46CF62F0A6C}" type="sibTrans" cxnId="{75B88576-5EE9-4632-B258-3530F6698B81}">
      <dgm:prSet/>
      <dgm:spPr/>
      <dgm:t>
        <a:bodyPr/>
        <a:lstStyle/>
        <a:p>
          <a:endParaRPr lang="pl-PL"/>
        </a:p>
      </dgm:t>
    </dgm:pt>
    <dgm:pt modelId="{086C8308-B3FD-4E1B-9635-8D72643ECC35}" type="pres">
      <dgm:prSet presAssocID="{AAB3D993-B3F9-4D94-A6BE-3BDEDF8E8481}" presName="linearFlow" presStyleCnt="0">
        <dgm:presLayoutVars>
          <dgm:dir/>
          <dgm:animLvl val="lvl"/>
          <dgm:resizeHandles val="exact"/>
        </dgm:presLayoutVars>
      </dgm:prSet>
      <dgm:spPr/>
    </dgm:pt>
    <dgm:pt modelId="{E1883C84-589F-4DE8-ADDB-EC38EC3EA59C}" type="pres">
      <dgm:prSet presAssocID="{998BDBCD-B81B-4B7A-B4FB-A2DF4BB42FED}" presName="composite" presStyleCnt="0"/>
      <dgm:spPr/>
    </dgm:pt>
    <dgm:pt modelId="{C14C8E36-A691-4EED-9939-9A6754DCF1C6}" type="pres">
      <dgm:prSet presAssocID="{998BDBCD-B81B-4B7A-B4FB-A2DF4BB42FED}" presName="parTx" presStyleLbl="node1" presStyleIdx="0" presStyleCnt="3">
        <dgm:presLayoutVars>
          <dgm:chMax val="0"/>
          <dgm:chPref val="0"/>
          <dgm:bulletEnabled val="1"/>
        </dgm:presLayoutVars>
      </dgm:prSet>
      <dgm:spPr/>
    </dgm:pt>
    <dgm:pt modelId="{5C813A88-846A-495B-9B8A-642943FD3725}" type="pres">
      <dgm:prSet presAssocID="{998BDBCD-B81B-4B7A-B4FB-A2DF4BB42FED}" presName="parSh" presStyleLbl="node1" presStyleIdx="0" presStyleCnt="3"/>
      <dgm:spPr/>
    </dgm:pt>
    <dgm:pt modelId="{B2C6B76E-C9D0-4576-A27A-CFABA2C2CB17}" type="pres">
      <dgm:prSet presAssocID="{998BDBCD-B81B-4B7A-B4FB-A2DF4BB42FED}" presName="desTx" presStyleLbl="fgAcc1" presStyleIdx="0" presStyleCnt="3">
        <dgm:presLayoutVars>
          <dgm:bulletEnabled val="1"/>
        </dgm:presLayoutVars>
      </dgm:prSet>
      <dgm:spPr/>
    </dgm:pt>
    <dgm:pt modelId="{54B154B1-3B56-40A2-A64E-9A0862900D04}" type="pres">
      <dgm:prSet presAssocID="{B8514A92-228B-4E90-8A57-AEEC50A8A095}" presName="sibTrans" presStyleLbl="sibTrans2D1" presStyleIdx="0" presStyleCnt="2"/>
      <dgm:spPr/>
    </dgm:pt>
    <dgm:pt modelId="{E0078330-A1AA-47A5-8C06-1ED300E19C9B}" type="pres">
      <dgm:prSet presAssocID="{B8514A92-228B-4E90-8A57-AEEC50A8A095}" presName="connTx" presStyleLbl="sibTrans2D1" presStyleIdx="0" presStyleCnt="2"/>
      <dgm:spPr/>
    </dgm:pt>
    <dgm:pt modelId="{1DA00B4E-8975-42EF-BAA1-557D20F11F39}" type="pres">
      <dgm:prSet presAssocID="{1901F340-88C6-4001-9969-67B441BDC94D}" presName="composite" presStyleCnt="0"/>
      <dgm:spPr/>
    </dgm:pt>
    <dgm:pt modelId="{74B44F1C-23C0-41CD-BC9F-4100068ADA8E}" type="pres">
      <dgm:prSet presAssocID="{1901F340-88C6-4001-9969-67B441BDC94D}" presName="parTx" presStyleLbl="node1" presStyleIdx="0" presStyleCnt="3">
        <dgm:presLayoutVars>
          <dgm:chMax val="0"/>
          <dgm:chPref val="0"/>
          <dgm:bulletEnabled val="1"/>
        </dgm:presLayoutVars>
      </dgm:prSet>
      <dgm:spPr/>
    </dgm:pt>
    <dgm:pt modelId="{4E9710F4-A539-4E71-8D56-F564F2A7487C}" type="pres">
      <dgm:prSet presAssocID="{1901F340-88C6-4001-9969-67B441BDC94D}" presName="parSh" presStyleLbl="node1" presStyleIdx="1" presStyleCnt="3"/>
      <dgm:spPr/>
    </dgm:pt>
    <dgm:pt modelId="{5EEB1D7E-E83B-4054-A6A9-814BDF372FDF}" type="pres">
      <dgm:prSet presAssocID="{1901F340-88C6-4001-9969-67B441BDC94D}" presName="desTx" presStyleLbl="fgAcc1" presStyleIdx="1" presStyleCnt="3">
        <dgm:presLayoutVars>
          <dgm:bulletEnabled val="1"/>
        </dgm:presLayoutVars>
      </dgm:prSet>
      <dgm:spPr/>
    </dgm:pt>
    <dgm:pt modelId="{7C89E612-5AD2-469F-9361-6DD01E3DF9A5}" type="pres">
      <dgm:prSet presAssocID="{C9A3DA57-D2C9-4149-8329-17A4337BD57A}" presName="sibTrans" presStyleLbl="sibTrans2D1" presStyleIdx="1" presStyleCnt="2"/>
      <dgm:spPr/>
    </dgm:pt>
    <dgm:pt modelId="{59456344-F50D-4B3C-9005-12E1A6F27005}" type="pres">
      <dgm:prSet presAssocID="{C9A3DA57-D2C9-4149-8329-17A4337BD57A}" presName="connTx" presStyleLbl="sibTrans2D1" presStyleIdx="1" presStyleCnt="2"/>
      <dgm:spPr/>
    </dgm:pt>
    <dgm:pt modelId="{44ECC71B-EF91-4EEE-9BA8-7644B68289A1}" type="pres">
      <dgm:prSet presAssocID="{4560052A-913E-4A73-AAC4-88E93678D6E5}" presName="composite" presStyleCnt="0"/>
      <dgm:spPr/>
    </dgm:pt>
    <dgm:pt modelId="{82881052-9D00-4EAB-86F2-AB8B55E7EBF1}" type="pres">
      <dgm:prSet presAssocID="{4560052A-913E-4A73-AAC4-88E93678D6E5}" presName="parTx" presStyleLbl="node1" presStyleIdx="1" presStyleCnt="3">
        <dgm:presLayoutVars>
          <dgm:chMax val="0"/>
          <dgm:chPref val="0"/>
          <dgm:bulletEnabled val="1"/>
        </dgm:presLayoutVars>
      </dgm:prSet>
      <dgm:spPr/>
    </dgm:pt>
    <dgm:pt modelId="{6296B476-7728-4F13-A400-149B8C4F47C5}" type="pres">
      <dgm:prSet presAssocID="{4560052A-913E-4A73-AAC4-88E93678D6E5}" presName="parSh" presStyleLbl="node1" presStyleIdx="2" presStyleCnt="3"/>
      <dgm:spPr/>
    </dgm:pt>
    <dgm:pt modelId="{744D46B2-FBC3-4A7D-995C-E49597D0A057}" type="pres">
      <dgm:prSet presAssocID="{4560052A-913E-4A73-AAC4-88E93678D6E5}" presName="desTx" presStyleLbl="fgAcc1" presStyleIdx="2" presStyleCnt="3">
        <dgm:presLayoutVars>
          <dgm:bulletEnabled val="1"/>
        </dgm:presLayoutVars>
      </dgm:prSet>
      <dgm:spPr/>
    </dgm:pt>
  </dgm:ptLst>
  <dgm:cxnLst>
    <dgm:cxn modelId="{A08DCB01-2004-486C-B8B2-4EF3637B5A41}" type="presOf" srcId="{4C3912D4-F8A3-4184-8360-1041B794E066}" destId="{744D46B2-FBC3-4A7D-995C-E49597D0A057}" srcOrd="0" destOrd="0" presId="urn:microsoft.com/office/officeart/2005/8/layout/process3"/>
    <dgm:cxn modelId="{6EB75B0C-AD8A-462A-9B0B-9FAB7E80CE9E}" srcId="{998BDBCD-B81B-4B7A-B4FB-A2DF4BB42FED}" destId="{25288A29-4137-4CFF-8820-3CF249FD867A}" srcOrd="0" destOrd="0" parTransId="{FDD1E17C-0F98-4F01-881B-66BB8EE665A3}" sibTransId="{B1D80C9E-E12F-4363-827F-6460469663A9}"/>
    <dgm:cxn modelId="{AAA5DC28-CF3E-42F5-BE1D-5584625E93A8}" srcId="{1901F340-88C6-4001-9969-67B441BDC94D}" destId="{B5AB8129-E683-4CBC-9447-3FDBF7A22B51}" srcOrd="0" destOrd="0" parTransId="{D18B9451-B081-41ED-8D58-3F49AFBEA278}" sibTransId="{1AD2CA1B-51EF-4181-8104-E475DEB51206}"/>
    <dgm:cxn modelId="{088B5945-49D4-4E5D-8A79-0CCD22CDD785}" type="presOf" srcId="{C9A3DA57-D2C9-4149-8329-17A4337BD57A}" destId="{7C89E612-5AD2-469F-9361-6DD01E3DF9A5}" srcOrd="0" destOrd="0" presId="urn:microsoft.com/office/officeart/2005/8/layout/process3"/>
    <dgm:cxn modelId="{81873C4C-98CB-4F7C-BABD-31032CB861ED}" type="presOf" srcId="{B5AB8129-E683-4CBC-9447-3FDBF7A22B51}" destId="{5EEB1D7E-E83B-4054-A6A9-814BDF372FDF}" srcOrd="0" destOrd="0" presId="urn:microsoft.com/office/officeart/2005/8/layout/process3"/>
    <dgm:cxn modelId="{75B88576-5EE9-4632-B258-3530F6698B81}" srcId="{4560052A-913E-4A73-AAC4-88E93678D6E5}" destId="{4C3912D4-F8A3-4184-8360-1041B794E066}" srcOrd="0" destOrd="0" parTransId="{4E8DB665-3894-4FDB-9291-2B7DA92FF0AA}" sibTransId="{57DC2A8F-E0F7-4E6E-B580-F46CF62F0A6C}"/>
    <dgm:cxn modelId="{0AE49F57-8ED6-4589-A269-A21BD3EC32B4}" type="presOf" srcId="{AAB3D993-B3F9-4D94-A6BE-3BDEDF8E8481}" destId="{086C8308-B3FD-4E1B-9635-8D72643ECC35}" srcOrd="0" destOrd="0" presId="urn:microsoft.com/office/officeart/2005/8/layout/process3"/>
    <dgm:cxn modelId="{BD45EB78-B091-4D8C-B24B-1D3C005469C8}" type="presOf" srcId="{1901F340-88C6-4001-9969-67B441BDC94D}" destId="{74B44F1C-23C0-41CD-BC9F-4100068ADA8E}" srcOrd="0" destOrd="0" presId="urn:microsoft.com/office/officeart/2005/8/layout/process3"/>
    <dgm:cxn modelId="{E0573386-37A3-46A4-8FF1-5104F21005BF}" srcId="{AAB3D993-B3F9-4D94-A6BE-3BDEDF8E8481}" destId="{1901F340-88C6-4001-9969-67B441BDC94D}" srcOrd="1" destOrd="0" parTransId="{F7ADDD14-5C7C-4917-9C5F-4380E84D211C}" sibTransId="{C9A3DA57-D2C9-4149-8329-17A4337BD57A}"/>
    <dgm:cxn modelId="{83D555A6-A277-49A0-9B70-B766487BD3E2}" type="presOf" srcId="{4560052A-913E-4A73-AAC4-88E93678D6E5}" destId="{82881052-9D00-4EAB-86F2-AB8B55E7EBF1}" srcOrd="0" destOrd="0" presId="urn:microsoft.com/office/officeart/2005/8/layout/process3"/>
    <dgm:cxn modelId="{48BD14AE-838F-43F6-A973-5D4B282B9467}" type="presOf" srcId="{1901F340-88C6-4001-9969-67B441BDC94D}" destId="{4E9710F4-A539-4E71-8D56-F564F2A7487C}" srcOrd="1" destOrd="0" presId="urn:microsoft.com/office/officeart/2005/8/layout/process3"/>
    <dgm:cxn modelId="{A95975BB-7AC5-4840-AC06-586032F5A333}" type="presOf" srcId="{25288A29-4137-4CFF-8820-3CF249FD867A}" destId="{B2C6B76E-C9D0-4576-A27A-CFABA2C2CB17}" srcOrd="0" destOrd="0" presId="urn:microsoft.com/office/officeart/2005/8/layout/process3"/>
    <dgm:cxn modelId="{0307D5C1-033D-4A97-8C5E-76712C9536DC}" type="presOf" srcId="{4560052A-913E-4A73-AAC4-88E93678D6E5}" destId="{6296B476-7728-4F13-A400-149B8C4F47C5}" srcOrd="1" destOrd="0" presId="urn:microsoft.com/office/officeart/2005/8/layout/process3"/>
    <dgm:cxn modelId="{1B26D7C4-58B7-469C-B4E7-F12499328CB8}" type="presOf" srcId="{B8514A92-228B-4E90-8A57-AEEC50A8A095}" destId="{E0078330-A1AA-47A5-8C06-1ED300E19C9B}" srcOrd="1" destOrd="0" presId="urn:microsoft.com/office/officeart/2005/8/layout/process3"/>
    <dgm:cxn modelId="{EA839FD5-921E-489A-B17C-8DF7329A563A}" srcId="{AAB3D993-B3F9-4D94-A6BE-3BDEDF8E8481}" destId="{998BDBCD-B81B-4B7A-B4FB-A2DF4BB42FED}" srcOrd="0" destOrd="0" parTransId="{BD002902-71E5-4B72-A53A-289A0A26DEC5}" sibTransId="{B8514A92-228B-4E90-8A57-AEEC50A8A095}"/>
    <dgm:cxn modelId="{323547D6-D098-46ED-8A10-D1CC72450ACB}" type="presOf" srcId="{998BDBCD-B81B-4B7A-B4FB-A2DF4BB42FED}" destId="{5C813A88-846A-495B-9B8A-642943FD3725}" srcOrd="1" destOrd="0" presId="urn:microsoft.com/office/officeart/2005/8/layout/process3"/>
    <dgm:cxn modelId="{1C0B98E3-CA48-44B6-A78B-55838AE2FCAF}" type="presOf" srcId="{998BDBCD-B81B-4B7A-B4FB-A2DF4BB42FED}" destId="{C14C8E36-A691-4EED-9939-9A6754DCF1C6}" srcOrd="0" destOrd="0" presId="urn:microsoft.com/office/officeart/2005/8/layout/process3"/>
    <dgm:cxn modelId="{64B099E5-1280-4BA5-A894-23BE83E52F49}" type="presOf" srcId="{B8514A92-228B-4E90-8A57-AEEC50A8A095}" destId="{54B154B1-3B56-40A2-A64E-9A0862900D04}" srcOrd="0" destOrd="0" presId="urn:microsoft.com/office/officeart/2005/8/layout/process3"/>
    <dgm:cxn modelId="{490EA5E5-3DC7-409C-803E-1CE7389E006D}" srcId="{AAB3D993-B3F9-4D94-A6BE-3BDEDF8E8481}" destId="{4560052A-913E-4A73-AAC4-88E93678D6E5}" srcOrd="2" destOrd="0" parTransId="{227D5D8C-1A8C-4A32-B09D-D1C642BE3BE8}" sibTransId="{53DBC845-53F3-49CF-8D43-A01CD58DC100}"/>
    <dgm:cxn modelId="{3E21B7F3-959B-42B8-A19A-4B2FA430E0CE}" type="presOf" srcId="{C9A3DA57-D2C9-4149-8329-17A4337BD57A}" destId="{59456344-F50D-4B3C-9005-12E1A6F27005}" srcOrd="1" destOrd="0" presId="urn:microsoft.com/office/officeart/2005/8/layout/process3"/>
    <dgm:cxn modelId="{43428889-20C4-4ADB-9C7A-98C5659E7F61}" type="presParOf" srcId="{086C8308-B3FD-4E1B-9635-8D72643ECC35}" destId="{E1883C84-589F-4DE8-ADDB-EC38EC3EA59C}" srcOrd="0" destOrd="0" presId="urn:microsoft.com/office/officeart/2005/8/layout/process3"/>
    <dgm:cxn modelId="{D640EAEF-6822-401C-9C86-90DA0F12D9B3}" type="presParOf" srcId="{E1883C84-589F-4DE8-ADDB-EC38EC3EA59C}" destId="{C14C8E36-A691-4EED-9939-9A6754DCF1C6}" srcOrd="0" destOrd="0" presId="urn:microsoft.com/office/officeart/2005/8/layout/process3"/>
    <dgm:cxn modelId="{100A836B-DF50-41AA-A6AA-752E7EB85049}" type="presParOf" srcId="{E1883C84-589F-4DE8-ADDB-EC38EC3EA59C}" destId="{5C813A88-846A-495B-9B8A-642943FD3725}" srcOrd="1" destOrd="0" presId="urn:microsoft.com/office/officeart/2005/8/layout/process3"/>
    <dgm:cxn modelId="{6FDDB1E7-2324-4F14-BB86-A8DB18ABC56F}" type="presParOf" srcId="{E1883C84-589F-4DE8-ADDB-EC38EC3EA59C}" destId="{B2C6B76E-C9D0-4576-A27A-CFABA2C2CB17}" srcOrd="2" destOrd="0" presId="urn:microsoft.com/office/officeart/2005/8/layout/process3"/>
    <dgm:cxn modelId="{65DA43C9-6AA4-430F-8539-E8DA4133B06A}" type="presParOf" srcId="{086C8308-B3FD-4E1B-9635-8D72643ECC35}" destId="{54B154B1-3B56-40A2-A64E-9A0862900D04}" srcOrd="1" destOrd="0" presId="urn:microsoft.com/office/officeart/2005/8/layout/process3"/>
    <dgm:cxn modelId="{F5FEFF8C-7863-4048-8C48-EB892D8E9C54}" type="presParOf" srcId="{54B154B1-3B56-40A2-A64E-9A0862900D04}" destId="{E0078330-A1AA-47A5-8C06-1ED300E19C9B}" srcOrd="0" destOrd="0" presId="urn:microsoft.com/office/officeart/2005/8/layout/process3"/>
    <dgm:cxn modelId="{B92EF4AC-8EFC-416A-8CA5-9CD7CAA1D18E}" type="presParOf" srcId="{086C8308-B3FD-4E1B-9635-8D72643ECC35}" destId="{1DA00B4E-8975-42EF-BAA1-557D20F11F39}" srcOrd="2" destOrd="0" presId="urn:microsoft.com/office/officeart/2005/8/layout/process3"/>
    <dgm:cxn modelId="{2E486A86-0AF2-4B4B-A9C4-B17A4E89A53D}" type="presParOf" srcId="{1DA00B4E-8975-42EF-BAA1-557D20F11F39}" destId="{74B44F1C-23C0-41CD-BC9F-4100068ADA8E}" srcOrd="0" destOrd="0" presId="urn:microsoft.com/office/officeart/2005/8/layout/process3"/>
    <dgm:cxn modelId="{612135A6-47FD-485A-BA3A-A7029454970E}" type="presParOf" srcId="{1DA00B4E-8975-42EF-BAA1-557D20F11F39}" destId="{4E9710F4-A539-4E71-8D56-F564F2A7487C}" srcOrd="1" destOrd="0" presId="urn:microsoft.com/office/officeart/2005/8/layout/process3"/>
    <dgm:cxn modelId="{4367EFA4-C45E-4C8B-A830-A986C47526CF}" type="presParOf" srcId="{1DA00B4E-8975-42EF-BAA1-557D20F11F39}" destId="{5EEB1D7E-E83B-4054-A6A9-814BDF372FDF}" srcOrd="2" destOrd="0" presId="urn:microsoft.com/office/officeart/2005/8/layout/process3"/>
    <dgm:cxn modelId="{B059490A-113E-465B-B3E9-9936663A14B0}" type="presParOf" srcId="{086C8308-B3FD-4E1B-9635-8D72643ECC35}" destId="{7C89E612-5AD2-469F-9361-6DD01E3DF9A5}" srcOrd="3" destOrd="0" presId="urn:microsoft.com/office/officeart/2005/8/layout/process3"/>
    <dgm:cxn modelId="{0EA95D8F-3D86-4F64-87CC-8AB287D7B4AF}" type="presParOf" srcId="{7C89E612-5AD2-469F-9361-6DD01E3DF9A5}" destId="{59456344-F50D-4B3C-9005-12E1A6F27005}" srcOrd="0" destOrd="0" presId="urn:microsoft.com/office/officeart/2005/8/layout/process3"/>
    <dgm:cxn modelId="{A19AB36B-D3D7-4581-8994-AA0878048661}" type="presParOf" srcId="{086C8308-B3FD-4E1B-9635-8D72643ECC35}" destId="{44ECC71B-EF91-4EEE-9BA8-7644B68289A1}" srcOrd="4" destOrd="0" presId="urn:microsoft.com/office/officeart/2005/8/layout/process3"/>
    <dgm:cxn modelId="{A860747E-5CF0-4C33-B661-A06CA6E2BD0C}" type="presParOf" srcId="{44ECC71B-EF91-4EEE-9BA8-7644B68289A1}" destId="{82881052-9D00-4EAB-86F2-AB8B55E7EBF1}" srcOrd="0" destOrd="0" presId="urn:microsoft.com/office/officeart/2005/8/layout/process3"/>
    <dgm:cxn modelId="{E2CA7220-6375-469B-8E78-3275B56CC0CC}" type="presParOf" srcId="{44ECC71B-EF91-4EEE-9BA8-7644B68289A1}" destId="{6296B476-7728-4F13-A400-149B8C4F47C5}" srcOrd="1" destOrd="0" presId="urn:microsoft.com/office/officeart/2005/8/layout/process3"/>
    <dgm:cxn modelId="{4A51D646-446A-4D7C-B251-43B07483055E}" type="presParOf" srcId="{44ECC71B-EF91-4EEE-9BA8-7644B68289A1}" destId="{744D46B2-FBC3-4A7D-995C-E49597D0A057}"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B3D993-B3F9-4D94-A6BE-3BDEDF8E8481}"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pl-PL"/>
        </a:p>
      </dgm:t>
    </dgm:pt>
    <dgm:pt modelId="{998BDBCD-B81B-4B7A-B4FB-A2DF4BB42FED}">
      <dgm:prSet phldrT="[Tekst]"/>
      <dgm:spPr/>
      <dgm:t>
        <a:bodyPr/>
        <a:lstStyle/>
        <a:p>
          <a:r>
            <a:rPr lang="pl-PL" dirty="0"/>
            <a:t>Wystąpienie z wnioskiem o ukaranie</a:t>
          </a:r>
        </a:p>
      </dgm:t>
    </dgm:pt>
    <dgm:pt modelId="{BD002902-71E5-4B72-A53A-289A0A26DEC5}" type="parTrans" cxnId="{EA839FD5-921E-489A-B17C-8DF7329A563A}">
      <dgm:prSet/>
      <dgm:spPr/>
      <dgm:t>
        <a:bodyPr/>
        <a:lstStyle/>
        <a:p>
          <a:endParaRPr lang="pl-PL"/>
        </a:p>
      </dgm:t>
    </dgm:pt>
    <dgm:pt modelId="{B8514A92-228B-4E90-8A57-AEEC50A8A095}" type="sibTrans" cxnId="{EA839FD5-921E-489A-B17C-8DF7329A563A}">
      <dgm:prSet/>
      <dgm:spPr/>
      <dgm:t>
        <a:bodyPr/>
        <a:lstStyle/>
        <a:p>
          <a:endParaRPr lang="pl-PL"/>
        </a:p>
      </dgm:t>
    </dgm:pt>
    <dgm:pt modelId="{25288A29-4137-4CFF-8820-3CF249FD867A}">
      <dgm:prSet phldrT="[Tekst]"/>
      <dgm:spPr/>
      <dgm:t>
        <a:bodyPr/>
        <a:lstStyle/>
        <a:p>
          <a:r>
            <a:rPr lang="pl-PL" b="0" i="0" dirty="0"/>
            <a:t>Rzecznik dyscypliny, w terminie 120 dni od dnia otrzymania zawiadomienia, występuje z wnioskiem o ukaranie za naruszenie dyscypliny finansów publicznych albo wydaje postanowienie o umorzeniu postępowania wyjaśniającego.</a:t>
          </a:r>
          <a:endParaRPr lang="pl-PL" dirty="0"/>
        </a:p>
      </dgm:t>
    </dgm:pt>
    <dgm:pt modelId="{FDD1E17C-0F98-4F01-881B-66BB8EE665A3}" type="parTrans" cxnId="{6EB75B0C-AD8A-462A-9B0B-9FAB7E80CE9E}">
      <dgm:prSet/>
      <dgm:spPr/>
      <dgm:t>
        <a:bodyPr/>
        <a:lstStyle/>
        <a:p>
          <a:endParaRPr lang="pl-PL"/>
        </a:p>
      </dgm:t>
    </dgm:pt>
    <dgm:pt modelId="{B1D80C9E-E12F-4363-827F-6460469663A9}" type="sibTrans" cxnId="{6EB75B0C-AD8A-462A-9B0B-9FAB7E80CE9E}">
      <dgm:prSet/>
      <dgm:spPr/>
      <dgm:t>
        <a:bodyPr/>
        <a:lstStyle/>
        <a:p>
          <a:endParaRPr lang="pl-PL"/>
        </a:p>
      </dgm:t>
    </dgm:pt>
    <dgm:pt modelId="{4560052A-913E-4A73-AAC4-88E93678D6E5}">
      <dgm:prSet phldrT="[Tekst]"/>
      <dgm:spPr/>
      <dgm:t>
        <a:bodyPr/>
        <a:lstStyle/>
        <a:p>
          <a:r>
            <a:rPr lang="pl-PL" dirty="0"/>
            <a:t>Wydanie orzeczenia przez komisję</a:t>
          </a:r>
        </a:p>
      </dgm:t>
    </dgm:pt>
    <dgm:pt modelId="{227D5D8C-1A8C-4A32-B09D-D1C642BE3BE8}" type="parTrans" cxnId="{490EA5E5-3DC7-409C-803E-1CE7389E006D}">
      <dgm:prSet/>
      <dgm:spPr/>
      <dgm:t>
        <a:bodyPr/>
        <a:lstStyle/>
        <a:p>
          <a:endParaRPr lang="pl-PL"/>
        </a:p>
      </dgm:t>
    </dgm:pt>
    <dgm:pt modelId="{53DBC845-53F3-49CF-8D43-A01CD58DC100}" type="sibTrans" cxnId="{490EA5E5-3DC7-409C-803E-1CE7389E006D}">
      <dgm:prSet/>
      <dgm:spPr/>
      <dgm:t>
        <a:bodyPr/>
        <a:lstStyle/>
        <a:p>
          <a:endParaRPr lang="pl-PL"/>
        </a:p>
      </dgm:t>
    </dgm:pt>
    <dgm:pt modelId="{4C3912D4-F8A3-4184-8360-1041B794E066}">
      <dgm:prSet phldrT="[Tekst]"/>
      <dgm:spPr/>
      <dgm:t>
        <a:bodyPr/>
        <a:lstStyle/>
        <a:p>
          <a:r>
            <a:rPr lang="pl-PL" b="0" i="0" dirty="0"/>
            <a:t>Komisja orzekająca wydaje orzeczenie o odpowiedzialności za naruszenie dyscypliny finansów publicznych albo orzeczenie o uniewinnieniu, albo orzeczenie o umorzeniu postępowania.</a:t>
          </a:r>
          <a:endParaRPr lang="pl-PL" dirty="0"/>
        </a:p>
      </dgm:t>
    </dgm:pt>
    <dgm:pt modelId="{4E8DB665-3894-4FDB-9291-2B7DA92FF0AA}" type="parTrans" cxnId="{75B88576-5EE9-4632-B258-3530F6698B81}">
      <dgm:prSet/>
      <dgm:spPr/>
      <dgm:t>
        <a:bodyPr/>
        <a:lstStyle/>
        <a:p>
          <a:endParaRPr lang="pl-PL"/>
        </a:p>
      </dgm:t>
    </dgm:pt>
    <dgm:pt modelId="{57DC2A8F-E0F7-4E6E-B580-F46CF62F0A6C}" type="sibTrans" cxnId="{75B88576-5EE9-4632-B258-3530F6698B81}">
      <dgm:prSet/>
      <dgm:spPr/>
      <dgm:t>
        <a:bodyPr/>
        <a:lstStyle/>
        <a:p>
          <a:endParaRPr lang="pl-PL"/>
        </a:p>
      </dgm:t>
    </dgm:pt>
    <dgm:pt modelId="{B5AB8129-E683-4CBC-9447-3FDBF7A22B51}">
      <dgm:prSet phldrT="[Tekst]"/>
      <dgm:spPr/>
      <dgm:t>
        <a:bodyPr/>
        <a:lstStyle/>
        <a:p>
          <a:r>
            <a:rPr lang="pl-PL" dirty="0"/>
            <a:t>Postępowanie przed komisją orzekającą</a:t>
          </a:r>
        </a:p>
      </dgm:t>
    </dgm:pt>
    <dgm:pt modelId="{1AD2CA1B-51EF-4181-8104-E475DEB51206}" type="sibTrans" cxnId="{AAA5DC28-CF3E-42F5-BE1D-5584625E93A8}">
      <dgm:prSet/>
      <dgm:spPr/>
      <dgm:t>
        <a:bodyPr/>
        <a:lstStyle/>
        <a:p>
          <a:endParaRPr lang="pl-PL"/>
        </a:p>
      </dgm:t>
    </dgm:pt>
    <dgm:pt modelId="{D18B9451-B081-41ED-8D58-3F49AFBEA278}" type="parTrans" cxnId="{AAA5DC28-CF3E-42F5-BE1D-5584625E93A8}">
      <dgm:prSet/>
      <dgm:spPr/>
      <dgm:t>
        <a:bodyPr/>
        <a:lstStyle/>
        <a:p>
          <a:endParaRPr lang="pl-PL"/>
        </a:p>
      </dgm:t>
    </dgm:pt>
    <dgm:pt modelId="{D11CF2BC-8CD2-4788-9FC5-04DBE3E06250}">
      <dgm:prSet/>
      <dgm:spPr/>
      <dgm:t>
        <a:bodyPr/>
        <a:lstStyle/>
        <a:p>
          <a:r>
            <a:rPr lang="pl-PL" b="0" i="0" dirty="0"/>
            <a:t>Jeżeli wniosek o ukaranie odpowiada warunkom wymienionym w art. 110 ust. 1 i 2, przewodniczący komisji orzekającej, w terminie 14 dni od dnia jego otrzymania zarządza doręczenie odpisu wniosku obwinionemu, kieruje wniosek do rozpoznania na posiedzenie albo rozprawę</a:t>
          </a:r>
          <a:endParaRPr lang="pl-PL" dirty="0"/>
        </a:p>
      </dgm:t>
    </dgm:pt>
    <dgm:pt modelId="{2C3351C9-5814-4A19-AED9-C32A453BA117}" type="parTrans" cxnId="{7DA7777E-6C58-410E-9B06-B1AF3A7D8EEF}">
      <dgm:prSet/>
      <dgm:spPr/>
      <dgm:t>
        <a:bodyPr/>
        <a:lstStyle/>
        <a:p>
          <a:endParaRPr lang="pl-PL"/>
        </a:p>
      </dgm:t>
    </dgm:pt>
    <dgm:pt modelId="{B5CF539C-EFAF-4F88-872A-89521D99EE6B}" type="sibTrans" cxnId="{7DA7777E-6C58-410E-9B06-B1AF3A7D8EEF}">
      <dgm:prSet/>
      <dgm:spPr/>
      <dgm:t>
        <a:bodyPr/>
        <a:lstStyle/>
        <a:p>
          <a:endParaRPr lang="pl-PL"/>
        </a:p>
      </dgm:t>
    </dgm:pt>
    <dgm:pt modelId="{086C8308-B3FD-4E1B-9635-8D72643ECC35}" type="pres">
      <dgm:prSet presAssocID="{AAB3D993-B3F9-4D94-A6BE-3BDEDF8E8481}" presName="linearFlow" presStyleCnt="0">
        <dgm:presLayoutVars>
          <dgm:dir/>
          <dgm:animLvl val="lvl"/>
          <dgm:resizeHandles val="exact"/>
        </dgm:presLayoutVars>
      </dgm:prSet>
      <dgm:spPr/>
    </dgm:pt>
    <dgm:pt modelId="{E1883C84-589F-4DE8-ADDB-EC38EC3EA59C}" type="pres">
      <dgm:prSet presAssocID="{998BDBCD-B81B-4B7A-B4FB-A2DF4BB42FED}" presName="composite" presStyleCnt="0"/>
      <dgm:spPr/>
    </dgm:pt>
    <dgm:pt modelId="{C14C8E36-A691-4EED-9939-9A6754DCF1C6}" type="pres">
      <dgm:prSet presAssocID="{998BDBCD-B81B-4B7A-B4FB-A2DF4BB42FED}" presName="parTx" presStyleLbl="node1" presStyleIdx="0" presStyleCnt="3">
        <dgm:presLayoutVars>
          <dgm:chMax val="0"/>
          <dgm:chPref val="0"/>
          <dgm:bulletEnabled val="1"/>
        </dgm:presLayoutVars>
      </dgm:prSet>
      <dgm:spPr/>
    </dgm:pt>
    <dgm:pt modelId="{5C813A88-846A-495B-9B8A-642943FD3725}" type="pres">
      <dgm:prSet presAssocID="{998BDBCD-B81B-4B7A-B4FB-A2DF4BB42FED}" presName="parSh" presStyleLbl="node1" presStyleIdx="0" presStyleCnt="3"/>
      <dgm:spPr/>
    </dgm:pt>
    <dgm:pt modelId="{B2C6B76E-C9D0-4576-A27A-CFABA2C2CB17}" type="pres">
      <dgm:prSet presAssocID="{998BDBCD-B81B-4B7A-B4FB-A2DF4BB42FED}" presName="desTx" presStyleLbl="fgAcc1" presStyleIdx="0" presStyleCnt="3">
        <dgm:presLayoutVars>
          <dgm:bulletEnabled val="1"/>
        </dgm:presLayoutVars>
      </dgm:prSet>
      <dgm:spPr/>
    </dgm:pt>
    <dgm:pt modelId="{54B154B1-3B56-40A2-A64E-9A0862900D04}" type="pres">
      <dgm:prSet presAssocID="{B8514A92-228B-4E90-8A57-AEEC50A8A095}" presName="sibTrans" presStyleLbl="sibTrans2D1" presStyleIdx="0" presStyleCnt="2"/>
      <dgm:spPr/>
    </dgm:pt>
    <dgm:pt modelId="{E0078330-A1AA-47A5-8C06-1ED300E19C9B}" type="pres">
      <dgm:prSet presAssocID="{B8514A92-228B-4E90-8A57-AEEC50A8A095}" presName="connTx" presStyleLbl="sibTrans2D1" presStyleIdx="0" presStyleCnt="2"/>
      <dgm:spPr/>
    </dgm:pt>
    <dgm:pt modelId="{2EAE8D7D-F9F5-4BA0-9134-7187A3444882}" type="pres">
      <dgm:prSet presAssocID="{B5AB8129-E683-4CBC-9447-3FDBF7A22B51}" presName="composite" presStyleCnt="0"/>
      <dgm:spPr/>
    </dgm:pt>
    <dgm:pt modelId="{FF53DA51-809A-4E7A-BA80-A43C07800886}" type="pres">
      <dgm:prSet presAssocID="{B5AB8129-E683-4CBC-9447-3FDBF7A22B51}" presName="parTx" presStyleLbl="node1" presStyleIdx="0" presStyleCnt="3">
        <dgm:presLayoutVars>
          <dgm:chMax val="0"/>
          <dgm:chPref val="0"/>
          <dgm:bulletEnabled val="1"/>
        </dgm:presLayoutVars>
      </dgm:prSet>
      <dgm:spPr/>
    </dgm:pt>
    <dgm:pt modelId="{8DC97D97-CD69-4476-9D0F-870C002B95F7}" type="pres">
      <dgm:prSet presAssocID="{B5AB8129-E683-4CBC-9447-3FDBF7A22B51}" presName="parSh" presStyleLbl="node1" presStyleIdx="1" presStyleCnt="3"/>
      <dgm:spPr/>
    </dgm:pt>
    <dgm:pt modelId="{ED67F5DB-F7EA-4087-B4B7-531A965D16B0}" type="pres">
      <dgm:prSet presAssocID="{B5AB8129-E683-4CBC-9447-3FDBF7A22B51}" presName="desTx" presStyleLbl="fgAcc1" presStyleIdx="1" presStyleCnt="3">
        <dgm:presLayoutVars>
          <dgm:bulletEnabled val="1"/>
        </dgm:presLayoutVars>
      </dgm:prSet>
      <dgm:spPr/>
    </dgm:pt>
    <dgm:pt modelId="{EB47CFA3-2E14-4FE5-9642-4D3E919BD272}" type="pres">
      <dgm:prSet presAssocID="{1AD2CA1B-51EF-4181-8104-E475DEB51206}" presName="sibTrans" presStyleLbl="sibTrans2D1" presStyleIdx="1" presStyleCnt="2"/>
      <dgm:spPr/>
    </dgm:pt>
    <dgm:pt modelId="{A4395026-A468-4DCB-871E-B68371ABA1E1}" type="pres">
      <dgm:prSet presAssocID="{1AD2CA1B-51EF-4181-8104-E475DEB51206}" presName="connTx" presStyleLbl="sibTrans2D1" presStyleIdx="1" presStyleCnt="2"/>
      <dgm:spPr/>
    </dgm:pt>
    <dgm:pt modelId="{44ECC71B-EF91-4EEE-9BA8-7644B68289A1}" type="pres">
      <dgm:prSet presAssocID="{4560052A-913E-4A73-AAC4-88E93678D6E5}" presName="composite" presStyleCnt="0"/>
      <dgm:spPr/>
    </dgm:pt>
    <dgm:pt modelId="{82881052-9D00-4EAB-86F2-AB8B55E7EBF1}" type="pres">
      <dgm:prSet presAssocID="{4560052A-913E-4A73-AAC4-88E93678D6E5}" presName="parTx" presStyleLbl="node1" presStyleIdx="1" presStyleCnt="3">
        <dgm:presLayoutVars>
          <dgm:chMax val="0"/>
          <dgm:chPref val="0"/>
          <dgm:bulletEnabled val="1"/>
        </dgm:presLayoutVars>
      </dgm:prSet>
      <dgm:spPr/>
    </dgm:pt>
    <dgm:pt modelId="{6296B476-7728-4F13-A400-149B8C4F47C5}" type="pres">
      <dgm:prSet presAssocID="{4560052A-913E-4A73-AAC4-88E93678D6E5}" presName="parSh" presStyleLbl="node1" presStyleIdx="2" presStyleCnt="3"/>
      <dgm:spPr/>
    </dgm:pt>
    <dgm:pt modelId="{744D46B2-FBC3-4A7D-995C-E49597D0A057}" type="pres">
      <dgm:prSet presAssocID="{4560052A-913E-4A73-AAC4-88E93678D6E5}" presName="desTx" presStyleLbl="fgAcc1" presStyleIdx="2" presStyleCnt="3">
        <dgm:presLayoutVars>
          <dgm:bulletEnabled val="1"/>
        </dgm:presLayoutVars>
      </dgm:prSet>
      <dgm:spPr/>
    </dgm:pt>
  </dgm:ptLst>
  <dgm:cxnLst>
    <dgm:cxn modelId="{A08DCB01-2004-486C-B8B2-4EF3637B5A41}" type="presOf" srcId="{4C3912D4-F8A3-4184-8360-1041B794E066}" destId="{744D46B2-FBC3-4A7D-995C-E49597D0A057}" srcOrd="0" destOrd="0" presId="urn:microsoft.com/office/officeart/2005/8/layout/process3"/>
    <dgm:cxn modelId="{6EB75B0C-AD8A-462A-9B0B-9FAB7E80CE9E}" srcId="{998BDBCD-B81B-4B7A-B4FB-A2DF4BB42FED}" destId="{25288A29-4137-4CFF-8820-3CF249FD867A}" srcOrd="0" destOrd="0" parTransId="{FDD1E17C-0F98-4F01-881B-66BB8EE665A3}" sibTransId="{B1D80C9E-E12F-4363-827F-6460469663A9}"/>
    <dgm:cxn modelId="{AAA5DC28-CF3E-42F5-BE1D-5584625E93A8}" srcId="{AAB3D993-B3F9-4D94-A6BE-3BDEDF8E8481}" destId="{B5AB8129-E683-4CBC-9447-3FDBF7A22B51}" srcOrd="1" destOrd="0" parTransId="{D18B9451-B081-41ED-8D58-3F49AFBEA278}" sibTransId="{1AD2CA1B-51EF-4181-8104-E475DEB51206}"/>
    <dgm:cxn modelId="{75B88576-5EE9-4632-B258-3530F6698B81}" srcId="{4560052A-913E-4A73-AAC4-88E93678D6E5}" destId="{4C3912D4-F8A3-4184-8360-1041B794E066}" srcOrd="0" destOrd="0" parTransId="{4E8DB665-3894-4FDB-9291-2B7DA92FF0AA}" sibTransId="{57DC2A8F-E0F7-4E6E-B580-F46CF62F0A6C}"/>
    <dgm:cxn modelId="{0AE49F57-8ED6-4589-A269-A21BD3EC32B4}" type="presOf" srcId="{AAB3D993-B3F9-4D94-A6BE-3BDEDF8E8481}" destId="{086C8308-B3FD-4E1B-9635-8D72643ECC35}" srcOrd="0" destOrd="0" presId="urn:microsoft.com/office/officeart/2005/8/layout/process3"/>
    <dgm:cxn modelId="{7DA7777E-6C58-410E-9B06-B1AF3A7D8EEF}" srcId="{B5AB8129-E683-4CBC-9447-3FDBF7A22B51}" destId="{D11CF2BC-8CD2-4788-9FC5-04DBE3E06250}" srcOrd="0" destOrd="0" parTransId="{2C3351C9-5814-4A19-AED9-C32A453BA117}" sibTransId="{B5CF539C-EFAF-4F88-872A-89521D99EE6B}"/>
    <dgm:cxn modelId="{FB3B7C8A-BBDD-4F10-A62B-FF88726FFD6F}" type="presOf" srcId="{1AD2CA1B-51EF-4181-8104-E475DEB51206}" destId="{EB47CFA3-2E14-4FE5-9642-4D3E919BD272}" srcOrd="0" destOrd="0" presId="urn:microsoft.com/office/officeart/2005/8/layout/process3"/>
    <dgm:cxn modelId="{83D555A6-A277-49A0-9B70-B766487BD3E2}" type="presOf" srcId="{4560052A-913E-4A73-AAC4-88E93678D6E5}" destId="{82881052-9D00-4EAB-86F2-AB8B55E7EBF1}" srcOrd="0" destOrd="0" presId="urn:microsoft.com/office/officeart/2005/8/layout/process3"/>
    <dgm:cxn modelId="{A95975BB-7AC5-4840-AC06-586032F5A333}" type="presOf" srcId="{25288A29-4137-4CFF-8820-3CF249FD867A}" destId="{B2C6B76E-C9D0-4576-A27A-CFABA2C2CB17}" srcOrd="0" destOrd="0" presId="urn:microsoft.com/office/officeart/2005/8/layout/process3"/>
    <dgm:cxn modelId="{0307D5C1-033D-4A97-8C5E-76712C9536DC}" type="presOf" srcId="{4560052A-913E-4A73-AAC4-88E93678D6E5}" destId="{6296B476-7728-4F13-A400-149B8C4F47C5}" srcOrd="1" destOrd="0" presId="urn:microsoft.com/office/officeart/2005/8/layout/process3"/>
    <dgm:cxn modelId="{1B26D7C4-58B7-469C-B4E7-F12499328CB8}" type="presOf" srcId="{B8514A92-228B-4E90-8A57-AEEC50A8A095}" destId="{E0078330-A1AA-47A5-8C06-1ED300E19C9B}" srcOrd="1" destOrd="0" presId="urn:microsoft.com/office/officeart/2005/8/layout/process3"/>
    <dgm:cxn modelId="{F73BE3C4-E744-47BD-B483-A9324A066957}" type="presOf" srcId="{D11CF2BC-8CD2-4788-9FC5-04DBE3E06250}" destId="{ED67F5DB-F7EA-4087-B4B7-531A965D16B0}" srcOrd="0" destOrd="0" presId="urn:microsoft.com/office/officeart/2005/8/layout/process3"/>
    <dgm:cxn modelId="{F78EF4C7-3BBB-46C5-909F-AABEF25EA28D}" type="presOf" srcId="{B5AB8129-E683-4CBC-9447-3FDBF7A22B51}" destId="{8DC97D97-CD69-4476-9D0F-870C002B95F7}" srcOrd="1" destOrd="0" presId="urn:microsoft.com/office/officeart/2005/8/layout/process3"/>
    <dgm:cxn modelId="{2754A9CE-E7DC-4B81-A779-A4604D8DF247}" type="presOf" srcId="{B5AB8129-E683-4CBC-9447-3FDBF7A22B51}" destId="{FF53DA51-809A-4E7A-BA80-A43C07800886}" srcOrd="0" destOrd="0" presId="urn:microsoft.com/office/officeart/2005/8/layout/process3"/>
    <dgm:cxn modelId="{EA839FD5-921E-489A-B17C-8DF7329A563A}" srcId="{AAB3D993-B3F9-4D94-A6BE-3BDEDF8E8481}" destId="{998BDBCD-B81B-4B7A-B4FB-A2DF4BB42FED}" srcOrd="0" destOrd="0" parTransId="{BD002902-71E5-4B72-A53A-289A0A26DEC5}" sibTransId="{B8514A92-228B-4E90-8A57-AEEC50A8A095}"/>
    <dgm:cxn modelId="{323547D6-D098-46ED-8A10-D1CC72450ACB}" type="presOf" srcId="{998BDBCD-B81B-4B7A-B4FB-A2DF4BB42FED}" destId="{5C813A88-846A-495B-9B8A-642943FD3725}" srcOrd="1" destOrd="0" presId="urn:microsoft.com/office/officeart/2005/8/layout/process3"/>
    <dgm:cxn modelId="{1C0B98E3-CA48-44B6-A78B-55838AE2FCAF}" type="presOf" srcId="{998BDBCD-B81B-4B7A-B4FB-A2DF4BB42FED}" destId="{C14C8E36-A691-4EED-9939-9A6754DCF1C6}" srcOrd="0" destOrd="0" presId="urn:microsoft.com/office/officeart/2005/8/layout/process3"/>
    <dgm:cxn modelId="{32829BE4-01F9-48F0-AB7D-E4127E682F3A}" type="presOf" srcId="{1AD2CA1B-51EF-4181-8104-E475DEB51206}" destId="{A4395026-A468-4DCB-871E-B68371ABA1E1}" srcOrd="1" destOrd="0" presId="urn:microsoft.com/office/officeart/2005/8/layout/process3"/>
    <dgm:cxn modelId="{64B099E5-1280-4BA5-A894-23BE83E52F49}" type="presOf" srcId="{B8514A92-228B-4E90-8A57-AEEC50A8A095}" destId="{54B154B1-3B56-40A2-A64E-9A0862900D04}" srcOrd="0" destOrd="0" presId="urn:microsoft.com/office/officeart/2005/8/layout/process3"/>
    <dgm:cxn modelId="{490EA5E5-3DC7-409C-803E-1CE7389E006D}" srcId="{AAB3D993-B3F9-4D94-A6BE-3BDEDF8E8481}" destId="{4560052A-913E-4A73-AAC4-88E93678D6E5}" srcOrd="2" destOrd="0" parTransId="{227D5D8C-1A8C-4A32-B09D-D1C642BE3BE8}" sibTransId="{53DBC845-53F3-49CF-8D43-A01CD58DC100}"/>
    <dgm:cxn modelId="{43428889-20C4-4ADB-9C7A-98C5659E7F61}" type="presParOf" srcId="{086C8308-B3FD-4E1B-9635-8D72643ECC35}" destId="{E1883C84-589F-4DE8-ADDB-EC38EC3EA59C}" srcOrd="0" destOrd="0" presId="urn:microsoft.com/office/officeart/2005/8/layout/process3"/>
    <dgm:cxn modelId="{D640EAEF-6822-401C-9C86-90DA0F12D9B3}" type="presParOf" srcId="{E1883C84-589F-4DE8-ADDB-EC38EC3EA59C}" destId="{C14C8E36-A691-4EED-9939-9A6754DCF1C6}" srcOrd="0" destOrd="0" presId="urn:microsoft.com/office/officeart/2005/8/layout/process3"/>
    <dgm:cxn modelId="{100A836B-DF50-41AA-A6AA-752E7EB85049}" type="presParOf" srcId="{E1883C84-589F-4DE8-ADDB-EC38EC3EA59C}" destId="{5C813A88-846A-495B-9B8A-642943FD3725}" srcOrd="1" destOrd="0" presId="urn:microsoft.com/office/officeart/2005/8/layout/process3"/>
    <dgm:cxn modelId="{6FDDB1E7-2324-4F14-BB86-A8DB18ABC56F}" type="presParOf" srcId="{E1883C84-589F-4DE8-ADDB-EC38EC3EA59C}" destId="{B2C6B76E-C9D0-4576-A27A-CFABA2C2CB17}" srcOrd="2" destOrd="0" presId="urn:microsoft.com/office/officeart/2005/8/layout/process3"/>
    <dgm:cxn modelId="{65DA43C9-6AA4-430F-8539-E8DA4133B06A}" type="presParOf" srcId="{086C8308-B3FD-4E1B-9635-8D72643ECC35}" destId="{54B154B1-3B56-40A2-A64E-9A0862900D04}" srcOrd="1" destOrd="0" presId="urn:microsoft.com/office/officeart/2005/8/layout/process3"/>
    <dgm:cxn modelId="{F5FEFF8C-7863-4048-8C48-EB892D8E9C54}" type="presParOf" srcId="{54B154B1-3B56-40A2-A64E-9A0862900D04}" destId="{E0078330-A1AA-47A5-8C06-1ED300E19C9B}" srcOrd="0" destOrd="0" presId="urn:microsoft.com/office/officeart/2005/8/layout/process3"/>
    <dgm:cxn modelId="{10305091-2462-48F4-A98C-159646FF696F}" type="presParOf" srcId="{086C8308-B3FD-4E1B-9635-8D72643ECC35}" destId="{2EAE8D7D-F9F5-4BA0-9134-7187A3444882}" srcOrd="2" destOrd="0" presId="urn:microsoft.com/office/officeart/2005/8/layout/process3"/>
    <dgm:cxn modelId="{ADC672F5-9D7E-4E73-B76C-8519528D9969}" type="presParOf" srcId="{2EAE8D7D-F9F5-4BA0-9134-7187A3444882}" destId="{FF53DA51-809A-4E7A-BA80-A43C07800886}" srcOrd="0" destOrd="0" presId="urn:microsoft.com/office/officeart/2005/8/layout/process3"/>
    <dgm:cxn modelId="{0BDBD0CD-210E-41A7-99EB-A653158DFF1C}" type="presParOf" srcId="{2EAE8D7D-F9F5-4BA0-9134-7187A3444882}" destId="{8DC97D97-CD69-4476-9D0F-870C002B95F7}" srcOrd="1" destOrd="0" presId="urn:microsoft.com/office/officeart/2005/8/layout/process3"/>
    <dgm:cxn modelId="{CFADBFE8-1761-4820-9579-6361B811788F}" type="presParOf" srcId="{2EAE8D7D-F9F5-4BA0-9134-7187A3444882}" destId="{ED67F5DB-F7EA-4087-B4B7-531A965D16B0}" srcOrd="2" destOrd="0" presId="urn:microsoft.com/office/officeart/2005/8/layout/process3"/>
    <dgm:cxn modelId="{378321FC-7DFB-47DE-A494-EFF38A7DE40D}" type="presParOf" srcId="{086C8308-B3FD-4E1B-9635-8D72643ECC35}" destId="{EB47CFA3-2E14-4FE5-9642-4D3E919BD272}" srcOrd="3" destOrd="0" presId="urn:microsoft.com/office/officeart/2005/8/layout/process3"/>
    <dgm:cxn modelId="{DA428850-2964-4560-B94F-13077B8E733B}" type="presParOf" srcId="{EB47CFA3-2E14-4FE5-9642-4D3E919BD272}" destId="{A4395026-A468-4DCB-871E-B68371ABA1E1}" srcOrd="0" destOrd="0" presId="urn:microsoft.com/office/officeart/2005/8/layout/process3"/>
    <dgm:cxn modelId="{A19AB36B-D3D7-4581-8994-AA0878048661}" type="presParOf" srcId="{086C8308-B3FD-4E1B-9635-8D72643ECC35}" destId="{44ECC71B-EF91-4EEE-9BA8-7644B68289A1}" srcOrd="4" destOrd="0" presId="urn:microsoft.com/office/officeart/2005/8/layout/process3"/>
    <dgm:cxn modelId="{A860747E-5CF0-4C33-B661-A06CA6E2BD0C}" type="presParOf" srcId="{44ECC71B-EF91-4EEE-9BA8-7644B68289A1}" destId="{82881052-9D00-4EAB-86F2-AB8B55E7EBF1}" srcOrd="0" destOrd="0" presId="urn:microsoft.com/office/officeart/2005/8/layout/process3"/>
    <dgm:cxn modelId="{E2CA7220-6375-469B-8E78-3275B56CC0CC}" type="presParOf" srcId="{44ECC71B-EF91-4EEE-9BA8-7644B68289A1}" destId="{6296B476-7728-4F13-A400-149B8C4F47C5}" srcOrd="1" destOrd="0" presId="urn:microsoft.com/office/officeart/2005/8/layout/process3"/>
    <dgm:cxn modelId="{4A51D646-446A-4D7C-B251-43B07483055E}" type="presParOf" srcId="{44ECC71B-EF91-4EEE-9BA8-7644B68289A1}" destId="{744D46B2-FBC3-4A7D-995C-E49597D0A057}"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B3D993-B3F9-4D94-A6BE-3BDEDF8E8481}"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pl-PL"/>
        </a:p>
      </dgm:t>
    </dgm:pt>
    <dgm:pt modelId="{998BDBCD-B81B-4B7A-B4FB-A2DF4BB42FED}">
      <dgm:prSet phldrT="[Tekst]"/>
      <dgm:spPr/>
      <dgm:t>
        <a:bodyPr/>
        <a:lstStyle/>
        <a:p>
          <a:r>
            <a:rPr lang="pl-PL" dirty="0"/>
            <a:t>Odwołanie</a:t>
          </a:r>
        </a:p>
      </dgm:t>
    </dgm:pt>
    <dgm:pt modelId="{BD002902-71E5-4B72-A53A-289A0A26DEC5}" type="parTrans" cxnId="{EA839FD5-921E-489A-B17C-8DF7329A563A}">
      <dgm:prSet/>
      <dgm:spPr/>
      <dgm:t>
        <a:bodyPr/>
        <a:lstStyle/>
        <a:p>
          <a:endParaRPr lang="pl-PL"/>
        </a:p>
      </dgm:t>
    </dgm:pt>
    <dgm:pt modelId="{B8514A92-228B-4E90-8A57-AEEC50A8A095}" type="sibTrans" cxnId="{EA839FD5-921E-489A-B17C-8DF7329A563A}">
      <dgm:prSet/>
      <dgm:spPr/>
      <dgm:t>
        <a:bodyPr/>
        <a:lstStyle/>
        <a:p>
          <a:endParaRPr lang="pl-PL"/>
        </a:p>
      </dgm:t>
    </dgm:pt>
    <dgm:pt modelId="{25288A29-4137-4CFF-8820-3CF249FD867A}">
      <dgm:prSet phldrT="[Tekst]"/>
      <dgm:spPr/>
      <dgm:t>
        <a:bodyPr/>
        <a:lstStyle/>
        <a:p>
          <a:r>
            <a:rPr lang="pl-PL" b="0" i="0" dirty="0"/>
            <a:t>Odwołanie wnoszone jest na piśmie za pośrednictwem organu pierwszej instancji do Głównej Komisji Orzekającej w ciągu 14 dni od doręczenia orzeczenia</a:t>
          </a:r>
          <a:endParaRPr lang="pl-PL" dirty="0"/>
        </a:p>
      </dgm:t>
    </dgm:pt>
    <dgm:pt modelId="{FDD1E17C-0F98-4F01-881B-66BB8EE665A3}" type="parTrans" cxnId="{6EB75B0C-AD8A-462A-9B0B-9FAB7E80CE9E}">
      <dgm:prSet/>
      <dgm:spPr/>
      <dgm:t>
        <a:bodyPr/>
        <a:lstStyle/>
        <a:p>
          <a:endParaRPr lang="pl-PL"/>
        </a:p>
      </dgm:t>
    </dgm:pt>
    <dgm:pt modelId="{B1D80C9E-E12F-4363-827F-6460469663A9}" type="sibTrans" cxnId="{6EB75B0C-AD8A-462A-9B0B-9FAB7E80CE9E}">
      <dgm:prSet/>
      <dgm:spPr/>
      <dgm:t>
        <a:bodyPr/>
        <a:lstStyle/>
        <a:p>
          <a:endParaRPr lang="pl-PL"/>
        </a:p>
      </dgm:t>
    </dgm:pt>
    <dgm:pt modelId="{4560052A-913E-4A73-AAC4-88E93678D6E5}">
      <dgm:prSet phldrT="[Tekst]"/>
      <dgm:spPr/>
      <dgm:t>
        <a:bodyPr/>
        <a:lstStyle/>
        <a:p>
          <a:r>
            <a:rPr lang="pl-PL" dirty="0"/>
            <a:t>Orzeczenie GKO</a:t>
          </a:r>
        </a:p>
      </dgm:t>
    </dgm:pt>
    <dgm:pt modelId="{227D5D8C-1A8C-4A32-B09D-D1C642BE3BE8}" type="parTrans" cxnId="{490EA5E5-3DC7-409C-803E-1CE7389E006D}">
      <dgm:prSet/>
      <dgm:spPr/>
      <dgm:t>
        <a:bodyPr/>
        <a:lstStyle/>
        <a:p>
          <a:endParaRPr lang="pl-PL"/>
        </a:p>
      </dgm:t>
    </dgm:pt>
    <dgm:pt modelId="{53DBC845-53F3-49CF-8D43-A01CD58DC100}" type="sibTrans" cxnId="{490EA5E5-3DC7-409C-803E-1CE7389E006D}">
      <dgm:prSet/>
      <dgm:spPr/>
      <dgm:t>
        <a:bodyPr/>
        <a:lstStyle/>
        <a:p>
          <a:endParaRPr lang="pl-PL"/>
        </a:p>
      </dgm:t>
    </dgm:pt>
    <dgm:pt modelId="{4C3912D4-F8A3-4184-8360-1041B794E066}">
      <dgm:prSet phldrT="[Tekst]"/>
      <dgm:spPr/>
      <dgm:t>
        <a:bodyPr/>
        <a:lstStyle/>
        <a:p>
          <a:r>
            <a:rPr lang="pl-PL" b="0" i="0" dirty="0"/>
            <a:t>GKO w wyniku rozpoznania odwołania na rozprawie wydaje orzeczenie, w którym:</a:t>
          </a:r>
          <a:endParaRPr lang="pl-PL" dirty="0"/>
        </a:p>
      </dgm:t>
    </dgm:pt>
    <dgm:pt modelId="{4E8DB665-3894-4FDB-9291-2B7DA92FF0AA}" type="parTrans" cxnId="{75B88576-5EE9-4632-B258-3530F6698B81}">
      <dgm:prSet/>
      <dgm:spPr/>
      <dgm:t>
        <a:bodyPr/>
        <a:lstStyle/>
        <a:p>
          <a:endParaRPr lang="pl-PL"/>
        </a:p>
      </dgm:t>
    </dgm:pt>
    <dgm:pt modelId="{57DC2A8F-E0F7-4E6E-B580-F46CF62F0A6C}" type="sibTrans" cxnId="{75B88576-5EE9-4632-B258-3530F6698B81}">
      <dgm:prSet/>
      <dgm:spPr/>
      <dgm:t>
        <a:bodyPr/>
        <a:lstStyle/>
        <a:p>
          <a:endParaRPr lang="pl-PL"/>
        </a:p>
      </dgm:t>
    </dgm:pt>
    <dgm:pt modelId="{B5AB8129-E683-4CBC-9447-3FDBF7A22B51}">
      <dgm:prSet phldrT="[Tekst]"/>
      <dgm:spPr/>
      <dgm:t>
        <a:bodyPr/>
        <a:lstStyle/>
        <a:p>
          <a:r>
            <a:rPr lang="pl-PL" dirty="0"/>
            <a:t>Postępowanie przed GKO</a:t>
          </a:r>
        </a:p>
      </dgm:t>
    </dgm:pt>
    <dgm:pt modelId="{1AD2CA1B-51EF-4181-8104-E475DEB51206}" type="sibTrans" cxnId="{AAA5DC28-CF3E-42F5-BE1D-5584625E93A8}">
      <dgm:prSet/>
      <dgm:spPr/>
      <dgm:t>
        <a:bodyPr/>
        <a:lstStyle/>
        <a:p>
          <a:endParaRPr lang="pl-PL"/>
        </a:p>
      </dgm:t>
    </dgm:pt>
    <dgm:pt modelId="{D18B9451-B081-41ED-8D58-3F49AFBEA278}" type="parTrans" cxnId="{AAA5DC28-CF3E-42F5-BE1D-5584625E93A8}">
      <dgm:prSet/>
      <dgm:spPr/>
      <dgm:t>
        <a:bodyPr/>
        <a:lstStyle/>
        <a:p>
          <a:endParaRPr lang="pl-PL"/>
        </a:p>
      </dgm:t>
    </dgm:pt>
    <dgm:pt modelId="{D11CF2BC-8CD2-4788-9FC5-04DBE3E06250}">
      <dgm:prSet/>
      <dgm:spPr/>
      <dgm:t>
        <a:bodyPr/>
        <a:lstStyle/>
        <a:p>
          <a:r>
            <a:rPr lang="pl-PL" b="0" i="0" dirty="0"/>
            <a:t>Na rozprawie GKO rozpoznaje odwołanie na podstawie materiału dowodowego zebranego przez komisję orzekającą oraz dokumentów dołączonych do odwołania. </a:t>
          </a:r>
          <a:endParaRPr lang="pl-PL" dirty="0"/>
        </a:p>
      </dgm:t>
    </dgm:pt>
    <dgm:pt modelId="{2C3351C9-5814-4A19-AED9-C32A453BA117}" type="parTrans" cxnId="{7DA7777E-6C58-410E-9B06-B1AF3A7D8EEF}">
      <dgm:prSet/>
      <dgm:spPr/>
      <dgm:t>
        <a:bodyPr/>
        <a:lstStyle/>
        <a:p>
          <a:endParaRPr lang="pl-PL"/>
        </a:p>
      </dgm:t>
    </dgm:pt>
    <dgm:pt modelId="{B5CF539C-EFAF-4F88-872A-89521D99EE6B}" type="sibTrans" cxnId="{7DA7777E-6C58-410E-9B06-B1AF3A7D8EEF}">
      <dgm:prSet/>
      <dgm:spPr/>
      <dgm:t>
        <a:bodyPr/>
        <a:lstStyle/>
        <a:p>
          <a:endParaRPr lang="pl-PL"/>
        </a:p>
      </dgm:t>
    </dgm:pt>
    <dgm:pt modelId="{02C6E716-A89F-4EFF-A2F1-53AE6D7CBB6B}">
      <dgm:prSet/>
      <dgm:spPr/>
      <dgm:t>
        <a:bodyPr/>
        <a:lstStyle/>
        <a:p>
          <a:r>
            <a:rPr lang="pl-PL" b="0" i="0" dirty="0"/>
            <a:t>GKO może ukarać obwinionego albo zaostrzyć wymierzoną mu karę tylko wtedy, gdy wniesiono odwołanie na jego niekorzyść</a:t>
          </a:r>
          <a:endParaRPr lang="pl-PL" dirty="0"/>
        </a:p>
      </dgm:t>
    </dgm:pt>
    <dgm:pt modelId="{8781852C-13ED-4E18-A960-50CC413CCABB}" type="parTrans" cxnId="{2D426E7C-9EAA-4455-A7FA-00FA6BBB7413}">
      <dgm:prSet/>
      <dgm:spPr/>
      <dgm:t>
        <a:bodyPr/>
        <a:lstStyle/>
        <a:p>
          <a:endParaRPr lang="pl-PL"/>
        </a:p>
      </dgm:t>
    </dgm:pt>
    <dgm:pt modelId="{DD8C866A-6A57-456A-B682-E5D24D7CA5CD}" type="sibTrans" cxnId="{2D426E7C-9EAA-4455-A7FA-00FA6BBB7413}">
      <dgm:prSet/>
      <dgm:spPr/>
      <dgm:t>
        <a:bodyPr/>
        <a:lstStyle/>
        <a:p>
          <a:endParaRPr lang="pl-PL"/>
        </a:p>
      </dgm:t>
    </dgm:pt>
    <dgm:pt modelId="{74E59565-478D-4B38-B03B-2C71BBD3721A}">
      <dgm:prSet/>
      <dgm:spPr/>
      <dgm:t>
        <a:bodyPr/>
        <a:lstStyle/>
        <a:p>
          <a:r>
            <a:rPr lang="pl-PL" b="0" i="0" dirty="0"/>
            <a:t>uchyla orzeczenie w całości lub w części i rozstrzyga sprawę co do istoty, albo</a:t>
          </a:r>
        </a:p>
      </dgm:t>
    </dgm:pt>
    <dgm:pt modelId="{C638D435-F022-4E83-8023-06771BCD7A58}" type="parTrans" cxnId="{6CC52E5F-279D-43BE-8AC7-CFEE08AE0326}">
      <dgm:prSet/>
      <dgm:spPr/>
      <dgm:t>
        <a:bodyPr/>
        <a:lstStyle/>
        <a:p>
          <a:endParaRPr lang="pl-PL"/>
        </a:p>
      </dgm:t>
    </dgm:pt>
    <dgm:pt modelId="{1147FCA3-63A7-41BA-8DEF-7EF4F065F888}" type="sibTrans" cxnId="{6CC52E5F-279D-43BE-8AC7-CFEE08AE0326}">
      <dgm:prSet/>
      <dgm:spPr/>
      <dgm:t>
        <a:bodyPr/>
        <a:lstStyle/>
        <a:p>
          <a:endParaRPr lang="pl-PL"/>
        </a:p>
      </dgm:t>
    </dgm:pt>
    <dgm:pt modelId="{10B36B2B-44F1-47A0-B252-0E15BCA3F574}">
      <dgm:prSet/>
      <dgm:spPr/>
      <dgm:t>
        <a:bodyPr/>
        <a:lstStyle/>
        <a:p>
          <a:r>
            <a:rPr lang="pl-PL" b="0" i="0" dirty="0"/>
            <a:t>uchyla orzeczenie w całości lub w części i umarza postępowanie, albo</a:t>
          </a:r>
        </a:p>
      </dgm:t>
    </dgm:pt>
    <dgm:pt modelId="{057012BC-647A-41EC-B8D5-195A2937A50F}" type="parTrans" cxnId="{649DBC84-34FE-4640-8D8C-1700C9019655}">
      <dgm:prSet/>
      <dgm:spPr/>
      <dgm:t>
        <a:bodyPr/>
        <a:lstStyle/>
        <a:p>
          <a:endParaRPr lang="pl-PL"/>
        </a:p>
      </dgm:t>
    </dgm:pt>
    <dgm:pt modelId="{5DEDB6EA-B7C4-4CC8-817D-728476BE6D19}" type="sibTrans" cxnId="{649DBC84-34FE-4640-8D8C-1700C9019655}">
      <dgm:prSet/>
      <dgm:spPr/>
      <dgm:t>
        <a:bodyPr/>
        <a:lstStyle/>
        <a:p>
          <a:endParaRPr lang="pl-PL"/>
        </a:p>
      </dgm:t>
    </dgm:pt>
    <dgm:pt modelId="{60A9DB32-41AB-490D-ADA1-3E6C69F5AAE8}">
      <dgm:prSet/>
      <dgm:spPr/>
      <dgm:t>
        <a:bodyPr/>
        <a:lstStyle/>
        <a:p>
          <a:r>
            <a:rPr lang="pl-PL" b="0" i="0" dirty="0"/>
            <a:t>uchyla orzeczenie w całości lub w części i przekazuje sprawę do ponownego rozpoznania przez komisję orzekającą.</a:t>
          </a:r>
        </a:p>
      </dgm:t>
    </dgm:pt>
    <dgm:pt modelId="{4CC43479-2B90-4B6B-A074-64058EBB3483}" type="parTrans" cxnId="{A52953C3-7D08-4028-9C92-E02091C7BA43}">
      <dgm:prSet/>
      <dgm:spPr/>
      <dgm:t>
        <a:bodyPr/>
        <a:lstStyle/>
        <a:p>
          <a:endParaRPr lang="pl-PL"/>
        </a:p>
      </dgm:t>
    </dgm:pt>
    <dgm:pt modelId="{9CC74C39-5922-4F05-BD2C-9EF8AA067A64}" type="sibTrans" cxnId="{A52953C3-7D08-4028-9C92-E02091C7BA43}">
      <dgm:prSet/>
      <dgm:spPr/>
      <dgm:t>
        <a:bodyPr/>
        <a:lstStyle/>
        <a:p>
          <a:endParaRPr lang="pl-PL"/>
        </a:p>
      </dgm:t>
    </dgm:pt>
    <dgm:pt modelId="{49C9F79C-44D5-45AF-A6EE-AA5C395DCDD0}">
      <dgm:prSet phldrT="[Tekst]"/>
      <dgm:spPr/>
      <dgm:t>
        <a:bodyPr/>
        <a:lstStyle/>
        <a:p>
          <a:r>
            <a:rPr lang="pl-PL" b="0" i="0" dirty="0"/>
            <a:t>utrzymuje orzeczenie w mocy albo</a:t>
          </a:r>
          <a:endParaRPr lang="pl-PL" dirty="0"/>
        </a:p>
      </dgm:t>
    </dgm:pt>
    <dgm:pt modelId="{09DD5650-D718-416C-9375-C58B37747E62}" type="parTrans" cxnId="{A5012870-B6A6-4F15-A11A-F1A936E96C5B}">
      <dgm:prSet/>
      <dgm:spPr/>
      <dgm:t>
        <a:bodyPr/>
        <a:lstStyle/>
        <a:p>
          <a:endParaRPr lang="pl-PL"/>
        </a:p>
      </dgm:t>
    </dgm:pt>
    <dgm:pt modelId="{699E837D-D61A-4070-A25C-CE031B58901B}" type="sibTrans" cxnId="{A5012870-B6A6-4F15-A11A-F1A936E96C5B}">
      <dgm:prSet/>
      <dgm:spPr/>
      <dgm:t>
        <a:bodyPr/>
        <a:lstStyle/>
        <a:p>
          <a:endParaRPr lang="pl-PL"/>
        </a:p>
      </dgm:t>
    </dgm:pt>
    <dgm:pt modelId="{086C8308-B3FD-4E1B-9635-8D72643ECC35}" type="pres">
      <dgm:prSet presAssocID="{AAB3D993-B3F9-4D94-A6BE-3BDEDF8E8481}" presName="linearFlow" presStyleCnt="0">
        <dgm:presLayoutVars>
          <dgm:dir/>
          <dgm:animLvl val="lvl"/>
          <dgm:resizeHandles val="exact"/>
        </dgm:presLayoutVars>
      </dgm:prSet>
      <dgm:spPr/>
    </dgm:pt>
    <dgm:pt modelId="{E1883C84-589F-4DE8-ADDB-EC38EC3EA59C}" type="pres">
      <dgm:prSet presAssocID="{998BDBCD-B81B-4B7A-B4FB-A2DF4BB42FED}" presName="composite" presStyleCnt="0"/>
      <dgm:spPr/>
    </dgm:pt>
    <dgm:pt modelId="{C14C8E36-A691-4EED-9939-9A6754DCF1C6}" type="pres">
      <dgm:prSet presAssocID="{998BDBCD-B81B-4B7A-B4FB-A2DF4BB42FED}" presName="parTx" presStyleLbl="node1" presStyleIdx="0" presStyleCnt="3">
        <dgm:presLayoutVars>
          <dgm:chMax val="0"/>
          <dgm:chPref val="0"/>
          <dgm:bulletEnabled val="1"/>
        </dgm:presLayoutVars>
      </dgm:prSet>
      <dgm:spPr/>
    </dgm:pt>
    <dgm:pt modelId="{5C813A88-846A-495B-9B8A-642943FD3725}" type="pres">
      <dgm:prSet presAssocID="{998BDBCD-B81B-4B7A-B4FB-A2DF4BB42FED}" presName="parSh" presStyleLbl="node1" presStyleIdx="0" presStyleCnt="3"/>
      <dgm:spPr/>
    </dgm:pt>
    <dgm:pt modelId="{B2C6B76E-C9D0-4576-A27A-CFABA2C2CB17}" type="pres">
      <dgm:prSet presAssocID="{998BDBCD-B81B-4B7A-B4FB-A2DF4BB42FED}" presName="desTx" presStyleLbl="fgAcc1" presStyleIdx="0" presStyleCnt="3">
        <dgm:presLayoutVars>
          <dgm:bulletEnabled val="1"/>
        </dgm:presLayoutVars>
      </dgm:prSet>
      <dgm:spPr/>
    </dgm:pt>
    <dgm:pt modelId="{54B154B1-3B56-40A2-A64E-9A0862900D04}" type="pres">
      <dgm:prSet presAssocID="{B8514A92-228B-4E90-8A57-AEEC50A8A095}" presName="sibTrans" presStyleLbl="sibTrans2D1" presStyleIdx="0" presStyleCnt="2"/>
      <dgm:spPr/>
    </dgm:pt>
    <dgm:pt modelId="{E0078330-A1AA-47A5-8C06-1ED300E19C9B}" type="pres">
      <dgm:prSet presAssocID="{B8514A92-228B-4E90-8A57-AEEC50A8A095}" presName="connTx" presStyleLbl="sibTrans2D1" presStyleIdx="0" presStyleCnt="2"/>
      <dgm:spPr/>
    </dgm:pt>
    <dgm:pt modelId="{2EAE8D7D-F9F5-4BA0-9134-7187A3444882}" type="pres">
      <dgm:prSet presAssocID="{B5AB8129-E683-4CBC-9447-3FDBF7A22B51}" presName="composite" presStyleCnt="0"/>
      <dgm:spPr/>
    </dgm:pt>
    <dgm:pt modelId="{FF53DA51-809A-4E7A-BA80-A43C07800886}" type="pres">
      <dgm:prSet presAssocID="{B5AB8129-E683-4CBC-9447-3FDBF7A22B51}" presName="parTx" presStyleLbl="node1" presStyleIdx="0" presStyleCnt="3">
        <dgm:presLayoutVars>
          <dgm:chMax val="0"/>
          <dgm:chPref val="0"/>
          <dgm:bulletEnabled val="1"/>
        </dgm:presLayoutVars>
      </dgm:prSet>
      <dgm:spPr/>
    </dgm:pt>
    <dgm:pt modelId="{8DC97D97-CD69-4476-9D0F-870C002B95F7}" type="pres">
      <dgm:prSet presAssocID="{B5AB8129-E683-4CBC-9447-3FDBF7A22B51}" presName="parSh" presStyleLbl="node1" presStyleIdx="1" presStyleCnt="3"/>
      <dgm:spPr/>
    </dgm:pt>
    <dgm:pt modelId="{ED67F5DB-F7EA-4087-B4B7-531A965D16B0}" type="pres">
      <dgm:prSet presAssocID="{B5AB8129-E683-4CBC-9447-3FDBF7A22B51}" presName="desTx" presStyleLbl="fgAcc1" presStyleIdx="1" presStyleCnt="3">
        <dgm:presLayoutVars>
          <dgm:bulletEnabled val="1"/>
        </dgm:presLayoutVars>
      </dgm:prSet>
      <dgm:spPr/>
    </dgm:pt>
    <dgm:pt modelId="{EB47CFA3-2E14-4FE5-9642-4D3E919BD272}" type="pres">
      <dgm:prSet presAssocID="{1AD2CA1B-51EF-4181-8104-E475DEB51206}" presName="sibTrans" presStyleLbl="sibTrans2D1" presStyleIdx="1" presStyleCnt="2"/>
      <dgm:spPr/>
    </dgm:pt>
    <dgm:pt modelId="{A4395026-A468-4DCB-871E-B68371ABA1E1}" type="pres">
      <dgm:prSet presAssocID="{1AD2CA1B-51EF-4181-8104-E475DEB51206}" presName="connTx" presStyleLbl="sibTrans2D1" presStyleIdx="1" presStyleCnt="2"/>
      <dgm:spPr/>
    </dgm:pt>
    <dgm:pt modelId="{44ECC71B-EF91-4EEE-9BA8-7644B68289A1}" type="pres">
      <dgm:prSet presAssocID="{4560052A-913E-4A73-AAC4-88E93678D6E5}" presName="composite" presStyleCnt="0"/>
      <dgm:spPr/>
    </dgm:pt>
    <dgm:pt modelId="{82881052-9D00-4EAB-86F2-AB8B55E7EBF1}" type="pres">
      <dgm:prSet presAssocID="{4560052A-913E-4A73-AAC4-88E93678D6E5}" presName="parTx" presStyleLbl="node1" presStyleIdx="1" presStyleCnt="3">
        <dgm:presLayoutVars>
          <dgm:chMax val="0"/>
          <dgm:chPref val="0"/>
          <dgm:bulletEnabled val="1"/>
        </dgm:presLayoutVars>
      </dgm:prSet>
      <dgm:spPr/>
    </dgm:pt>
    <dgm:pt modelId="{6296B476-7728-4F13-A400-149B8C4F47C5}" type="pres">
      <dgm:prSet presAssocID="{4560052A-913E-4A73-AAC4-88E93678D6E5}" presName="parSh" presStyleLbl="node1" presStyleIdx="2" presStyleCnt="3"/>
      <dgm:spPr/>
    </dgm:pt>
    <dgm:pt modelId="{744D46B2-FBC3-4A7D-995C-E49597D0A057}" type="pres">
      <dgm:prSet presAssocID="{4560052A-913E-4A73-AAC4-88E93678D6E5}" presName="desTx" presStyleLbl="fgAcc1" presStyleIdx="2" presStyleCnt="3">
        <dgm:presLayoutVars>
          <dgm:bulletEnabled val="1"/>
        </dgm:presLayoutVars>
      </dgm:prSet>
      <dgm:spPr/>
    </dgm:pt>
  </dgm:ptLst>
  <dgm:cxnLst>
    <dgm:cxn modelId="{A08DCB01-2004-486C-B8B2-4EF3637B5A41}" type="presOf" srcId="{4C3912D4-F8A3-4184-8360-1041B794E066}" destId="{744D46B2-FBC3-4A7D-995C-E49597D0A057}" srcOrd="0" destOrd="0" presId="urn:microsoft.com/office/officeart/2005/8/layout/process3"/>
    <dgm:cxn modelId="{6EB75B0C-AD8A-462A-9B0B-9FAB7E80CE9E}" srcId="{998BDBCD-B81B-4B7A-B4FB-A2DF4BB42FED}" destId="{25288A29-4137-4CFF-8820-3CF249FD867A}" srcOrd="0" destOrd="0" parTransId="{FDD1E17C-0F98-4F01-881B-66BB8EE665A3}" sibTransId="{B1D80C9E-E12F-4363-827F-6460469663A9}"/>
    <dgm:cxn modelId="{AAA5DC28-CF3E-42F5-BE1D-5584625E93A8}" srcId="{AAB3D993-B3F9-4D94-A6BE-3BDEDF8E8481}" destId="{B5AB8129-E683-4CBC-9447-3FDBF7A22B51}" srcOrd="1" destOrd="0" parTransId="{D18B9451-B081-41ED-8D58-3F49AFBEA278}" sibTransId="{1AD2CA1B-51EF-4181-8104-E475DEB51206}"/>
    <dgm:cxn modelId="{EDDC842B-8554-43F2-BC7C-1418A82A3961}" type="presOf" srcId="{60A9DB32-41AB-490D-ADA1-3E6C69F5AAE8}" destId="{744D46B2-FBC3-4A7D-995C-E49597D0A057}" srcOrd="0" destOrd="4" presId="urn:microsoft.com/office/officeart/2005/8/layout/process3"/>
    <dgm:cxn modelId="{6CC52E5F-279D-43BE-8AC7-CFEE08AE0326}" srcId="{4C3912D4-F8A3-4184-8360-1041B794E066}" destId="{74E59565-478D-4B38-B03B-2C71BBD3721A}" srcOrd="1" destOrd="0" parTransId="{C638D435-F022-4E83-8023-06771BCD7A58}" sibTransId="{1147FCA3-63A7-41BA-8DEF-7EF4F065F888}"/>
    <dgm:cxn modelId="{6D2B3667-ECB6-43CA-9DCC-B5B29E2EC73C}" type="presOf" srcId="{74E59565-478D-4B38-B03B-2C71BBD3721A}" destId="{744D46B2-FBC3-4A7D-995C-E49597D0A057}" srcOrd="0" destOrd="2" presId="urn:microsoft.com/office/officeart/2005/8/layout/process3"/>
    <dgm:cxn modelId="{A5012870-B6A6-4F15-A11A-F1A936E96C5B}" srcId="{4C3912D4-F8A3-4184-8360-1041B794E066}" destId="{49C9F79C-44D5-45AF-A6EE-AA5C395DCDD0}" srcOrd="0" destOrd="0" parTransId="{09DD5650-D718-416C-9375-C58B37747E62}" sibTransId="{699E837D-D61A-4070-A25C-CE031B58901B}"/>
    <dgm:cxn modelId="{75B88576-5EE9-4632-B258-3530F6698B81}" srcId="{4560052A-913E-4A73-AAC4-88E93678D6E5}" destId="{4C3912D4-F8A3-4184-8360-1041B794E066}" srcOrd="0" destOrd="0" parTransId="{4E8DB665-3894-4FDB-9291-2B7DA92FF0AA}" sibTransId="{57DC2A8F-E0F7-4E6E-B580-F46CF62F0A6C}"/>
    <dgm:cxn modelId="{0AE49F57-8ED6-4589-A269-A21BD3EC32B4}" type="presOf" srcId="{AAB3D993-B3F9-4D94-A6BE-3BDEDF8E8481}" destId="{086C8308-B3FD-4E1B-9635-8D72643ECC35}" srcOrd="0" destOrd="0" presId="urn:microsoft.com/office/officeart/2005/8/layout/process3"/>
    <dgm:cxn modelId="{2D426E7C-9EAA-4455-A7FA-00FA6BBB7413}" srcId="{B5AB8129-E683-4CBC-9447-3FDBF7A22B51}" destId="{02C6E716-A89F-4EFF-A2F1-53AE6D7CBB6B}" srcOrd="1" destOrd="0" parTransId="{8781852C-13ED-4E18-A960-50CC413CCABB}" sibTransId="{DD8C866A-6A57-456A-B682-E5D24D7CA5CD}"/>
    <dgm:cxn modelId="{7DA7777E-6C58-410E-9B06-B1AF3A7D8EEF}" srcId="{B5AB8129-E683-4CBC-9447-3FDBF7A22B51}" destId="{D11CF2BC-8CD2-4788-9FC5-04DBE3E06250}" srcOrd="0" destOrd="0" parTransId="{2C3351C9-5814-4A19-AED9-C32A453BA117}" sibTransId="{B5CF539C-EFAF-4F88-872A-89521D99EE6B}"/>
    <dgm:cxn modelId="{649DBC84-34FE-4640-8D8C-1700C9019655}" srcId="{4C3912D4-F8A3-4184-8360-1041B794E066}" destId="{10B36B2B-44F1-47A0-B252-0E15BCA3F574}" srcOrd="2" destOrd="0" parTransId="{057012BC-647A-41EC-B8D5-195A2937A50F}" sibTransId="{5DEDB6EA-B7C4-4CC8-817D-728476BE6D19}"/>
    <dgm:cxn modelId="{FB3B7C8A-BBDD-4F10-A62B-FF88726FFD6F}" type="presOf" srcId="{1AD2CA1B-51EF-4181-8104-E475DEB51206}" destId="{EB47CFA3-2E14-4FE5-9642-4D3E919BD272}" srcOrd="0" destOrd="0" presId="urn:microsoft.com/office/officeart/2005/8/layout/process3"/>
    <dgm:cxn modelId="{83D555A6-A277-49A0-9B70-B766487BD3E2}" type="presOf" srcId="{4560052A-913E-4A73-AAC4-88E93678D6E5}" destId="{82881052-9D00-4EAB-86F2-AB8B55E7EBF1}" srcOrd="0" destOrd="0" presId="urn:microsoft.com/office/officeart/2005/8/layout/process3"/>
    <dgm:cxn modelId="{A2492BB9-3284-43F9-8AFB-048634565AE2}" type="presOf" srcId="{02C6E716-A89F-4EFF-A2F1-53AE6D7CBB6B}" destId="{ED67F5DB-F7EA-4087-B4B7-531A965D16B0}" srcOrd="0" destOrd="1" presId="urn:microsoft.com/office/officeart/2005/8/layout/process3"/>
    <dgm:cxn modelId="{A95975BB-7AC5-4840-AC06-586032F5A333}" type="presOf" srcId="{25288A29-4137-4CFF-8820-3CF249FD867A}" destId="{B2C6B76E-C9D0-4576-A27A-CFABA2C2CB17}" srcOrd="0" destOrd="0" presId="urn:microsoft.com/office/officeart/2005/8/layout/process3"/>
    <dgm:cxn modelId="{0307D5C1-033D-4A97-8C5E-76712C9536DC}" type="presOf" srcId="{4560052A-913E-4A73-AAC4-88E93678D6E5}" destId="{6296B476-7728-4F13-A400-149B8C4F47C5}" srcOrd="1" destOrd="0" presId="urn:microsoft.com/office/officeart/2005/8/layout/process3"/>
    <dgm:cxn modelId="{A52953C3-7D08-4028-9C92-E02091C7BA43}" srcId="{4C3912D4-F8A3-4184-8360-1041B794E066}" destId="{60A9DB32-41AB-490D-ADA1-3E6C69F5AAE8}" srcOrd="3" destOrd="0" parTransId="{4CC43479-2B90-4B6B-A074-64058EBB3483}" sibTransId="{9CC74C39-5922-4F05-BD2C-9EF8AA067A64}"/>
    <dgm:cxn modelId="{1B26D7C4-58B7-469C-B4E7-F12499328CB8}" type="presOf" srcId="{B8514A92-228B-4E90-8A57-AEEC50A8A095}" destId="{E0078330-A1AA-47A5-8C06-1ED300E19C9B}" srcOrd="1" destOrd="0" presId="urn:microsoft.com/office/officeart/2005/8/layout/process3"/>
    <dgm:cxn modelId="{F73BE3C4-E744-47BD-B483-A9324A066957}" type="presOf" srcId="{D11CF2BC-8CD2-4788-9FC5-04DBE3E06250}" destId="{ED67F5DB-F7EA-4087-B4B7-531A965D16B0}" srcOrd="0" destOrd="0" presId="urn:microsoft.com/office/officeart/2005/8/layout/process3"/>
    <dgm:cxn modelId="{F78EF4C7-3BBB-46C5-909F-AABEF25EA28D}" type="presOf" srcId="{B5AB8129-E683-4CBC-9447-3FDBF7A22B51}" destId="{8DC97D97-CD69-4476-9D0F-870C002B95F7}" srcOrd="1" destOrd="0" presId="urn:microsoft.com/office/officeart/2005/8/layout/process3"/>
    <dgm:cxn modelId="{2754A9CE-E7DC-4B81-A779-A4604D8DF247}" type="presOf" srcId="{B5AB8129-E683-4CBC-9447-3FDBF7A22B51}" destId="{FF53DA51-809A-4E7A-BA80-A43C07800886}" srcOrd="0" destOrd="0" presId="urn:microsoft.com/office/officeart/2005/8/layout/process3"/>
    <dgm:cxn modelId="{EA839FD5-921E-489A-B17C-8DF7329A563A}" srcId="{AAB3D993-B3F9-4D94-A6BE-3BDEDF8E8481}" destId="{998BDBCD-B81B-4B7A-B4FB-A2DF4BB42FED}" srcOrd="0" destOrd="0" parTransId="{BD002902-71E5-4B72-A53A-289A0A26DEC5}" sibTransId="{B8514A92-228B-4E90-8A57-AEEC50A8A095}"/>
    <dgm:cxn modelId="{323547D6-D098-46ED-8A10-D1CC72450ACB}" type="presOf" srcId="{998BDBCD-B81B-4B7A-B4FB-A2DF4BB42FED}" destId="{5C813A88-846A-495B-9B8A-642943FD3725}" srcOrd="1" destOrd="0" presId="urn:microsoft.com/office/officeart/2005/8/layout/process3"/>
    <dgm:cxn modelId="{1C0B98E3-CA48-44B6-A78B-55838AE2FCAF}" type="presOf" srcId="{998BDBCD-B81B-4B7A-B4FB-A2DF4BB42FED}" destId="{C14C8E36-A691-4EED-9939-9A6754DCF1C6}" srcOrd="0" destOrd="0" presId="urn:microsoft.com/office/officeart/2005/8/layout/process3"/>
    <dgm:cxn modelId="{32829BE4-01F9-48F0-AB7D-E4127E682F3A}" type="presOf" srcId="{1AD2CA1B-51EF-4181-8104-E475DEB51206}" destId="{A4395026-A468-4DCB-871E-B68371ABA1E1}" srcOrd="1" destOrd="0" presId="urn:microsoft.com/office/officeart/2005/8/layout/process3"/>
    <dgm:cxn modelId="{64B099E5-1280-4BA5-A894-23BE83E52F49}" type="presOf" srcId="{B8514A92-228B-4E90-8A57-AEEC50A8A095}" destId="{54B154B1-3B56-40A2-A64E-9A0862900D04}" srcOrd="0" destOrd="0" presId="urn:microsoft.com/office/officeart/2005/8/layout/process3"/>
    <dgm:cxn modelId="{490EA5E5-3DC7-409C-803E-1CE7389E006D}" srcId="{AAB3D993-B3F9-4D94-A6BE-3BDEDF8E8481}" destId="{4560052A-913E-4A73-AAC4-88E93678D6E5}" srcOrd="2" destOrd="0" parTransId="{227D5D8C-1A8C-4A32-B09D-D1C642BE3BE8}" sibTransId="{53DBC845-53F3-49CF-8D43-A01CD58DC100}"/>
    <dgm:cxn modelId="{721ACBF4-7882-47F7-B607-B457175AA337}" type="presOf" srcId="{10B36B2B-44F1-47A0-B252-0E15BCA3F574}" destId="{744D46B2-FBC3-4A7D-995C-E49597D0A057}" srcOrd="0" destOrd="3" presId="urn:microsoft.com/office/officeart/2005/8/layout/process3"/>
    <dgm:cxn modelId="{F27D43F9-E285-4287-A79E-8AA5F5DB72AF}" type="presOf" srcId="{49C9F79C-44D5-45AF-A6EE-AA5C395DCDD0}" destId="{744D46B2-FBC3-4A7D-995C-E49597D0A057}" srcOrd="0" destOrd="1" presId="urn:microsoft.com/office/officeart/2005/8/layout/process3"/>
    <dgm:cxn modelId="{43428889-20C4-4ADB-9C7A-98C5659E7F61}" type="presParOf" srcId="{086C8308-B3FD-4E1B-9635-8D72643ECC35}" destId="{E1883C84-589F-4DE8-ADDB-EC38EC3EA59C}" srcOrd="0" destOrd="0" presId="urn:microsoft.com/office/officeart/2005/8/layout/process3"/>
    <dgm:cxn modelId="{D640EAEF-6822-401C-9C86-90DA0F12D9B3}" type="presParOf" srcId="{E1883C84-589F-4DE8-ADDB-EC38EC3EA59C}" destId="{C14C8E36-A691-4EED-9939-9A6754DCF1C6}" srcOrd="0" destOrd="0" presId="urn:microsoft.com/office/officeart/2005/8/layout/process3"/>
    <dgm:cxn modelId="{100A836B-DF50-41AA-A6AA-752E7EB85049}" type="presParOf" srcId="{E1883C84-589F-4DE8-ADDB-EC38EC3EA59C}" destId="{5C813A88-846A-495B-9B8A-642943FD3725}" srcOrd="1" destOrd="0" presId="urn:microsoft.com/office/officeart/2005/8/layout/process3"/>
    <dgm:cxn modelId="{6FDDB1E7-2324-4F14-BB86-A8DB18ABC56F}" type="presParOf" srcId="{E1883C84-589F-4DE8-ADDB-EC38EC3EA59C}" destId="{B2C6B76E-C9D0-4576-A27A-CFABA2C2CB17}" srcOrd="2" destOrd="0" presId="urn:microsoft.com/office/officeart/2005/8/layout/process3"/>
    <dgm:cxn modelId="{65DA43C9-6AA4-430F-8539-E8DA4133B06A}" type="presParOf" srcId="{086C8308-B3FD-4E1B-9635-8D72643ECC35}" destId="{54B154B1-3B56-40A2-A64E-9A0862900D04}" srcOrd="1" destOrd="0" presId="urn:microsoft.com/office/officeart/2005/8/layout/process3"/>
    <dgm:cxn modelId="{F5FEFF8C-7863-4048-8C48-EB892D8E9C54}" type="presParOf" srcId="{54B154B1-3B56-40A2-A64E-9A0862900D04}" destId="{E0078330-A1AA-47A5-8C06-1ED300E19C9B}" srcOrd="0" destOrd="0" presId="urn:microsoft.com/office/officeart/2005/8/layout/process3"/>
    <dgm:cxn modelId="{10305091-2462-48F4-A98C-159646FF696F}" type="presParOf" srcId="{086C8308-B3FD-4E1B-9635-8D72643ECC35}" destId="{2EAE8D7D-F9F5-4BA0-9134-7187A3444882}" srcOrd="2" destOrd="0" presId="urn:microsoft.com/office/officeart/2005/8/layout/process3"/>
    <dgm:cxn modelId="{ADC672F5-9D7E-4E73-B76C-8519528D9969}" type="presParOf" srcId="{2EAE8D7D-F9F5-4BA0-9134-7187A3444882}" destId="{FF53DA51-809A-4E7A-BA80-A43C07800886}" srcOrd="0" destOrd="0" presId="urn:microsoft.com/office/officeart/2005/8/layout/process3"/>
    <dgm:cxn modelId="{0BDBD0CD-210E-41A7-99EB-A653158DFF1C}" type="presParOf" srcId="{2EAE8D7D-F9F5-4BA0-9134-7187A3444882}" destId="{8DC97D97-CD69-4476-9D0F-870C002B95F7}" srcOrd="1" destOrd="0" presId="urn:microsoft.com/office/officeart/2005/8/layout/process3"/>
    <dgm:cxn modelId="{CFADBFE8-1761-4820-9579-6361B811788F}" type="presParOf" srcId="{2EAE8D7D-F9F5-4BA0-9134-7187A3444882}" destId="{ED67F5DB-F7EA-4087-B4B7-531A965D16B0}" srcOrd="2" destOrd="0" presId="urn:microsoft.com/office/officeart/2005/8/layout/process3"/>
    <dgm:cxn modelId="{378321FC-7DFB-47DE-A494-EFF38A7DE40D}" type="presParOf" srcId="{086C8308-B3FD-4E1B-9635-8D72643ECC35}" destId="{EB47CFA3-2E14-4FE5-9642-4D3E919BD272}" srcOrd="3" destOrd="0" presId="urn:microsoft.com/office/officeart/2005/8/layout/process3"/>
    <dgm:cxn modelId="{DA428850-2964-4560-B94F-13077B8E733B}" type="presParOf" srcId="{EB47CFA3-2E14-4FE5-9642-4D3E919BD272}" destId="{A4395026-A468-4DCB-871E-B68371ABA1E1}" srcOrd="0" destOrd="0" presId="urn:microsoft.com/office/officeart/2005/8/layout/process3"/>
    <dgm:cxn modelId="{A19AB36B-D3D7-4581-8994-AA0878048661}" type="presParOf" srcId="{086C8308-B3FD-4E1B-9635-8D72643ECC35}" destId="{44ECC71B-EF91-4EEE-9BA8-7644B68289A1}" srcOrd="4" destOrd="0" presId="urn:microsoft.com/office/officeart/2005/8/layout/process3"/>
    <dgm:cxn modelId="{A860747E-5CF0-4C33-B661-A06CA6E2BD0C}" type="presParOf" srcId="{44ECC71B-EF91-4EEE-9BA8-7644B68289A1}" destId="{82881052-9D00-4EAB-86F2-AB8B55E7EBF1}" srcOrd="0" destOrd="0" presId="urn:microsoft.com/office/officeart/2005/8/layout/process3"/>
    <dgm:cxn modelId="{E2CA7220-6375-469B-8E78-3275B56CC0CC}" type="presParOf" srcId="{44ECC71B-EF91-4EEE-9BA8-7644B68289A1}" destId="{6296B476-7728-4F13-A400-149B8C4F47C5}" srcOrd="1" destOrd="0" presId="urn:microsoft.com/office/officeart/2005/8/layout/process3"/>
    <dgm:cxn modelId="{4A51D646-446A-4D7C-B251-43B07483055E}" type="presParOf" srcId="{44ECC71B-EF91-4EEE-9BA8-7644B68289A1}" destId="{744D46B2-FBC3-4A7D-995C-E49597D0A057}"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13A88-846A-495B-9B8A-642943FD3725}">
      <dsp:nvSpPr>
        <dsp:cNvPr id="0" name=""/>
        <dsp:cNvSpPr/>
      </dsp:nvSpPr>
      <dsp:spPr>
        <a:xfrm>
          <a:off x="5485" y="64412"/>
          <a:ext cx="2494341" cy="91772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pl-PL" sz="1600" kern="1200" dirty="0"/>
            <a:t>Otrzymanie zawiadomienia przez rzecznika</a:t>
          </a:r>
        </a:p>
      </dsp:txBody>
      <dsp:txXfrm>
        <a:off x="5485" y="64412"/>
        <a:ext cx="2494341" cy="611813"/>
      </dsp:txXfrm>
    </dsp:sp>
    <dsp:sp modelId="{B2C6B76E-C9D0-4576-A27A-CFABA2C2CB17}">
      <dsp:nvSpPr>
        <dsp:cNvPr id="0" name=""/>
        <dsp:cNvSpPr/>
      </dsp:nvSpPr>
      <dsp:spPr>
        <a:xfrm>
          <a:off x="516375" y="676225"/>
          <a:ext cx="2494341" cy="293759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pl-PL" sz="1600" kern="1200" dirty="0"/>
            <a:t>Wszczęcie postępowania następuje po otrzymaniu przez rzecznika zawiadomienia o popełnieniu naruszenia. Do składania zawiadomień zobowiązani są m.in. kierownicy jednostek, organy nadzorcze</a:t>
          </a:r>
        </a:p>
      </dsp:txBody>
      <dsp:txXfrm>
        <a:off x="589432" y="749282"/>
        <a:ext cx="2348227" cy="2791485"/>
      </dsp:txXfrm>
    </dsp:sp>
    <dsp:sp modelId="{54B154B1-3B56-40A2-A64E-9A0862900D04}">
      <dsp:nvSpPr>
        <dsp:cNvPr id="0" name=""/>
        <dsp:cNvSpPr/>
      </dsp:nvSpPr>
      <dsp:spPr>
        <a:xfrm>
          <a:off x="2877960" y="59809"/>
          <a:ext cx="801642" cy="6210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pl-PL" sz="1300" kern="1200"/>
        </a:p>
      </dsp:txBody>
      <dsp:txXfrm>
        <a:off x="2877960" y="184013"/>
        <a:ext cx="615337" cy="372610"/>
      </dsp:txXfrm>
    </dsp:sp>
    <dsp:sp modelId="{4E9710F4-A539-4E71-8D56-F564F2A7487C}">
      <dsp:nvSpPr>
        <dsp:cNvPr id="0" name=""/>
        <dsp:cNvSpPr/>
      </dsp:nvSpPr>
      <dsp:spPr>
        <a:xfrm>
          <a:off x="4012359" y="64412"/>
          <a:ext cx="2494341" cy="91772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pl-PL" sz="1600" kern="1200" dirty="0"/>
            <a:t>Czynności sprawdzające</a:t>
          </a:r>
        </a:p>
      </dsp:txBody>
      <dsp:txXfrm>
        <a:off x="4012359" y="64412"/>
        <a:ext cx="2494341" cy="611813"/>
      </dsp:txXfrm>
    </dsp:sp>
    <dsp:sp modelId="{5EEB1D7E-E83B-4054-A6A9-814BDF372FDF}">
      <dsp:nvSpPr>
        <dsp:cNvPr id="0" name=""/>
        <dsp:cNvSpPr/>
      </dsp:nvSpPr>
      <dsp:spPr>
        <a:xfrm>
          <a:off x="4523248" y="676225"/>
          <a:ext cx="2494341" cy="293759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pl-PL" sz="1600" kern="1200" dirty="0"/>
            <a:t>Czynności te mają na celu sprawdzenie, czy istnieją podstawy do wszczęcia postępowania wyjaśniającego</a:t>
          </a:r>
        </a:p>
      </dsp:txBody>
      <dsp:txXfrm>
        <a:off x="4596305" y="749282"/>
        <a:ext cx="2348227" cy="2791485"/>
      </dsp:txXfrm>
    </dsp:sp>
    <dsp:sp modelId="{7C89E612-5AD2-469F-9361-6DD01E3DF9A5}">
      <dsp:nvSpPr>
        <dsp:cNvPr id="0" name=""/>
        <dsp:cNvSpPr/>
      </dsp:nvSpPr>
      <dsp:spPr>
        <a:xfrm>
          <a:off x="6884834" y="59809"/>
          <a:ext cx="801642" cy="6210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pl-PL" sz="1300" kern="1200"/>
        </a:p>
      </dsp:txBody>
      <dsp:txXfrm>
        <a:off x="6884834" y="184013"/>
        <a:ext cx="615337" cy="372610"/>
      </dsp:txXfrm>
    </dsp:sp>
    <dsp:sp modelId="{6296B476-7728-4F13-A400-149B8C4F47C5}">
      <dsp:nvSpPr>
        <dsp:cNvPr id="0" name=""/>
        <dsp:cNvSpPr/>
      </dsp:nvSpPr>
      <dsp:spPr>
        <a:xfrm>
          <a:off x="8019233" y="64412"/>
          <a:ext cx="2494341" cy="91772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pl-PL" sz="1600" kern="1200" dirty="0"/>
            <a:t>Wszczęcie postępowania wyjaśniającego</a:t>
          </a:r>
        </a:p>
      </dsp:txBody>
      <dsp:txXfrm>
        <a:off x="8019233" y="64412"/>
        <a:ext cx="2494341" cy="611813"/>
      </dsp:txXfrm>
    </dsp:sp>
    <dsp:sp modelId="{744D46B2-FBC3-4A7D-995C-E49597D0A057}">
      <dsp:nvSpPr>
        <dsp:cNvPr id="0" name=""/>
        <dsp:cNvSpPr/>
      </dsp:nvSpPr>
      <dsp:spPr>
        <a:xfrm>
          <a:off x="8530122" y="676225"/>
          <a:ext cx="2494341" cy="293759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pl-PL" sz="1600" b="0" i="0" kern="1200" dirty="0"/>
            <a:t>Po zakończeniu czynności sprawdzających rzecznik dyscypliny wydaje postanowienie o wszczęciu postępowania wyjaśniającego albo o odmowie jego wszczęcia.</a:t>
          </a:r>
          <a:endParaRPr lang="pl-PL" sz="1600" kern="1200" dirty="0"/>
        </a:p>
      </dsp:txBody>
      <dsp:txXfrm>
        <a:off x="8603179" y="749282"/>
        <a:ext cx="2348227" cy="27914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13A88-846A-495B-9B8A-642943FD3725}">
      <dsp:nvSpPr>
        <dsp:cNvPr id="0" name=""/>
        <dsp:cNvSpPr/>
      </dsp:nvSpPr>
      <dsp:spPr>
        <a:xfrm>
          <a:off x="5485" y="67401"/>
          <a:ext cx="2494341" cy="86015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pl-PL" sz="1500" kern="1200" dirty="0"/>
            <a:t>Wystąpienie z wnioskiem o ukaranie</a:t>
          </a:r>
        </a:p>
      </dsp:txBody>
      <dsp:txXfrm>
        <a:off x="5485" y="67401"/>
        <a:ext cx="2494341" cy="573434"/>
      </dsp:txXfrm>
    </dsp:sp>
    <dsp:sp modelId="{B2C6B76E-C9D0-4576-A27A-CFABA2C2CB17}">
      <dsp:nvSpPr>
        <dsp:cNvPr id="0" name=""/>
        <dsp:cNvSpPr/>
      </dsp:nvSpPr>
      <dsp:spPr>
        <a:xfrm>
          <a:off x="516375" y="640836"/>
          <a:ext cx="2494341" cy="297000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pl-PL" sz="1500" b="0" i="0" kern="1200" dirty="0"/>
            <a:t>Rzecznik dyscypliny, w terminie 120 dni od dnia otrzymania zawiadomienia, występuje z wnioskiem o ukaranie za naruszenie dyscypliny finansów publicznych albo wydaje postanowienie o umorzeniu postępowania wyjaśniającego.</a:t>
          </a:r>
          <a:endParaRPr lang="pl-PL" sz="1500" kern="1200" dirty="0"/>
        </a:p>
      </dsp:txBody>
      <dsp:txXfrm>
        <a:off x="589432" y="713893"/>
        <a:ext cx="2348227" cy="2823886"/>
      </dsp:txXfrm>
    </dsp:sp>
    <dsp:sp modelId="{54B154B1-3B56-40A2-A64E-9A0862900D04}">
      <dsp:nvSpPr>
        <dsp:cNvPr id="0" name=""/>
        <dsp:cNvSpPr/>
      </dsp:nvSpPr>
      <dsp:spPr>
        <a:xfrm>
          <a:off x="2877960" y="43609"/>
          <a:ext cx="801642" cy="6210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a:off x="2877960" y="167813"/>
        <a:ext cx="615337" cy="372610"/>
      </dsp:txXfrm>
    </dsp:sp>
    <dsp:sp modelId="{8DC97D97-CD69-4476-9D0F-870C002B95F7}">
      <dsp:nvSpPr>
        <dsp:cNvPr id="0" name=""/>
        <dsp:cNvSpPr/>
      </dsp:nvSpPr>
      <dsp:spPr>
        <a:xfrm>
          <a:off x="4012359" y="67401"/>
          <a:ext cx="2494341" cy="86015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pl-PL" sz="1500" kern="1200" dirty="0"/>
            <a:t>Postępowanie przed komisją orzekającą</a:t>
          </a:r>
        </a:p>
      </dsp:txBody>
      <dsp:txXfrm>
        <a:off x="4012359" y="67401"/>
        <a:ext cx="2494341" cy="573434"/>
      </dsp:txXfrm>
    </dsp:sp>
    <dsp:sp modelId="{ED67F5DB-F7EA-4087-B4B7-531A965D16B0}">
      <dsp:nvSpPr>
        <dsp:cNvPr id="0" name=""/>
        <dsp:cNvSpPr/>
      </dsp:nvSpPr>
      <dsp:spPr>
        <a:xfrm>
          <a:off x="4523248" y="640836"/>
          <a:ext cx="2494341" cy="297000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pl-PL" sz="1500" b="0" i="0" kern="1200" dirty="0"/>
            <a:t>Jeżeli wniosek o ukaranie odpowiada warunkom wymienionym w art. 110 ust. 1 i 2, przewodniczący komisji orzekającej, w terminie 14 dni od dnia jego otrzymania zarządza doręczenie odpisu wniosku obwinionemu, kieruje wniosek do rozpoznania na posiedzenie albo rozprawę</a:t>
          </a:r>
          <a:endParaRPr lang="pl-PL" sz="1500" kern="1200" dirty="0"/>
        </a:p>
      </dsp:txBody>
      <dsp:txXfrm>
        <a:off x="4596305" y="713893"/>
        <a:ext cx="2348227" cy="2823886"/>
      </dsp:txXfrm>
    </dsp:sp>
    <dsp:sp modelId="{EB47CFA3-2E14-4FE5-9642-4D3E919BD272}">
      <dsp:nvSpPr>
        <dsp:cNvPr id="0" name=""/>
        <dsp:cNvSpPr/>
      </dsp:nvSpPr>
      <dsp:spPr>
        <a:xfrm>
          <a:off x="6884834" y="43609"/>
          <a:ext cx="801642" cy="6210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pl-PL" sz="1200" kern="1200"/>
        </a:p>
      </dsp:txBody>
      <dsp:txXfrm>
        <a:off x="6884834" y="167813"/>
        <a:ext cx="615337" cy="372610"/>
      </dsp:txXfrm>
    </dsp:sp>
    <dsp:sp modelId="{6296B476-7728-4F13-A400-149B8C4F47C5}">
      <dsp:nvSpPr>
        <dsp:cNvPr id="0" name=""/>
        <dsp:cNvSpPr/>
      </dsp:nvSpPr>
      <dsp:spPr>
        <a:xfrm>
          <a:off x="8019233" y="67401"/>
          <a:ext cx="2494341" cy="86015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pl-PL" sz="1500" kern="1200" dirty="0"/>
            <a:t>Wydanie orzeczenia przez komisję</a:t>
          </a:r>
        </a:p>
      </dsp:txBody>
      <dsp:txXfrm>
        <a:off x="8019233" y="67401"/>
        <a:ext cx="2494341" cy="573434"/>
      </dsp:txXfrm>
    </dsp:sp>
    <dsp:sp modelId="{744D46B2-FBC3-4A7D-995C-E49597D0A057}">
      <dsp:nvSpPr>
        <dsp:cNvPr id="0" name=""/>
        <dsp:cNvSpPr/>
      </dsp:nvSpPr>
      <dsp:spPr>
        <a:xfrm>
          <a:off x="8530122" y="640836"/>
          <a:ext cx="2494341" cy="297000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pl-PL" sz="1500" b="0" i="0" kern="1200" dirty="0"/>
            <a:t>Komisja orzekająca wydaje orzeczenie o odpowiedzialności za naruszenie dyscypliny finansów publicznych albo orzeczenie o uniewinnieniu, albo orzeczenie o umorzeniu postępowania.</a:t>
          </a:r>
          <a:endParaRPr lang="pl-PL" sz="1500" kern="1200" dirty="0"/>
        </a:p>
      </dsp:txBody>
      <dsp:txXfrm>
        <a:off x="8603179" y="713893"/>
        <a:ext cx="2348227" cy="28238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13A88-846A-495B-9B8A-642943FD3725}">
      <dsp:nvSpPr>
        <dsp:cNvPr id="0" name=""/>
        <dsp:cNvSpPr/>
      </dsp:nvSpPr>
      <dsp:spPr>
        <a:xfrm>
          <a:off x="5485" y="39512"/>
          <a:ext cx="2494341" cy="56160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marL="0" lvl="0" indent="0" algn="l" defTabSz="577850">
            <a:lnSpc>
              <a:spcPct val="90000"/>
            </a:lnSpc>
            <a:spcBef>
              <a:spcPct val="0"/>
            </a:spcBef>
            <a:spcAft>
              <a:spcPct val="35000"/>
            </a:spcAft>
            <a:buNone/>
          </a:pPr>
          <a:r>
            <a:rPr lang="pl-PL" sz="1300" kern="1200" dirty="0"/>
            <a:t>Odwołanie</a:t>
          </a:r>
        </a:p>
      </dsp:txBody>
      <dsp:txXfrm>
        <a:off x="5485" y="39512"/>
        <a:ext cx="2494341" cy="374400"/>
      </dsp:txXfrm>
    </dsp:sp>
    <dsp:sp modelId="{B2C6B76E-C9D0-4576-A27A-CFABA2C2CB17}">
      <dsp:nvSpPr>
        <dsp:cNvPr id="0" name=""/>
        <dsp:cNvSpPr/>
      </dsp:nvSpPr>
      <dsp:spPr>
        <a:xfrm>
          <a:off x="516375" y="413912"/>
          <a:ext cx="2494341" cy="3224812"/>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pl-PL" sz="1300" b="0" i="0" kern="1200" dirty="0"/>
            <a:t>Odwołanie wnoszone jest na piśmie za pośrednictwem organu pierwszej instancji do Głównej Komisji Orzekającej w ciągu 14 dni od doręczenia orzeczenia</a:t>
          </a:r>
          <a:endParaRPr lang="pl-PL" sz="1300" kern="1200" dirty="0"/>
        </a:p>
      </dsp:txBody>
      <dsp:txXfrm>
        <a:off x="589432" y="486969"/>
        <a:ext cx="2348227" cy="3078698"/>
      </dsp:txXfrm>
    </dsp:sp>
    <dsp:sp modelId="{54B154B1-3B56-40A2-A64E-9A0862900D04}">
      <dsp:nvSpPr>
        <dsp:cNvPr id="0" name=""/>
        <dsp:cNvSpPr/>
      </dsp:nvSpPr>
      <dsp:spPr>
        <a:xfrm>
          <a:off x="2877960" y="-83796"/>
          <a:ext cx="801642" cy="6210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2877960" y="40408"/>
        <a:ext cx="615337" cy="372610"/>
      </dsp:txXfrm>
    </dsp:sp>
    <dsp:sp modelId="{8DC97D97-CD69-4476-9D0F-870C002B95F7}">
      <dsp:nvSpPr>
        <dsp:cNvPr id="0" name=""/>
        <dsp:cNvSpPr/>
      </dsp:nvSpPr>
      <dsp:spPr>
        <a:xfrm>
          <a:off x="4012359" y="39512"/>
          <a:ext cx="2494341" cy="56160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marL="0" lvl="0" indent="0" algn="l" defTabSz="577850">
            <a:lnSpc>
              <a:spcPct val="90000"/>
            </a:lnSpc>
            <a:spcBef>
              <a:spcPct val="0"/>
            </a:spcBef>
            <a:spcAft>
              <a:spcPct val="35000"/>
            </a:spcAft>
            <a:buNone/>
          </a:pPr>
          <a:r>
            <a:rPr lang="pl-PL" sz="1300" kern="1200" dirty="0"/>
            <a:t>Postępowanie przed GKO</a:t>
          </a:r>
        </a:p>
      </dsp:txBody>
      <dsp:txXfrm>
        <a:off x="4012359" y="39512"/>
        <a:ext cx="2494341" cy="374400"/>
      </dsp:txXfrm>
    </dsp:sp>
    <dsp:sp modelId="{ED67F5DB-F7EA-4087-B4B7-531A965D16B0}">
      <dsp:nvSpPr>
        <dsp:cNvPr id="0" name=""/>
        <dsp:cNvSpPr/>
      </dsp:nvSpPr>
      <dsp:spPr>
        <a:xfrm>
          <a:off x="4523248" y="413912"/>
          <a:ext cx="2494341" cy="3224812"/>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pl-PL" sz="1300" b="0" i="0" kern="1200" dirty="0"/>
            <a:t>Na rozprawie GKO rozpoznaje odwołanie na podstawie materiału dowodowego zebranego przez komisję orzekającą oraz dokumentów dołączonych do odwołania. </a:t>
          </a:r>
          <a:endParaRPr lang="pl-PL" sz="1300" kern="1200" dirty="0"/>
        </a:p>
        <a:p>
          <a:pPr marL="114300" lvl="1" indent="-114300" algn="l" defTabSz="577850">
            <a:lnSpc>
              <a:spcPct val="90000"/>
            </a:lnSpc>
            <a:spcBef>
              <a:spcPct val="0"/>
            </a:spcBef>
            <a:spcAft>
              <a:spcPct val="15000"/>
            </a:spcAft>
            <a:buChar char="•"/>
          </a:pPr>
          <a:r>
            <a:rPr lang="pl-PL" sz="1300" b="0" i="0" kern="1200" dirty="0"/>
            <a:t>GKO może ukarać obwinionego albo zaostrzyć wymierzoną mu karę tylko wtedy, gdy wniesiono odwołanie na jego niekorzyść</a:t>
          </a:r>
          <a:endParaRPr lang="pl-PL" sz="1300" kern="1200" dirty="0"/>
        </a:p>
      </dsp:txBody>
      <dsp:txXfrm>
        <a:off x="4596305" y="486969"/>
        <a:ext cx="2348227" cy="3078698"/>
      </dsp:txXfrm>
    </dsp:sp>
    <dsp:sp modelId="{EB47CFA3-2E14-4FE5-9642-4D3E919BD272}">
      <dsp:nvSpPr>
        <dsp:cNvPr id="0" name=""/>
        <dsp:cNvSpPr/>
      </dsp:nvSpPr>
      <dsp:spPr>
        <a:xfrm>
          <a:off x="6884834" y="-83796"/>
          <a:ext cx="801642" cy="6210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6884834" y="40408"/>
        <a:ext cx="615337" cy="372610"/>
      </dsp:txXfrm>
    </dsp:sp>
    <dsp:sp modelId="{6296B476-7728-4F13-A400-149B8C4F47C5}">
      <dsp:nvSpPr>
        <dsp:cNvPr id="0" name=""/>
        <dsp:cNvSpPr/>
      </dsp:nvSpPr>
      <dsp:spPr>
        <a:xfrm>
          <a:off x="8019233" y="39512"/>
          <a:ext cx="2494341" cy="56160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marL="0" lvl="0" indent="0" algn="l" defTabSz="577850">
            <a:lnSpc>
              <a:spcPct val="90000"/>
            </a:lnSpc>
            <a:spcBef>
              <a:spcPct val="0"/>
            </a:spcBef>
            <a:spcAft>
              <a:spcPct val="35000"/>
            </a:spcAft>
            <a:buNone/>
          </a:pPr>
          <a:r>
            <a:rPr lang="pl-PL" sz="1300" kern="1200" dirty="0"/>
            <a:t>Orzeczenie GKO</a:t>
          </a:r>
        </a:p>
      </dsp:txBody>
      <dsp:txXfrm>
        <a:off x="8019233" y="39512"/>
        <a:ext cx="2494341" cy="374400"/>
      </dsp:txXfrm>
    </dsp:sp>
    <dsp:sp modelId="{744D46B2-FBC3-4A7D-995C-E49597D0A057}">
      <dsp:nvSpPr>
        <dsp:cNvPr id="0" name=""/>
        <dsp:cNvSpPr/>
      </dsp:nvSpPr>
      <dsp:spPr>
        <a:xfrm>
          <a:off x="8530122" y="413912"/>
          <a:ext cx="2494341" cy="3224812"/>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pl-PL" sz="1300" b="0" i="0" kern="1200" dirty="0"/>
            <a:t>GKO w wyniku rozpoznania odwołania na rozprawie wydaje orzeczenie, w którym:</a:t>
          </a:r>
          <a:endParaRPr lang="pl-PL" sz="1300" kern="1200" dirty="0"/>
        </a:p>
        <a:p>
          <a:pPr marL="228600" lvl="2" indent="-114300" algn="l" defTabSz="577850">
            <a:lnSpc>
              <a:spcPct val="90000"/>
            </a:lnSpc>
            <a:spcBef>
              <a:spcPct val="0"/>
            </a:spcBef>
            <a:spcAft>
              <a:spcPct val="15000"/>
            </a:spcAft>
            <a:buChar char="•"/>
          </a:pPr>
          <a:r>
            <a:rPr lang="pl-PL" sz="1300" b="0" i="0" kern="1200" dirty="0"/>
            <a:t>utrzymuje orzeczenie w mocy albo</a:t>
          </a:r>
          <a:endParaRPr lang="pl-PL" sz="1300" kern="1200" dirty="0"/>
        </a:p>
        <a:p>
          <a:pPr marL="228600" lvl="2" indent="-114300" algn="l" defTabSz="577850">
            <a:lnSpc>
              <a:spcPct val="90000"/>
            </a:lnSpc>
            <a:spcBef>
              <a:spcPct val="0"/>
            </a:spcBef>
            <a:spcAft>
              <a:spcPct val="15000"/>
            </a:spcAft>
            <a:buChar char="•"/>
          </a:pPr>
          <a:r>
            <a:rPr lang="pl-PL" sz="1300" b="0" i="0" kern="1200" dirty="0"/>
            <a:t>uchyla orzeczenie w całości lub w części i rozstrzyga sprawę co do istoty, albo</a:t>
          </a:r>
        </a:p>
        <a:p>
          <a:pPr marL="228600" lvl="2" indent="-114300" algn="l" defTabSz="577850">
            <a:lnSpc>
              <a:spcPct val="90000"/>
            </a:lnSpc>
            <a:spcBef>
              <a:spcPct val="0"/>
            </a:spcBef>
            <a:spcAft>
              <a:spcPct val="15000"/>
            </a:spcAft>
            <a:buChar char="•"/>
          </a:pPr>
          <a:r>
            <a:rPr lang="pl-PL" sz="1300" b="0" i="0" kern="1200" dirty="0"/>
            <a:t>uchyla orzeczenie w całości lub w części i umarza postępowanie, albo</a:t>
          </a:r>
        </a:p>
        <a:p>
          <a:pPr marL="228600" lvl="2" indent="-114300" algn="l" defTabSz="577850">
            <a:lnSpc>
              <a:spcPct val="90000"/>
            </a:lnSpc>
            <a:spcBef>
              <a:spcPct val="0"/>
            </a:spcBef>
            <a:spcAft>
              <a:spcPct val="15000"/>
            </a:spcAft>
            <a:buChar char="•"/>
          </a:pPr>
          <a:r>
            <a:rPr lang="pl-PL" sz="1300" b="0" i="0" kern="1200" dirty="0"/>
            <a:t>uchyla orzeczenie w całości lub w części i przekazuje sprawę do ponownego rozpoznania przez komisję orzekającą.</a:t>
          </a:r>
        </a:p>
      </dsp:txBody>
      <dsp:txXfrm>
        <a:off x="8603179" y="486969"/>
        <a:ext cx="2348227" cy="3078698"/>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pl-PL"/>
              <a:t>Kliknij, aby edytować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pl-PL"/>
              <a:t>Kliknij, aby edytować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pl-PL"/>
              <a:t>Kliknij, aby edytować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pl-PL"/>
              <a:t>Kliknij, aby edytować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pl-PL"/>
              <a:t>Kliknij, aby edytować styl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pl-PL"/>
              <a:t>Kliknij, aby edytować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12/9/2018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5B397B-866A-4A10-9E0C-94C5BCE2B8DA}"/>
              </a:ext>
            </a:extLst>
          </p:cNvPr>
          <p:cNvSpPr>
            <a:spLocks noGrp="1"/>
          </p:cNvSpPr>
          <p:nvPr>
            <p:ph type="ctrTitle"/>
          </p:nvPr>
        </p:nvSpPr>
        <p:spPr/>
        <p:txBody>
          <a:bodyPr/>
          <a:lstStyle/>
          <a:p>
            <a:r>
              <a:rPr lang="pl-PL" dirty="0"/>
              <a:t>Odpowiedzialność za naruszenie dyscypliny finansów publicznych</a:t>
            </a:r>
          </a:p>
        </p:txBody>
      </p:sp>
      <p:sp>
        <p:nvSpPr>
          <p:cNvPr id="3" name="Podtytuł 2">
            <a:extLst>
              <a:ext uri="{FF2B5EF4-FFF2-40B4-BE49-F238E27FC236}">
                <a16:creationId xmlns:a16="http://schemas.microsoft.com/office/drawing/2014/main" id="{D7C8433C-B834-40D1-B2B7-8A766FA174A7}"/>
              </a:ext>
            </a:extLst>
          </p:cNvPr>
          <p:cNvSpPr>
            <a:spLocks noGrp="1"/>
          </p:cNvSpPr>
          <p:nvPr>
            <p:ph type="subTitle" idx="1"/>
          </p:nvPr>
        </p:nvSpPr>
        <p:spPr/>
        <p:txBody>
          <a:bodyPr/>
          <a:lstStyle/>
          <a:p>
            <a:r>
              <a:rPr lang="pl-PL" dirty="0"/>
              <a:t>Tomasz Hejmej</a:t>
            </a:r>
          </a:p>
        </p:txBody>
      </p:sp>
    </p:spTree>
    <p:extLst>
      <p:ext uri="{BB962C8B-B14F-4D97-AF65-F5344CB8AC3E}">
        <p14:creationId xmlns:p14="http://schemas.microsoft.com/office/powerpoint/2010/main" val="299600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2C120F-6733-4B18-8CD4-B3A10FDC7C98}"/>
              </a:ext>
            </a:extLst>
          </p:cNvPr>
          <p:cNvSpPr>
            <a:spLocks noGrp="1"/>
          </p:cNvSpPr>
          <p:nvPr>
            <p:ph type="title"/>
          </p:nvPr>
        </p:nvSpPr>
        <p:spPr/>
        <p:txBody>
          <a:bodyPr/>
          <a:lstStyle/>
          <a:p>
            <a:r>
              <a:rPr lang="pl-PL" dirty="0"/>
              <a:t>Zakres przedmiotowy odpowiedzialności – przykłady </a:t>
            </a:r>
          </a:p>
        </p:txBody>
      </p:sp>
      <p:sp>
        <p:nvSpPr>
          <p:cNvPr id="3" name="Symbol zastępczy zawartości 2">
            <a:extLst>
              <a:ext uri="{FF2B5EF4-FFF2-40B4-BE49-F238E27FC236}">
                <a16:creationId xmlns:a16="http://schemas.microsoft.com/office/drawing/2014/main" id="{F6D61EE4-0DBD-48AE-B0AD-557BABAAE973}"/>
              </a:ext>
            </a:extLst>
          </p:cNvPr>
          <p:cNvSpPr>
            <a:spLocks noGrp="1"/>
          </p:cNvSpPr>
          <p:nvPr>
            <p:ph idx="1"/>
          </p:nvPr>
        </p:nvSpPr>
        <p:spPr/>
        <p:txBody>
          <a:bodyPr>
            <a:normAutofit fontScale="92500" lnSpcReduction="10000"/>
          </a:bodyPr>
          <a:lstStyle/>
          <a:p>
            <a:r>
              <a:rPr lang="pl-PL" dirty="0"/>
              <a:t>Naruszeniem dyscypliny finansów publicznych jest:</a:t>
            </a:r>
          </a:p>
          <a:p>
            <a:pPr lvl="1"/>
            <a:r>
              <a:rPr lang="pl-PL" dirty="0"/>
              <a:t>nieustalenie, niepobranie, niedochodzenie lub niezgodne z prawem umorzenie należności Skarbu Państwa, jednostki samorządu terytorialnego lub innej jednostki sektora finansów publicznych (art. 5),</a:t>
            </a:r>
          </a:p>
          <a:p>
            <a:pPr lvl="1"/>
            <a:r>
              <a:rPr lang="pl-PL" dirty="0"/>
              <a:t>nieprzekazanie w terminie do budżetu w należnej wysokości pobranych dochodów należnych Skarbowi Państwa lub jednostce samorządu terytorialnego lub niedokonanie w terminie wpłaty do budżetu w należnej wysokości dochodów przez jednostkę budżetową, nadwyżki środków obrotowych przez samorządowy zakład budżetowy albo nadwyżki środków finansowych przez agencję wykonawczą (art. 6),</a:t>
            </a:r>
          </a:p>
          <a:p>
            <a:pPr lvl="1"/>
            <a:r>
              <a:rPr lang="pl-PL" dirty="0"/>
              <a:t>przeznaczenie dochodów uzyskiwanych przez jednostkę budżetową na wydatki ponoszone w tej jednostce (</a:t>
            </a:r>
            <a:r>
              <a:rPr lang="pl-PL" b="1" dirty="0"/>
              <a:t>naruszenie zasady jedności materialnej budżetu </a:t>
            </a:r>
            <a:r>
              <a:rPr lang="pl-PL" dirty="0"/>
              <a:t>– art. 7),</a:t>
            </a:r>
          </a:p>
          <a:p>
            <a:pPr lvl="1"/>
            <a:r>
              <a:rPr lang="pl-PL" dirty="0"/>
              <a:t>dokonanie wydatku ze środków publicznych bez upoważnienia (art. 11),</a:t>
            </a:r>
          </a:p>
          <a:p>
            <a:pPr lvl="1"/>
            <a:r>
              <a:rPr lang="pl-PL" dirty="0"/>
              <a:t>niewykonanie w terminie zobowiązania jednostki sektora finansów publicznych, którego skutkiem jest zapłata odsetek, kar lub opłat albo oprocentowanie tych należności (art. 16),</a:t>
            </a:r>
          </a:p>
          <a:p>
            <a:pPr lvl="1"/>
            <a:r>
              <a:rPr lang="pl-PL" dirty="0"/>
              <a:t>określone w ustawie naruszenie przepisów o zamówieniach publicznych.</a:t>
            </a:r>
          </a:p>
          <a:p>
            <a:pPr lvl="1"/>
            <a:endParaRPr lang="pl-PL" dirty="0"/>
          </a:p>
          <a:p>
            <a:endParaRPr lang="pl-PL" dirty="0"/>
          </a:p>
        </p:txBody>
      </p:sp>
    </p:spTree>
    <p:extLst>
      <p:ext uri="{BB962C8B-B14F-4D97-AF65-F5344CB8AC3E}">
        <p14:creationId xmlns:p14="http://schemas.microsoft.com/office/powerpoint/2010/main" val="1116319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45CF7D-7FD1-4AF2-AB0C-FBCE20B39AB7}"/>
              </a:ext>
            </a:extLst>
          </p:cNvPr>
          <p:cNvSpPr>
            <a:spLocks noGrp="1"/>
          </p:cNvSpPr>
          <p:nvPr>
            <p:ph type="title"/>
          </p:nvPr>
        </p:nvSpPr>
        <p:spPr/>
        <p:txBody>
          <a:bodyPr/>
          <a:lstStyle/>
          <a:p>
            <a:r>
              <a:rPr lang="pl-PL" dirty="0"/>
              <a:t>Organy właściwe w sprawach o naruszenie dyscypliny finansów publicznych</a:t>
            </a:r>
          </a:p>
        </p:txBody>
      </p:sp>
      <p:sp>
        <p:nvSpPr>
          <p:cNvPr id="3" name="Symbol zastępczy zawartości 2">
            <a:extLst>
              <a:ext uri="{FF2B5EF4-FFF2-40B4-BE49-F238E27FC236}">
                <a16:creationId xmlns:a16="http://schemas.microsoft.com/office/drawing/2014/main" id="{554EF2EE-A9EC-4CA2-994D-FAD56D26A49E}"/>
              </a:ext>
            </a:extLst>
          </p:cNvPr>
          <p:cNvSpPr>
            <a:spLocks noGrp="1"/>
          </p:cNvSpPr>
          <p:nvPr>
            <p:ph idx="1"/>
          </p:nvPr>
        </p:nvSpPr>
        <p:spPr/>
        <p:txBody>
          <a:bodyPr/>
          <a:lstStyle/>
          <a:p>
            <a:r>
              <a:rPr lang="pl-PL" dirty="0"/>
              <a:t>Organami właściwymi do orzekania są </a:t>
            </a:r>
            <a:r>
              <a:rPr lang="pl-PL" b="1" dirty="0"/>
              <a:t>komisje orzekające </a:t>
            </a:r>
            <a:r>
              <a:rPr lang="pl-PL" dirty="0"/>
              <a:t>– jako organ pierwszej instancji, oraz </a:t>
            </a:r>
            <a:r>
              <a:rPr lang="pl-PL" b="1" dirty="0"/>
              <a:t>Główna Komisja Orzekająca w Sprawach o Naruszenie Dyscypliny Finansów Publicznych </a:t>
            </a:r>
            <a:r>
              <a:rPr lang="pl-PL" dirty="0"/>
              <a:t>– jako organ odwoławczy.</a:t>
            </a:r>
            <a:endParaRPr lang="pl-PL" b="1" dirty="0"/>
          </a:p>
          <a:p>
            <a:r>
              <a:rPr lang="pl-PL" dirty="0"/>
              <a:t>Członkowie komisji orzekających i Głównej Komisji Orzekającej są niezawiśli w zakresie orzekania w sprawach o naruszenie dyscypliny finansów publicznych i podlegają tylko przepisom prawa.</a:t>
            </a:r>
          </a:p>
          <a:p>
            <a:r>
              <a:rPr lang="pl-PL" dirty="0"/>
              <a:t>Osoby te orzekają w granicach określonych ustawą oraz na mocy przekonania opartego na ocenie dowodów, rozstrzygają samodzielnie nasuwające się zagadnienia prawne i nie są związani rozstrzygnięciami innych organów, z wyjątkiem prawomocnego wyroku sądu.</a:t>
            </a:r>
          </a:p>
          <a:p>
            <a:endParaRPr lang="pl-PL" dirty="0"/>
          </a:p>
        </p:txBody>
      </p:sp>
    </p:spTree>
    <p:extLst>
      <p:ext uri="{BB962C8B-B14F-4D97-AF65-F5344CB8AC3E}">
        <p14:creationId xmlns:p14="http://schemas.microsoft.com/office/powerpoint/2010/main" val="941809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7A69C0-9CA3-4F64-955B-772B0B72AB4D}"/>
              </a:ext>
            </a:extLst>
          </p:cNvPr>
          <p:cNvSpPr>
            <a:spLocks noGrp="1"/>
          </p:cNvSpPr>
          <p:nvPr>
            <p:ph type="title"/>
          </p:nvPr>
        </p:nvSpPr>
        <p:spPr/>
        <p:txBody>
          <a:bodyPr/>
          <a:lstStyle/>
          <a:p>
            <a:r>
              <a:rPr lang="pl-PL" dirty="0"/>
              <a:t>Organy właściwe w sprawach o naruszenie dyscypliny finansów publicznych</a:t>
            </a:r>
          </a:p>
        </p:txBody>
      </p:sp>
      <p:sp>
        <p:nvSpPr>
          <p:cNvPr id="3" name="Symbol zastępczy zawartości 2">
            <a:extLst>
              <a:ext uri="{FF2B5EF4-FFF2-40B4-BE49-F238E27FC236}">
                <a16:creationId xmlns:a16="http://schemas.microsoft.com/office/drawing/2014/main" id="{A2FC38DC-984B-447B-9F0B-EF8B1B5D2419}"/>
              </a:ext>
            </a:extLst>
          </p:cNvPr>
          <p:cNvSpPr>
            <a:spLocks noGrp="1"/>
          </p:cNvSpPr>
          <p:nvPr>
            <p:ph idx="1"/>
          </p:nvPr>
        </p:nvSpPr>
        <p:spPr/>
        <p:txBody>
          <a:bodyPr/>
          <a:lstStyle/>
          <a:p>
            <a:r>
              <a:rPr lang="pl-PL" dirty="0"/>
              <a:t>Organami właściwymi </a:t>
            </a:r>
            <a:r>
              <a:rPr lang="pl-PL" b="1" dirty="0"/>
              <a:t>do prowadzenia postępowania wyjaśniającego </a:t>
            </a:r>
            <a:r>
              <a:rPr lang="pl-PL" dirty="0"/>
              <a:t>oraz </a:t>
            </a:r>
            <a:r>
              <a:rPr lang="pl-PL" b="1" dirty="0"/>
              <a:t>wypełniania funkcji oskarżyciela </a:t>
            </a:r>
            <a:r>
              <a:rPr lang="pl-PL" dirty="0"/>
              <a:t>w pierwszej instancji są </a:t>
            </a:r>
            <a:r>
              <a:rPr lang="pl-PL" b="1" dirty="0"/>
              <a:t>rzecznicy dyscypliny finansów publicznych</a:t>
            </a:r>
          </a:p>
          <a:p>
            <a:r>
              <a:rPr lang="pl-PL" dirty="0"/>
              <a:t>Organem właściwym w powyższym zakresie w drugiej instancji </a:t>
            </a:r>
            <a:r>
              <a:rPr lang="pl-PL" b="1" dirty="0"/>
              <a:t>jest Główny Rzecznik Dyscypliny Finansów Publicznych</a:t>
            </a:r>
            <a:r>
              <a:rPr lang="pl-PL" dirty="0"/>
              <a:t> oraz jego zastępcy</a:t>
            </a:r>
          </a:p>
        </p:txBody>
      </p:sp>
    </p:spTree>
    <p:extLst>
      <p:ext uri="{BB962C8B-B14F-4D97-AF65-F5344CB8AC3E}">
        <p14:creationId xmlns:p14="http://schemas.microsoft.com/office/powerpoint/2010/main" val="3974111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810C91-7B6E-48AE-AB27-C84AF76B0881}"/>
              </a:ext>
            </a:extLst>
          </p:cNvPr>
          <p:cNvSpPr>
            <a:spLocks noGrp="1"/>
          </p:cNvSpPr>
          <p:nvPr>
            <p:ph type="title"/>
          </p:nvPr>
        </p:nvSpPr>
        <p:spPr/>
        <p:txBody>
          <a:bodyPr/>
          <a:lstStyle/>
          <a:p>
            <a:r>
              <a:rPr lang="pl-PL" dirty="0"/>
              <a:t>Postępowanie w sprawach o naruszenie dyscypliny finansów publicznych</a:t>
            </a:r>
          </a:p>
        </p:txBody>
      </p:sp>
      <p:sp>
        <p:nvSpPr>
          <p:cNvPr id="3" name="Symbol zastępczy zawartości 2">
            <a:extLst>
              <a:ext uri="{FF2B5EF4-FFF2-40B4-BE49-F238E27FC236}">
                <a16:creationId xmlns:a16="http://schemas.microsoft.com/office/drawing/2014/main" id="{4FA567E4-3EFB-4709-954D-1B9B733D6BF7}"/>
              </a:ext>
            </a:extLst>
          </p:cNvPr>
          <p:cNvSpPr>
            <a:spLocks noGrp="1"/>
          </p:cNvSpPr>
          <p:nvPr>
            <p:ph idx="1"/>
          </p:nvPr>
        </p:nvSpPr>
        <p:spPr/>
        <p:txBody>
          <a:bodyPr/>
          <a:lstStyle/>
          <a:p>
            <a:r>
              <a:rPr lang="pl-PL" dirty="0"/>
              <a:t>Postępowanie jest dwuinstancyjne</a:t>
            </a:r>
          </a:p>
          <a:p>
            <a:r>
              <a:rPr lang="pl-PL" dirty="0"/>
              <a:t>Postępowanie obejmuje:</a:t>
            </a:r>
          </a:p>
          <a:p>
            <a:pPr lvl="1"/>
            <a:r>
              <a:rPr lang="pl-PL" b="1" dirty="0"/>
              <a:t>postępowanie wyjaśniające </a:t>
            </a:r>
            <a:r>
              <a:rPr lang="pl-PL" dirty="0"/>
              <a:t>prowadzone przez rzecznika dyscypliny, </a:t>
            </a:r>
          </a:p>
          <a:p>
            <a:pPr lvl="1"/>
            <a:r>
              <a:rPr lang="pl-PL" b="1" dirty="0"/>
              <a:t>postępowanie przed komisją orzekającą </a:t>
            </a:r>
            <a:r>
              <a:rPr lang="pl-PL" dirty="0"/>
              <a:t>oraz </a:t>
            </a:r>
          </a:p>
          <a:p>
            <a:pPr lvl="1"/>
            <a:r>
              <a:rPr lang="pl-PL" b="1" dirty="0"/>
              <a:t>postępowanie odwoławcze </a:t>
            </a:r>
            <a:r>
              <a:rPr lang="pl-PL" dirty="0"/>
              <a:t>przed Główną Komisją Orzekającą.</a:t>
            </a:r>
          </a:p>
          <a:p>
            <a:r>
              <a:rPr lang="pl-PL" dirty="0"/>
              <a:t>Stronami postępowania są:</a:t>
            </a:r>
          </a:p>
          <a:p>
            <a:pPr lvl="1"/>
            <a:r>
              <a:rPr lang="pl-PL" dirty="0"/>
              <a:t>rzecznik dyscypliny finansów publicznych – oskarżyciel,</a:t>
            </a:r>
          </a:p>
          <a:p>
            <a:pPr lvl="1"/>
            <a:r>
              <a:rPr lang="pl-PL" dirty="0"/>
              <a:t>obwiniony – osoba, wobec której oskarżyciel wystąpił z wnioskiem o ukaranie.</a:t>
            </a:r>
          </a:p>
        </p:txBody>
      </p:sp>
    </p:spTree>
    <p:extLst>
      <p:ext uri="{BB962C8B-B14F-4D97-AF65-F5344CB8AC3E}">
        <p14:creationId xmlns:p14="http://schemas.microsoft.com/office/powerpoint/2010/main" val="390691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FBDA07-ECBE-4C10-B9C6-E79F25077099}"/>
              </a:ext>
            </a:extLst>
          </p:cNvPr>
          <p:cNvSpPr>
            <a:spLocks noGrp="1"/>
          </p:cNvSpPr>
          <p:nvPr>
            <p:ph type="title"/>
          </p:nvPr>
        </p:nvSpPr>
        <p:spPr/>
        <p:txBody>
          <a:bodyPr/>
          <a:lstStyle/>
          <a:p>
            <a:r>
              <a:rPr lang="pl-PL" dirty="0"/>
              <a:t>Postępowanie w sprawach o naruszenie dyscypliny finansów publicznych</a:t>
            </a:r>
          </a:p>
        </p:txBody>
      </p:sp>
      <p:sp>
        <p:nvSpPr>
          <p:cNvPr id="3" name="Symbol zastępczy zawartości 2">
            <a:extLst>
              <a:ext uri="{FF2B5EF4-FFF2-40B4-BE49-F238E27FC236}">
                <a16:creationId xmlns:a16="http://schemas.microsoft.com/office/drawing/2014/main" id="{CBAF0182-4B8B-469A-AC71-9AE416354758}"/>
              </a:ext>
            </a:extLst>
          </p:cNvPr>
          <p:cNvSpPr>
            <a:spLocks noGrp="1"/>
          </p:cNvSpPr>
          <p:nvPr>
            <p:ph idx="1"/>
          </p:nvPr>
        </p:nvSpPr>
        <p:spPr/>
        <p:txBody>
          <a:bodyPr/>
          <a:lstStyle/>
          <a:p>
            <a:r>
              <a:rPr lang="pl-PL" b="1" dirty="0"/>
              <a:t>Domniemanie niewinności </a:t>
            </a:r>
            <a:r>
              <a:rPr lang="pl-PL" dirty="0"/>
              <a:t>(art. 76) – obwinionego uważa się za niewinnego, dopóki jego odpowiedzialność za naruszenie dyscypliny finansów publicznych nie zostanie udowodniona i potwierdzona prawomocnym orzeczeniem w sprawie o naruszenie dyscypliny finansów publicznych.</a:t>
            </a:r>
          </a:p>
          <a:p>
            <a:r>
              <a:rPr lang="pl-PL" dirty="0"/>
              <a:t>W toku całego postępowania obwinionemu oraz osobie, wobec której rzecznik dyscypliny wszczął postępowanie wyjaśniające przysługuje </a:t>
            </a:r>
            <a:r>
              <a:rPr lang="pl-PL" b="1" dirty="0"/>
              <a:t>prawo do obrony</a:t>
            </a:r>
            <a:r>
              <a:rPr lang="pl-PL" dirty="0"/>
              <a:t>.</a:t>
            </a:r>
          </a:p>
        </p:txBody>
      </p:sp>
    </p:spTree>
    <p:extLst>
      <p:ext uri="{BB962C8B-B14F-4D97-AF65-F5344CB8AC3E}">
        <p14:creationId xmlns:p14="http://schemas.microsoft.com/office/powerpoint/2010/main" val="3244702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5D39BC-D0DF-4F28-9200-ADBDEE7B587A}"/>
              </a:ext>
            </a:extLst>
          </p:cNvPr>
          <p:cNvSpPr>
            <a:spLocks noGrp="1"/>
          </p:cNvSpPr>
          <p:nvPr>
            <p:ph type="title"/>
          </p:nvPr>
        </p:nvSpPr>
        <p:spPr/>
        <p:txBody>
          <a:bodyPr/>
          <a:lstStyle/>
          <a:p>
            <a:r>
              <a:rPr lang="pl-PL" dirty="0"/>
              <a:t>Postępowanie w sprawach o naruszenie dyscypliny finansów publicznych</a:t>
            </a:r>
          </a:p>
        </p:txBody>
      </p:sp>
      <p:graphicFrame>
        <p:nvGraphicFramePr>
          <p:cNvPr id="4" name="Symbol zastępczy zawartości 3">
            <a:extLst>
              <a:ext uri="{FF2B5EF4-FFF2-40B4-BE49-F238E27FC236}">
                <a16:creationId xmlns:a16="http://schemas.microsoft.com/office/drawing/2014/main" id="{48859F2C-2376-4B1E-B641-734F85AF9420}"/>
              </a:ext>
            </a:extLst>
          </p:cNvPr>
          <p:cNvGraphicFramePr>
            <a:graphicFrameLocks noGrp="1"/>
          </p:cNvGraphicFramePr>
          <p:nvPr>
            <p:ph idx="1"/>
            <p:extLst>
              <p:ext uri="{D42A27DB-BD31-4B8C-83A1-F6EECF244321}">
                <p14:modId xmlns:p14="http://schemas.microsoft.com/office/powerpoint/2010/main" val="1904545503"/>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62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5D39BC-D0DF-4F28-9200-ADBDEE7B587A}"/>
              </a:ext>
            </a:extLst>
          </p:cNvPr>
          <p:cNvSpPr>
            <a:spLocks noGrp="1"/>
          </p:cNvSpPr>
          <p:nvPr>
            <p:ph type="title"/>
          </p:nvPr>
        </p:nvSpPr>
        <p:spPr/>
        <p:txBody>
          <a:bodyPr/>
          <a:lstStyle/>
          <a:p>
            <a:r>
              <a:rPr lang="pl-PL" dirty="0"/>
              <a:t>Postępowanie w sprawach o naruszenie dyscypliny finansów publicznych</a:t>
            </a:r>
          </a:p>
        </p:txBody>
      </p:sp>
      <p:graphicFrame>
        <p:nvGraphicFramePr>
          <p:cNvPr id="4" name="Symbol zastępczy zawartości 3">
            <a:extLst>
              <a:ext uri="{FF2B5EF4-FFF2-40B4-BE49-F238E27FC236}">
                <a16:creationId xmlns:a16="http://schemas.microsoft.com/office/drawing/2014/main" id="{48859F2C-2376-4B1E-B641-734F85AF9420}"/>
              </a:ext>
            </a:extLst>
          </p:cNvPr>
          <p:cNvGraphicFramePr>
            <a:graphicFrameLocks noGrp="1"/>
          </p:cNvGraphicFramePr>
          <p:nvPr>
            <p:ph idx="1"/>
            <p:extLst>
              <p:ext uri="{D42A27DB-BD31-4B8C-83A1-F6EECF244321}">
                <p14:modId xmlns:p14="http://schemas.microsoft.com/office/powerpoint/2010/main" val="4260521313"/>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8993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5D39BC-D0DF-4F28-9200-ADBDEE7B587A}"/>
              </a:ext>
            </a:extLst>
          </p:cNvPr>
          <p:cNvSpPr>
            <a:spLocks noGrp="1"/>
          </p:cNvSpPr>
          <p:nvPr>
            <p:ph type="title"/>
          </p:nvPr>
        </p:nvSpPr>
        <p:spPr/>
        <p:txBody>
          <a:bodyPr/>
          <a:lstStyle/>
          <a:p>
            <a:r>
              <a:rPr lang="pl-PL" dirty="0"/>
              <a:t>Postępowanie w sprawach o naruszenie dyscypliny finansów publicznych</a:t>
            </a:r>
          </a:p>
        </p:txBody>
      </p:sp>
      <p:graphicFrame>
        <p:nvGraphicFramePr>
          <p:cNvPr id="4" name="Symbol zastępczy zawartości 3">
            <a:extLst>
              <a:ext uri="{FF2B5EF4-FFF2-40B4-BE49-F238E27FC236}">
                <a16:creationId xmlns:a16="http://schemas.microsoft.com/office/drawing/2014/main" id="{48859F2C-2376-4B1E-B641-734F85AF9420}"/>
              </a:ext>
            </a:extLst>
          </p:cNvPr>
          <p:cNvGraphicFramePr>
            <a:graphicFrameLocks noGrp="1"/>
          </p:cNvGraphicFramePr>
          <p:nvPr>
            <p:ph idx="1"/>
            <p:extLst>
              <p:ext uri="{D42A27DB-BD31-4B8C-83A1-F6EECF244321}">
                <p14:modId xmlns:p14="http://schemas.microsoft.com/office/powerpoint/2010/main" val="1485488364"/>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9875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8FD6CE-826D-41DA-8D54-558F4546FB74}"/>
              </a:ext>
            </a:extLst>
          </p:cNvPr>
          <p:cNvSpPr>
            <a:spLocks noGrp="1"/>
          </p:cNvSpPr>
          <p:nvPr>
            <p:ph type="title"/>
          </p:nvPr>
        </p:nvSpPr>
        <p:spPr/>
        <p:txBody>
          <a:bodyPr/>
          <a:lstStyle/>
          <a:p>
            <a:r>
              <a:rPr lang="pl-PL" dirty="0"/>
              <a:t>Kary za naruszenie dyscypliny finansów publicznych</a:t>
            </a:r>
          </a:p>
        </p:txBody>
      </p:sp>
      <p:sp>
        <p:nvSpPr>
          <p:cNvPr id="3" name="Symbol zastępczy zawartości 2">
            <a:extLst>
              <a:ext uri="{FF2B5EF4-FFF2-40B4-BE49-F238E27FC236}">
                <a16:creationId xmlns:a16="http://schemas.microsoft.com/office/drawing/2014/main" id="{9932E1C8-91D1-4B85-BD80-4FE8C7CFE841}"/>
              </a:ext>
            </a:extLst>
          </p:cNvPr>
          <p:cNvSpPr>
            <a:spLocks noGrp="1"/>
          </p:cNvSpPr>
          <p:nvPr>
            <p:ph idx="1"/>
          </p:nvPr>
        </p:nvSpPr>
        <p:spPr/>
        <p:txBody>
          <a:bodyPr>
            <a:normAutofit/>
          </a:bodyPr>
          <a:lstStyle/>
          <a:p>
            <a:r>
              <a:rPr lang="pl-PL" dirty="0"/>
              <a:t>Karami za naruszenie dyscypliny finansów publicznych są:</a:t>
            </a:r>
          </a:p>
          <a:p>
            <a:pPr lvl="1"/>
            <a:r>
              <a:rPr lang="pl-PL" dirty="0"/>
              <a:t>upomnienie;</a:t>
            </a:r>
          </a:p>
          <a:p>
            <a:pPr lvl="1"/>
            <a:r>
              <a:rPr lang="pl-PL" dirty="0"/>
              <a:t>nagana;</a:t>
            </a:r>
          </a:p>
          <a:p>
            <a:pPr lvl="1"/>
            <a:r>
              <a:rPr lang="pl-PL" dirty="0"/>
              <a:t>kara pieniężna;</a:t>
            </a:r>
          </a:p>
          <a:p>
            <a:pPr lvl="1"/>
            <a:r>
              <a:rPr lang="pl-PL" dirty="0"/>
              <a:t>zakaz pełnienia funkcji związanych z dysponowaniem środkami publicznymi.</a:t>
            </a:r>
          </a:p>
          <a:p>
            <a:r>
              <a:rPr lang="pl-PL" dirty="0"/>
              <a:t>Karę pieniężną wymierza się w wysokości od 0,25 do trzykrotności miesięcznego wynagrodzenia osoby odpowiedzialnej za naruszenie dyscypliny finansów publicznych - obliczonego jak wynagrodzenie za czas urlopu wypoczynkowego - należnego w roku, w którym doszło do tego naruszenia.</a:t>
            </a:r>
          </a:p>
          <a:p>
            <a:r>
              <a:rPr lang="pl-PL" dirty="0"/>
              <a:t>Karę zakazu pełnienia funkcji związanych z dysponowaniem środkami publicznymi wymierza się na okres od roku do 5 lat.</a:t>
            </a:r>
          </a:p>
        </p:txBody>
      </p:sp>
    </p:spTree>
    <p:extLst>
      <p:ext uri="{BB962C8B-B14F-4D97-AF65-F5344CB8AC3E}">
        <p14:creationId xmlns:p14="http://schemas.microsoft.com/office/powerpoint/2010/main" val="4282393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5CA3E6-151B-49A3-8200-E3B09E5C8D69}"/>
              </a:ext>
            </a:extLst>
          </p:cNvPr>
          <p:cNvSpPr>
            <a:spLocks noGrp="1"/>
          </p:cNvSpPr>
          <p:nvPr>
            <p:ph type="title"/>
          </p:nvPr>
        </p:nvSpPr>
        <p:spPr/>
        <p:txBody>
          <a:bodyPr/>
          <a:lstStyle/>
          <a:p>
            <a:r>
              <a:rPr lang="pl-PL" dirty="0"/>
              <a:t>Źródła</a:t>
            </a:r>
          </a:p>
        </p:txBody>
      </p:sp>
      <p:sp>
        <p:nvSpPr>
          <p:cNvPr id="3" name="Symbol zastępczy zawartości 2">
            <a:extLst>
              <a:ext uri="{FF2B5EF4-FFF2-40B4-BE49-F238E27FC236}">
                <a16:creationId xmlns:a16="http://schemas.microsoft.com/office/drawing/2014/main" id="{12A59E05-0AB3-4CE3-A832-430559E269AB}"/>
              </a:ext>
            </a:extLst>
          </p:cNvPr>
          <p:cNvSpPr>
            <a:spLocks noGrp="1"/>
          </p:cNvSpPr>
          <p:nvPr>
            <p:ph idx="1"/>
          </p:nvPr>
        </p:nvSpPr>
        <p:spPr/>
        <p:txBody>
          <a:bodyPr/>
          <a:lstStyle/>
          <a:p>
            <a:r>
              <a:rPr lang="pl-PL" dirty="0"/>
              <a:t>Ustawa o odpowiedzialności za naruszenie dyscypliny finansów publicznych</a:t>
            </a:r>
          </a:p>
          <a:p>
            <a:r>
              <a:rPr lang="pl-PL" i="1" dirty="0"/>
              <a:t>Prawo finansów publicznych z kazusami i pytaniami</a:t>
            </a:r>
            <a:r>
              <a:rPr lang="pl-PL" dirty="0"/>
              <a:t>, red. W. Miemiec, Wolters Kluwer, Warszawa 2018</a:t>
            </a:r>
            <a:endParaRPr lang="pl-PL" i="1" dirty="0"/>
          </a:p>
        </p:txBody>
      </p:sp>
    </p:spTree>
    <p:extLst>
      <p:ext uri="{BB962C8B-B14F-4D97-AF65-F5344CB8AC3E}">
        <p14:creationId xmlns:p14="http://schemas.microsoft.com/office/powerpoint/2010/main" val="259806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24E5FC-97E7-4ADB-804A-A6CF3AF61B23}"/>
              </a:ext>
            </a:extLst>
          </p:cNvPr>
          <p:cNvSpPr>
            <a:spLocks noGrp="1"/>
          </p:cNvSpPr>
          <p:nvPr>
            <p:ph type="title"/>
          </p:nvPr>
        </p:nvSpPr>
        <p:spPr/>
        <p:txBody>
          <a:bodyPr/>
          <a:lstStyle/>
          <a:p>
            <a:r>
              <a:rPr lang="pl-PL" dirty="0"/>
              <a:t>Podstawa prawna</a:t>
            </a:r>
          </a:p>
        </p:txBody>
      </p:sp>
      <p:sp>
        <p:nvSpPr>
          <p:cNvPr id="3" name="Symbol zastępczy zawartości 2">
            <a:extLst>
              <a:ext uri="{FF2B5EF4-FFF2-40B4-BE49-F238E27FC236}">
                <a16:creationId xmlns:a16="http://schemas.microsoft.com/office/drawing/2014/main" id="{2CBE178B-A1C6-4DCD-80ED-AEB264F88275}"/>
              </a:ext>
            </a:extLst>
          </p:cNvPr>
          <p:cNvSpPr>
            <a:spLocks noGrp="1"/>
          </p:cNvSpPr>
          <p:nvPr>
            <p:ph idx="1"/>
          </p:nvPr>
        </p:nvSpPr>
        <p:spPr/>
        <p:txBody>
          <a:bodyPr/>
          <a:lstStyle/>
          <a:p>
            <a:r>
              <a:rPr lang="pl-PL" dirty="0"/>
              <a:t>Ustawa z dnia 17 grudnia 2004 r. o odpowiedzialności za naruszenie dyscypliny finansów publicznych (</a:t>
            </a:r>
            <a:r>
              <a:rPr lang="pl-PL" dirty="0" err="1"/>
              <a:t>t.j</a:t>
            </a:r>
            <a:r>
              <a:rPr lang="pl-PL" dirty="0"/>
              <a:t>. Dz. U. z 2018 r. poz. 1458 ze zm.) – dalej: </a:t>
            </a:r>
            <a:r>
              <a:rPr lang="pl-PL" dirty="0" err="1"/>
              <a:t>u.o.n.d.f.p</a:t>
            </a:r>
            <a:r>
              <a:rPr lang="pl-PL" dirty="0"/>
              <a:t>.</a:t>
            </a:r>
          </a:p>
        </p:txBody>
      </p:sp>
    </p:spTree>
    <p:extLst>
      <p:ext uri="{BB962C8B-B14F-4D97-AF65-F5344CB8AC3E}">
        <p14:creationId xmlns:p14="http://schemas.microsoft.com/office/powerpoint/2010/main" val="112790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AA36E6-870C-451C-BEA6-1CF493F7D39F}"/>
              </a:ext>
            </a:extLst>
          </p:cNvPr>
          <p:cNvSpPr>
            <a:spLocks noGrp="1"/>
          </p:cNvSpPr>
          <p:nvPr>
            <p:ph type="title"/>
          </p:nvPr>
        </p:nvSpPr>
        <p:spPr/>
        <p:txBody>
          <a:bodyPr/>
          <a:lstStyle/>
          <a:p>
            <a:r>
              <a:rPr lang="pl-PL" dirty="0"/>
              <a:t>Zasady ogólne odpowiedzialności (art. 19-30)</a:t>
            </a:r>
          </a:p>
        </p:txBody>
      </p:sp>
      <p:sp>
        <p:nvSpPr>
          <p:cNvPr id="3" name="Symbol zastępczy zawartości 2">
            <a:extLst>
              <a:ext uri="{FF2B5EF4-FFF2-40B4-BE49-F238E27FC236}">
                <a16:creationId xmlns:a16="http://schemas.microsoft.com/office/drawing/2014/main" id="{467B44A3-FFAC-42E7-B8B0-9D32009596F3}"/>
              </a:ext>
            </a:extLst>
          </p:cNvPr>
          <p:cNvSpPr>
            <a:spLocks noGrp="1"/>
          </p:cNvSpPr>
          <p:nvPr>
            <p:ph idx="1"/>
          </p:nvPr>
        </p:nvSpPr>
        <p:spPr/>
        <p:txBody>
          <a:bodyPr/>
          <a:lstStyle/>
          <a:p>
            <a:r>
              <a:rPr lang="pl-PL" b="1" dirty="0"/>
              <a:t>Zasada określoności czynu</a:t>
            </a:r>
            <a:r>
              <a:rPr lang="pl-PL" dirty="0"/>
              <a:t>, </a:t>
            </a:r>
            <a:r>
              <a:rPr lang="pl-PL" i="1" dirty="0" err="1"/>
              <a:t>nullum</a:t>
            </a:r>
            <a:r>
              <a:rPr lang="pl-PL" i="1" dirty="0"/>
              <a:t> </a:t>
            </a:r>
            <a:r>
              <a:rPr lang="pl-PL" i="1" dirty="0" err="1"/>
              <a:t>crimen</a:t>
            </a:r>
            <a:r>
              <a:rPr lang="pl-PL" i="1" dirty="0"/>
              <a:t> sine lege</a:t>
            </a:r>
            <a:r>
              <a:rPr lang="pl-PL" dirty="0"/>
              <a:t> (art. 19) – odpowiedzialność można ponosić wyłącznie za popełnienie czynu określonego ustawą. Nie podlega odpowiedzialności naruszenie, które nie jest stypizowane w </a:t>
            </a:r>
            <a:r>
              <a:rPr lang="pl-PL" dirty="0" err="1"/>
              <a:t>u.o.n.d.f.p</a:t>
            </a:r>
            <a:r>
              <a:rPr lang="pl-PL" dirty="0"/>
              <a:t>.</a:t>
            </a:r>
          </a:p>
          <a:p>
            <a:r>
              <a:rPr lang="pl-PL" b="1" dirty="0"/>
              <a:t>Zasada niedziałania prawa wstecz</a:t>
            </a:r>
            <a:r>
              <a:rPr lang="pl-PL" dirty="0"/>
              <a:t>, </a:t>
            </a:r>
            <a:r>
              <a:rPr lang="pl-PL" i="1" dirty="0"/>
              <a:t>lex retro non </a:t>
            </a:r>
            <a:r>
              <a:rPr lang="pl-PL" i="1" dirty="0" err="1"/>
              <a:t>agit</a:t>
            </a:r>
            <a:r>
              <a:rPr lang="pl-PL" dirty="0"/>
              <a:t> (art. 19 i 24) – popełniony czyn musi być określony w ustawie jako podlegający odpowiedzialności w momencie popełnienia czynu; późniejsze jego stypizowanie nie skutkuje objęciem sprawcy odpowiedzialnością.</a:t>
            </a:r>
          </a:p>
          <a:p>
            <a:pPr marL="0" indent="0">
              <a:buNone/>
            </a:pPr>
            <a:r>
              <a:rPr lang="pl-PL" dirty="0"/>
              <a:t>     W przypadku nowelizacji </a:t>
            </a:r>
            <a:r>
              <a:rPr lang="pl-PL" dirty="0" err="1"/>
              <a:t>u.o.n.d.f.p</a:t>
            </a:r>
            <a:r>
              <a:rPr lang="pl-PL" dirty="0"/>
              <a:t>. pomiędzy datą popełnienia czynu a datą orzekania, stosuje się ustawę      	względniejszą, tj. korzystniejszą dla sprawcy.</a:t>
            </a:r>
          </a:p>
          <a:p>
            <a:endParaRPr lang="pl-PL" dirty="0"/>
          </a:p>
        </p:txBody>
      </p:sp>
    </p:spTree>
    <p:extLst>
      <p:ext uri="{BB962C8B-B14F-4D97-AF65-F5344CB8AC3E}">
        <p14:creationId xmlns:p14="http://schemas.microsoft.com/office/powerpoint/2010/main" val="1247849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3F07C5-F77E-4A61-9084-8A3BE4E0585F}"/>
              </a:ext>
            </a:extLst>
          </p:cNvPr>
          <p:cNvSpPr>
            <a:spLocks noGrp="1"/>
          </p:cNvSpPr>
          <p:nvPr>
            <p:ph type="title"/>
          </p:nvPr>
        </p:nvSpPr>
        <p:spPr/>
        <p:txBody>
          <a:bodyPr/>
          <a:lstStyle/>
          <a:p>
            <a:r>
              <a:rPr lang="pl-PL" dirty="0"/>
              <a:t>Zasady ogólne odpowiedzialności</a:t>
            </a:r>
          </a:p>
        </p:txBody>
      </p:sp>
      <p:sp>
        <p:nvSpPr>
          <p:cNvPr id="3" name="Symbol zastępczy zawartości 2">
            <a:extLst>
              <a:ext uri="{FF2B5EF4-FFF2-40B4-BE49-F238E27FC236}">
                <a16:creationId xmlns:a16="http://schemas.microsoft.com/office/drawing/2014/main" id="{F9EC53CA-E5B0-46C1-999E-5B5294A7961B}"/>
              </a:ext>
            </a:extLst>
          </p:cNvPr>
          <p:cNvSpPr>
            <a:spLocks noGrp="1"/>
          </p:cNvSpPr>
          <p:nvPr>
            <p:ph idx="1"/>
          </p:nvPr>
        </p:nvSpPr>
        <p:spPr/>
        <p:txBody>
          <a:bodyPr/>
          <a:lstStyle/>
          <a:p>
            <a:r>
              <a:rPr lang="pl-PL" b="1" dirty="0"/>
              <a:t>Zasada winy </a:t>
            </a:r>
            <a:r>
              <a:rPr lang="pl-PL" dirty="0"/>
              <a:t>(art. 19) – odpowiedzialność za naruszenie dyscypliny finansów publicznych ponosi osoba, której można przypisać winę w czasie popełnienia naruszenia. Nie można przypisać winy, jeżeli naruszenia nie można było uniknąć mimo dołożenia staranności wymaganej od osoby odpowiedzialnej za wykonanie obowiązku, którego niewykonanie lub nienależyte wykonanie stanowi czyn naruszający dyscyplinę finansów publicznych.</a:t>
            </a:r>
          </a:p>
          <a:p>
            <a:r>
              <a:rPr lang="pl-PL" dirty="0"/>
              <a:t>Nieświadomość tego, że działanie lub zaniechanie stanowi naruszenie dyscypliny finansów publicznych, nie wyłącza odpowiedzialności, chyba że nieświadomość była usprawiedliwiona.</a:t>
            </a:r>
          </a:p>
          <a:p>
            <a:r>
              <a:rPr lang="pl-PL" b="1" dirty="0"/>
              <a:t>Okoliczności wyłączające odpowiedzialność </a:t>
            </a:r>
            <a:r>
              <a:rPr lang="pl-PL" dirty="0"/>
              <a:t>(art. 23) – nie popełnia naruszenia dyscypliny finansów publicznych osoba, która z powodu </a:t>
            </a:r>
            <a:r>
              <a:rPr lang="pl-PL" b="1" dirty="0"/>
              <a:t>choroby psychicznej </a:t>
            </a:r>
            <a:r>
              <a:rPr lang="pl-PL" dirty="0"/>
              <a:t>lub innego </a:t>
            </a:r>
            <a:r>
              <a:rPr lang="pl-PL" b="1" dirty="0"/>
              <a:t>zakłócenia czynności psychicznych </a:t>
            </a:r>
            <a:r>
              <a:rPr lang="pl-PL" dirty="0"/>
              <a:t>nie mogła w czasie czynu rozpoznać jego znaczenia lub pokierować swoim postępowaniem.</a:t>
            </a:r>
          </a:p>
          <a:p>
            <a:r>
              <a:rPr lang="pl-PL" dirty="0"/>
              <a:t>Powyższe wyłączenie nie dotyczy jednak sytuacji, gdy zakłócenie czynności psychicznych zostało spowodowane wprawieniem się w stan nietrzeźwości lub odurzenia w wyniku własnego działania.</a:t>
            </a:r>
          </a:p>
          <a:p>
            <a:endParaRPr lang="pl-PL" dirty="0"/>
          </a:p>
        </p:txBody>
      </p:sp>
    </p:spTree>
    <p:extLst>
      <p:ext uri="{BB962C8B-B14F-4D97-AF65-F5344CB8AC3E}">
        <p14:creationId xmlns:p14="http://schemas.microsoft.com/office/powerpoint/2010/main" val="749997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4A4847-01CE-45E0-A745-D70F3FEBC84E}"/>
              </a:ext>
            </a:extLst>
          </p:cNvPr>
          <p:cNvSpPr>
            <a:spLocks noGrp="1"/>
          </p:cNvSpPr>
          <p:nvPr>
            <p:ph type="title"/>
          </p:nvPr>
        </p:nvSpPr>
        <p:spPr/>
        <p:txBody>
          <a:bodyPr/>
          <a:lstStyle/>
          <a:p>
            <a:r>
              <a:rPr lang="pl-PL" dirty="0"/>
              <a:t>Zasady ogólne odpowiedzialności</a:t>
            </a:r>
          </a:p>
        </p:txBody>
      </p:sp>
      <p:sp>
        <p:nvSpPr>
          <p:cNvPr id="3" name="Symbol zastępczy zawartości 2">
            <a:extLst>
              <a:ext uri="{FF2B5EF4-FFF2-40B4-BE49-F238E27FC236}">
                <a16:creationId xmlns:a16="http://schemas.microsoft.com/office/drawing/2014/main" id="{51A10888-204E-47B5-B2D9-76F24FEC056F}"/>
              </a:ext>
            </a:extLst>
          </p:cNvPr>
          <p:cNvSpPr>
            <a:spLocks noGrp="1"/>
          </p:cNvSpPr>
          <p:nvPr>
            <p:ph idx="1"/>
          </p:nvPr>
        </p:nvSpPr>
        <p:spPr/>
        <p:txBody>
          <a:bodyPr/>
          <a:lstStyle/>
          <a:p>
            <a:r>
              <a:rPr lang="pl-PL" b="1" dirty="0"/>
              <a:t>Okoliczności wyłączające odpowiedzialność</a:t>
            </a:r>
            <a:r>
              <a:rPr lang="pl-PL" dirty="0"/>
              <a:t> (c.d.) – nie stanowi naruszenia dyscypliny finansów publicznych działanie lub zaniechanie, którego przedmiotem są środki finansowe w wysokości nieprzekraczającej jednorazowo, a w przypadku więcej niż jednego działania lub zaniechania - łącznie w roku budżetowym, kwoty minimalnej.</a:t>
            </a:r>
            <a:endParaRPr lang="pl-PL" b="1" dirty="0"/>
          </a:p>
          <a:p>
            <a:r>
              <a:rPr lang="pl-PL" b="1" dirty="0"/>
              <a:t>Wyłączenie winy </a:t>
            </a:r>
            <a:r>
              <a:rPr lang="pl-PL" dirty="0"/>
              <a:t>(art. 27 i 28) - popełnienie czynu w danych okolicznościach stanowi czyn podlegający odpowiedzialności, jednak odpowiedzialności tej nie dochodzi się:</a:t>
            </a:r>
          </a:p>
          <a:p>
            <a:pPr lvl="1"/>
            <a:r>
              <a:rPr lang="pl-PL" dirty="0"/>
              <a:t>nie dochodzi się odpowiedzialności za naruszenie dyscypliny finansów publicznych w przypadku działania lub zaniechania podjętego wyłącznie w celu ograniczenia skutków zdarzenia losowego,</a:t>
            </a:r>
          </a:p>
          <a:p>
            <a:pPr lvl="1"/>
            <a:r>
              <a:rPr lang="pl-PL" dirty="0"/>
              <a:t>nie dochodzi się odpowiedzialności za naruszenie dyscypliny finansów publicznych, którego stopień szkodliwości dla finansów publicznych jest znikomy.</a:t>
            </a:r>
          </a:p>
        </p:txBody>
      </p:sp>
    </p:spTree>
    <p:extLst>
      <p:ext uri="{BB962C8B-B14F-4D97-AF65-F5344CB8AC3E}">
        <p14:creationId xmlns:p14="http://schemas.microsoft.com/office/powerpoint/2010/main" val="415668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163327-3022-4DE1-A6CD-BFC85362807D}"/>
              </a:ext>
            </a:extLst>
          </p:cNvPr>
          <p:cNvSpPr>
            <a:spLocks noGrp="1"/>
          </p:cNvSpPr>
          <p:nvPr>
            <p:ph type="title"/>
          </p:nvPr>
        </p:nvSpPr>
        <p:spPr/>
        <p:txBody>
          <a:bodyPr/>
          <a:lstStyle/>
          <a:p>
            <a:r>
              <a:rPr lang="pl-PL" dirty="0"/>
              <a:t>Zasady ogólne odpowiedzialności</a:t>
            </a:r>
          </a:p>
        </p:txBody>
      </p:sp>
      <p:sp>
        <p:nvSpPr>
          <p:cNvPr id="3" name="Symbol zastępczy zawartości 2">
            <a:extLst>
              <a:ext uri="{FF2B5EF4-FFF2-40B4-BE49-F238E27FC236}">
                <a16:creationId xmlns:a16="http://schemas.microsoft.com/office/drawing/2014/main" id="{CA3EFD7A-CE0F-4E09-BA62-DD1B2B0CEBF6}"/>
              </a:ext>
            </a:extLst>
          </p:cNvPr>
          <p:cNvSpPr>
            <a:spLocks noGrp="1"/>
          </p:cNvSpPr>
          <p:nvPr>
            <p:ph idx="1"/>
          </p:nvPr>
        </p:nvSpPr>
        <p:spPr/>
        <p:txBody>
          <a:bodyPr/>
          <a:lstStyle/>
          <a:p>
            <a:r>
              <a:rPr lang="pl-PL" b="1" dirty="0"/>
              <a:t>Zasada niezależności odpowiedzialności </a:t>
            </a:r>
            <a:r>
              <a:rPr lang="pl-PL" dirty="0"/>
              <a:t>(art. 25) – zgodnie z </a:t>
            </a:r>
            <a:r>
              <a:rPr lang="pl-PL" b="1" dirty="0"/>
              <a:t>zasadą ogólną</a:t>
            </a:r>
            <a:r>
              <a:rPr lang="pl-PL" dirty="0"/>
              <a:t>, odpowiedzialność za naruszenie dyscypliny finansów publicznych jest niezależna od odpowiedzialności określonej innymi przepisami prawa, np. odpowiedzialności cywilnej.</a:t>
            </a:r>
          </a:p>
          <a:p>
            <a:r>
              <a:rPr lang="pl-PL" dirty="0"/>
              <a:t>Jednakże </a:t>
            </a:r>
            <a:r>
              <a:rPr lang="pl-PL" b="1" dirty="0"/>
              <a:t>w razie wszczęcia postępowania </a:t>
            </a:r>
            <a:r>
              <a:rPr lang="pl-PL" dirty="0"/>
              <a:t>w sprawie o przestępstwo, przestępstwo skarbowe, wykroczenie albo wykroczenie skarbowe, o czyn stanowiący równocześnie naruszenie dyscypliny finansów publicznych, </a:t>
            </a:r>
            <a:r>
              <a:rPr lang="pl-PL" b="1" dirty="0"/>
              <a:t>postępowanie o naruszenie dyscypliny finansów publicznych zawiesza </a:t>
            </a:r>
            <a:r>
              <a:rPr lang="pl-PL" dirty="0"/>
              <a:t>się do czasu zakończenia postępowania karnego, postępowania w sprawie o wykroczenie albo postępowania w sprawie o przestępstwo skarbowe albo wykroczenie skarbowe.</a:t>
            </a:r>
          </a:p>
          <a:p>
            <a:r>
              <a:rPr lang="pl-PL" b="1" dirty="0"/>
              <a:t>Konsumpcja odpowiedzialności </a:t>
            </a:r>
            <a:r>
              <a:rPr lang="pl-PL" dirty="0"/>
              <a:t>– razie prawomocnego skazania w powyższych postępowaniach postępowanie o naruszenie dyscypliny finansów publicznych podlega umorzeniu.</a:t>
            </a:r>
          </a:p>
          <a:p>
            <a:endParaRPr lang="pl-PL" dirty="0"/>
          </a:p>
        </p:txBody>
      </p:sp>
    </p:spTree>
    <p:extLst>
      <p:ext uri="{BB962C8B-B14F-4D97-AF65-F5344CB8AC3E}">
        <p14:creationId xmlns:p14="http://schemas.microsoft.com/office/powerpoint/2010/main" val="1461636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772BFA-66E4-4181-9D9F-30C9C7B9093C}"/>
              </a:ext>
            </a:extLst>
          </p:cNvPr>
          <p:cNvSpPr>
            <a:spLocks noGrp="1"/>
          </p:cNvSpPr>
          <p:nvPr>
            <p:ph type="title"/>
          </p:nvPr>
        </p:nvSpPr>
        <p:spPr/>
        <p:txBody>
          <a:bodyPr/>
          <a:lstStyle/>
          <a:p>
            <a:r>
              <a:rPr lang="pl-PL" dirty="0"/>
              <a:t>Zakres podmiotowy odpowiedzialności</a:t>
            </a:r>
          </a:p>
        </p:txBody>
      </p:sp>
      <p:sp>
        <p:nvSpPr>
          <p:cNvPr id="3" name="Symbol zastępczy zawartości 2">
            <a:extLst>
              <a:ext uri="{FF2B5EF4-FFF2-40B4-BE49-F238E27FC236}">
                <a16:creationId xmlns:a16="http://schemas.microsoft.com/office/drawing/2014/main" id="{DDD4EAF8-F6D5-4AFD-BC9B-60FBBB22FA67}"/>
              </a:ext>
            </a:extLst>
          </p:cNvPr>
          <p:cNvSpPr>
            <a:spLocks noGrp="1"/>
          </p:cNvSpPr>
          <p:nvPr>
            <p:ph idx="1"/>
          </p:nvPr>
        </p:nvSpPr>
        <p:spPr/>
        <p:txBody>
          <a:bodyPr>
            <a:normAutofit fontScale="92500"/>
          </a:bodyPr>
          <a:lstStyle/>
          <a:p>
            <a:r>
              <a:rPr lang="pl-PL" dirty="0"/>
              <a:t>Odpowiedzialności za naruszenie dyscypliny finansów publicznych podlegają</a:t>
            </a:r>
          </a:p>
          <a:p>
            <a:pPr lvl="1"/>
            <a:r>
              <a:rPr lang="pl-PL" dirty="0"/>
              <a:t>osoby </a:t>
            </a:r>
            <a:r>
              <a:rPr lang="pl-PL" b="1" dirty="0"/>
              <a:t>wchodzące w skład organu </a:t>
            </a:r>
            <a:r>
              <a:rPr lang="pl-PL" dirty="0"/>
              <a:t>wykonującego budżet lub plan finansowy jednostki sektora finansów publicznych albo organu zarządzającego podmiotu niezaliczanego do sektora finansów publicznych, któremu przekazano do wykorzystania lub dysponowania środki publiczne, lub zarządzającego mieniem tych jednostek lub podmiotów - np. osoby wchodzące w skład zarządu powiatu</a:t>
            </a:r>
          </a:p>
          <a:p>
            <a:pPr lvl="1"/>
            <a:r>
              <a:rPr lang="pl-PL" b="1" dirty="0"/>
              <a:t>kierownicy jednostek </a:t>
            </a:r>
            <a:r>
              <a:rPr lang="pl-PL" dirty="0"/>
              <a:t>sektora finansów publicznych – np. dyrektor szkoły będącej jednostką budżetową,</a:t>
            </a:r>
          </a:p>
          <a:p>
            <a:pPr lvl="1"/>
            <a:r>
              <a:rPr lang="pl-PL" b="1" dirty="0"/>
              <a:t>pracownicy</a:t>
            </a:r>
            <a:r>
              <a:rPr lang="pl-PL" dirty="0"/>
              <a:t> jednostek sektora finansów publicznych lub inne osoby, którym odrębną ustawą lub na jej podstawie powierzono </a:t>
            </a:r>
            <a:r>
              <a:rPr lang="pl-PL" b="1" dirty="0"/>
              <a:t>wykonywanie obowiązków w takiej jednostce, których niewykonanie lub nienależyte wykonanie stanowi czyn naruszający dyscyplinę finansów publicznych</a:t>
            </a:r>
            <a:r>
              <a:rPr lang="pl-PL" dirty="0"/>
              <a:t>;</a:t>
            </a:r>
          </a:p>
          <a:p>
            <a:pPr lvl="1"/>
            <a:r>
              <a:rPr lang="pl-PL" dirty="0"/>
              <a:t>osoby </a:t>
            </a:r>
            <a:r>
              <a:rPr lang="pl-PL" b="1" dirty="0"/>
              <a:t>wykonujące w imieniu podmiotu niezaliczanego do sektora finansów publicznych</a:t>
            </a:r>
            <a:r>
              <a:rPr lang="pl-PL" dirty="0"/>
              <a:t>, któremu przekazano do wykorzystania lub dysponowania środki publiczne,</a:t>
            </a:r>
            <a:r>
              <a:rPr lang="pl-PL" b="1" dirty="0"/>
              <a:t> czynności związane z wykorzystaniem tych środków lub dysponowaniem tymi środkami</a:t>
            </a:r>
            <a:r>
              <a:rPr lang="pl-PL" dirty="0"/>
              <a:t>.</a:t>
            </a:r>
          </a:p>
          <a:p>
            <a:r>
              <a:rPr lang="pl-PL" dirty="0"/>
              <a:t>Zakres podmiotowy odpowiedzialności w odniesieniu do gospodarowania środkami zagranicznymi normuje art. 4a</a:t>
            </a:r>
          </a:p>
        </p:txBody>
      </p:sp>
    </p:spTree>
    <p:extLst>
      <p:ext uri="{BB962C8B-B14F-4D97-AF65-F5344CB8AC3E}">
        <p14:creationId xmlns:p14="http://schemas.microsoft.com/office/powerpoint/2010/main" val="1895209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77D236-08AB-4170-B61F-031872A04A46}"/>
              </a:ext>
            </a:extLst>
          </p:cNvPr>
          <p:cNvSpPr>
            <a:spLocks noGrp="1"/>
          </p:cNvSpPr>
          <p:nvPr>
            <p:ph type="title"/>
          </p:nvPr>
        </p:nvSpPr>
        <p:spPr/>
        <p:txBody>
          <a:bodyPr/>
          <a:lstStyle/>
          <a:p>
            <a:r>
              <a:rPr lang="pl-PL" dirty="0"/>
              <a:t>Zakres podmiotowy odpowiedzialności</a:t>
            </a:r>
          </a:p>
        </p:txBody>
      </p:sp>
      <p:sp>
        <p:nvSpPr>
          <p:cNvPr id="3" name="Symbol zastępczy zawartości 2">
            <a:extLst>
              <a:ext uri="{FF2B5EF4-FFF2-40B4-BE49-F238E27FC236}">
                <a16:creationId xmlns:a16="http://schemas.microsoft.com/office/drawing/2014/main" id="{75AFD3AE-4C8E-4D4D-B087-2690715E5DD6}"/>
              </a:ext>
            </a:extLst>
          </p:cNvPr>
          <p:cNvSpPr>
            <a:spLocks noGrp="1"/>
          </p:cNvSpPr>
          <p:nvPr>
            <p:ph idx="1"/>
          </p:nvPr>
        </p:nvSpPr>
        <p:spPr/>
        <p:txBody>
          <a:bodyPr/>
          <a:lstStyle/>
          <a:p>
            <a:r>
              <a:rPr lang="pl-PL" b="1" dirty="0"/>
              <a:t>Sprawstwo polecające </a:t>
            </a:r>
            <a:r>
              <a:rPr lang="pl-PL" dirty="0"/>
              <a:t>– odpowiedzialność za naruszenie dyscypliny finansów publicznych ponosi także osoba, która wydała polecenie wykonania czynu naruszającego dyscyplinę finansów publicznych (art. 19)</a:t>
            </a:r>
          </a:p>
          <a:p>
            <a:r>
              <a:rPr lang="pl-PL" dirty="0"/>
              <a:t>Osoba, która naruszyła dyscyplinę finansów publicznych </a:t>
            </a:r>
            <a:r>
              <a:rPr lang="pl-PL" b="1" dirty="0"/>
              <a:t>wskutek wykonania polecenia</a:t>
            </a:r>
            <a:r>
              <a:rPr lang="pl-PL" dirty="0"/>
              <a:t> przełożonego albo kierownika jednostki, albo dysponenta środków publicznych, organu nadzorującego lub organu założycielskiego, </a:t>
            </a:r>
            <a:r>
              <a:rPr lang="pl-PL" b="1" dirty="0"/>
              <a:t>nie ponosi odpowiedzialności, jeżeli przed wykonaniem polecenia zgłosiła pisemnie zastrzeżenie i, pomimo tego zastrzeżenia, otrzymała </a:t>
            </a:r>
            <a:r>
              <a:rPr lang="pl-PL" b="1" u="sng" dirty="0"/>
              <a:t>pisemne potwierdzenie </a:t>
            </a:r>
            <a:r>
              <a:rPr lang="pl-PL" b="1" dirty="0"/>
              <a:t>wykonania polecenia albo polecenie nie zostało odwołane albo zmienione</a:t>
            </a:r>
            <a:r>
              <a:rPr lang="pl-PL" dirty="0"/>
              <a:t>. W tym przypadku odpowiedzialność ponosi osoba, która podpisała się pod pisemnym poleceniem wykonania polecenia, a przy braku takiego dokumentu - osoba, która wydała polecenie. (art. 29)</a:t>
            </a:r>
          </a:p>
          <a:p>
            <a:endParaRPr lang="pl-PL" dirty="0"/>
          </a:p>
        </p:txBody>
      </p:sp>
    </p:spTree>
    <p:extLst>
      <p:ext uri="{BB962C8B-B14F-4D97-AF65-F5344CB8AC3E}">
        <p14:creationId xmlns:p14="http://schemas.microsoft.com/office/powerpoint/2010/main" val="4860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74803F-D018-47D8-839C-42E23ED22CB9}"/>
              </a:ext>
            </a:extLst>
          </p:cNvPr>
          <p:cNvSpPr>
            <a:spLocks noGrp="1"/>
          </p:cNvSpPr>
          <p:nvPr>
            <p:ph type="title"/>
          </p:nvPr>
        </p:nvSpPr>
        <p:spPr/>
        <p:txBody>
          <a:bodyPr/>
          <a:lstStyle/>
          <a:p>
            <a:r>
              <a:rPr lang="pl-PL" dirty="0"/>
              <a:t>Zakres przedmiotowy odpowiedzialności</a:t>
            </a:r>
          </a:p>
        </p:txBody>
      </p:sp>
      <p:sp>
        <p:nvSpPr>
          <p:cNvPr id="3" name="Symbol zastępczy zawartości 2">
            <a:extLst>
              <a:ext uri="{FF2B5EF4-FFF2-40B4-BE49-F238E27FC236}">
                <a16:creationId xmlns:a16="http://schemas.microsoft.com/office/drawing/2014/main" id="{DFDD852A-E007-4438-9636-13F7111D10A2}"/>
              </a:ext>
            </a:extLst>
          </p:cNvPr>
          <p:cNvSpPr>
            <a:spLocks noGrp="1"/>
          </p:cNvSpPr>
          <p:nvPr>
            <p:ph idx="1"/>
          </p:nvPr>
        </p:nvSpPr>
        <p:spPr/>
        <p:txBody>
          <a:bodyPr>
            <a:normAutofit fontScale="92500" lnSpcReduction="10000"/>
          </a:bodyPr>
          <a:lstStyle/>
          <a:p>
            <a:r>
              <a:rPr lang="pl-PL" dirty="0"/>
              <a:t>Czyny objęte odpowiedzialnością za naruszenie dyscypliny finansów publicznych określone są w art. 5-18c </a:t>
            </a:r>
            <a:r>
              <a:rPr lang="pl-PL" dirty="0" err="1"/>
              <a:t>u.o.n.d.f.p</a:t>
            </a:r>
            <a:r>
              <a:rPr lang="pl-PL" dirty="0"/>
              <a:t>.</a:t>
            </a:r>
          </a:p>
          <a:p>
            <a:r>
              <a:rPr lang="pl-PL" dirty="0"/>
              <a:t>Naruszenie dyscypliny może nastąpić w wyniku licznych procesów, np.:</a:t>
            </a:r>
          </a:p>
          <a:p>
            <a:pPr lvl="1"/>
            <a:r>
              <a:rPr lang="pl-PL" dirty="0"/>
              <a:t>gromadzenia środków publicznych,</a:t>
            </a:r>
          </a:p>
          <a:p>
            <a:pPr lvl="1"/>
            <a:r>
              <a:rPr lang="pl-PL" dirty="0"/>
              <a:t>wydatkowania środków publicznych,</a:t>
            </a:r>
          </a:p>
          <a:p>
            <a:pPr lvl="1"/>
            <a:r>
              <a:rPr lang="pl-PL" dirty="0"/>
              <a:t>wydatkowania środków publicznych w związku z finansowaniem projektów lub programów z udziałem bezzwrotnych środków europejskich,</a:t>
            </a:r>
          </a:p>
          <a:p>
            <a:pPr lvl="1"/>
            <a:r>
              <a:rPr lang="pl-PL" dirty="0"/>
              <a:t>zaciągania i wykonywania zobowiązań,</a:t>
            </a:r>
          </a:p>
          <a:p>
            <a:pPr lvl="1"/>
            <a:r>
              <a:rPr lang="pl-PL" dirty="0"/>
              <a:t>zarządzania środkami publicznymi i długiem,</a:t>
            </a:r>
          </a:p>
          <a:p>
            <a:pPr lvl="1"/>
            <a:r>
              <a:rPr lang="pl-PL" dirty="0"/>
              <a:t>udzielania zamówień publicznych,</a:t>
            </a:r>
          </a:p>
          <a:p>
            <a:pPr lvl="1"/>
            <a:r>
              <a:rPr lang="pl-PL" dirty="0"/>
              <a:t>wykonywania obowiązków sprawozdawczych,</a:t>
            </a:r>
          </a:p>
          <a:p>
            <a:pPr lvl="1"/>
            <a:r>
              <a:rPr lang="pl-PL" dirty="0"/>
              <a:t>przeprowadzania audytu wewnętrznego i kontroli zarządczej</a:t>
            </a:r>
          </a:p>
        </p:txBody>
      </p:sp>
    </p:spTree>
    <p:extLst>
      <p:ext uri="{BB962C8B-B14F-4D97-AF65-F5344CB8AC3E}">
        <p14:creationId xmlns:p14="http://schemas.microsoft.com/office/powerpoint/2010/main" val="1760051355"/>
      </p:ext>
    </p:extLst>
  </p:cSld>
  <p:clrMapOvr>
    <a:masterClrMapping/>
  </p:clrMapOvr>
</p:sld>
</file>

<file path=ppt/theme/theme1.xml><?xml version="1.0" encoding="utf-8"?>
<a:theme xmlns:a="http://schemas.openxmlformats.org/drawingml/2006/main" name="Dywidenda">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TM03457464[[fn=Dywidenda]]</Template>
  <TotalTime>72</TotalTime>
  <Words>1790</Words>
  <Application>Microsoft Office PowerPoint</Application>
  <PresentationFormat>Panoramiczny</PresentationFormat>
  <Paragraphs>107</Paragraphs>
  <Slides>19</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19</vt:i4>
      </vt:variant>
    </vt:vector>
  </HeadingPairs>
  <TitlesOfParts>
    <vt:vector size="22" baseType="lpstr">
      <vt:lpstr>Gill Sans MT</vt:lpstr>
      <vt:lpstr>Wingdings 2</vt:lpstr>
      <vt:lpstr>Dywidenda</vt:lpstr>
      <vt:lpstr>Odpowiedzialność za naruszenie dyscypliny finansów publicznych</vt:lpstr>
      <vt:lpstr>Podstawa prawna</vt:lpstr>
      <vt:lpstr>Zasady ogólne odpowiedzialności (art. 19-30)</vt:lpstr>
      <vt:lpstr>Zasady ogólne odpowiedzialności</vt:lpstr>
      <vt:lpstr>Zasady ogólne odpowiedzialności</vt:lpstr>
      <vt:lpstr>Zasady ogólne odpowiedzialności</vt:lpstr>
      <vt:lpstr>Zakres podmiotowy odpowiedzialności</vt:lpstr>
      <vt:lpstr>Zakres podmiotowy odpowiedzialności</vt:lpstr>
      <vt:lpstr>Zakres przedmiotowy odpowiedzialności</vt:lpstr>
      <vt:lpstr>Zakres przedmiotowy odpowiedzialności – przykłady </vt:lpstr>
      <vt:lpstr>Organy właściwe w sprawach o naruszenie dyscypliny finansów publicznych</vt:lpstr>
      <vt:lpstr>Organy właściwe w sprawach o naruszenie dyscypliny finansów publicznych</vt:lpstr>
      <vt:lpstr>Postępowanie w sprawach o naruszenie dyscypliny finansów publicznych</vt:lpstr>
      <vt:lpstr>Postępowanie w sprawach o naruszenie dyscypliny finansów publicznych</vt:lpstr>
      <vt:lpstr>Postępowanie w sprawach o naruszenie dyscypliny finansów publicznych</vt:lpstr>
      <vt:lpstr>Postępowanie w sprawach o naruszenie dyscypliny finansów publicznych</vt:lpstr>
      <vt:lpstr>Postępowanie w sprawach o naruszenie dyscypliny finansów publicznych</vt:lpstr>
      <vt:lpstr>Kary za naruszenie dyscypliny finansów publicznych</vt:lpstr>
      <vt:lpstr>Źródła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Odpowiedzialność za naruszenie dyscypliny finansów publicznych</dc:title>
  <dc:creator>Tomasz Hejmej</dc:creator>
  <cp:lastModifiedBy>Tomasz Hejmej</cp:lastModifiedBy>
  <cp:revision>9</cp:revision>
  <dcterms:created xsi:type="dcterms:W3CDTF">2018-12-09T14:44:38Z</dcterms:created>
  <dcterms:modified xsi:type="dcterms:W3CDTF">2018-12-09T15:57:05Z</dcterms:modified>
</cp:coreProperties>
</file>