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5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41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89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48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29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68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28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233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472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92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06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77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57CE-0057-42DA-805E-6741835C9997}" type="datetimeFigureOut">
              <a:rPr lang="pl-PL" smtClean="0"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669D0-DD86-42E7-AD51-7C2FDF4115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85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szkodę wyrządzoną przez produkt niebezpieczny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sz="2800" dirty="0" smtClean="0"/>
              <a:t>Mgr Agnieszka Kwiecień-Madej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2650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Podmiot uprawniony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Każdy, kto poniósł szkodę przez produkt niebezpieczny,</a:t>
            </a:r>
          </a:p>
          <a:p>
            <a:r>
              <a:rPr lang="pl-PL" dirty="0" smtClean="0"/>
              <a:t>Chodzi o szkodę w </a:t>
            </a:r>
            <a:r>
              <a:rPr lang="pl-PL" b="1" dirty="0" smtClean="0"/>
              <a:t>mieniu osobistym, </a:t>
            </a:r>
          </a:p>
          <a:p>
            <a:r>
              <a:rPr lang="pl-PL" b="1" u="sng" dirty="0" smtClean="0"/>
              <a:t>Dotyczy wyłącznie osób fizycznych,</a:t>
            </a:r>
          </a:p>
          <a:p>
            <a:r>
              <a:rPr lang="pl-PL" dirty="0" smtClean="0"/>
              <a:t>Obejmuje nabywcę produktu niebezpiecznego oraz inne osoby, które znalazły się w zasięgu oddziaływania niebezpiecznych właściwości produktu,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143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 odpowiedzialności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Odpowiedzialność na zasadzie </a:t>
            </a:r>
            <a:r>
              <a:rPr lang="pl-PL" b="1" dirty="0" smtClean="0"/>
              <a:t>ryzyka, </a:t>
            </a:r>
          </a:p>
          <a:p>
            <a:r>
              <a:rPr lang="pl-PL" dirty="0" smtClean="0"/>
              <a:t>NIE obejmuje przypadków gdy:</a:t>
            </a:r>
          </a:p>
          <a:p>
            <a:pPr lvl="1"/>
            <a:r>
              <a:rPr lang="pl-PL" dirty="0" smtClean="0"/>
              <a:t>Producent nie wprowadził produktu niebezpiecznego do obrotu,</a:t>
            </a:r>
          </a:p>
          <a:p>
            <a:pPr lvl="1"/>
            <a:r>
              <a:rPr lang="pl-PL" dirty="0" smtClean="0"/>
              <a:t>Wprowadzenie do obrotu nastąpiło </a:t>
            </a:r>
            <a:r>
              <a:rPr lang="pl-PL" dirty="0" smtClean="0"/>
              <a:t>poza zakresem działalności,</a:t>
            </a:r>
          </a:p>
          <a:p>
            <a:pPr lvl="1"/>
            <a:r>
              <a:rPr lang="pl-PL" dirty="0" smtClean="0"/>
              <a:t>Niebezpieczne właściwości ujawniły się dopiero po wprowadzeniu do obrotu, chyba, że wynikły one z przyczyny tkwiącej poprzednio w produkcie,</a:t>
            </a:r>
          </a:p>
          <a:p>
            <a:pPr lvl="1"/>
            <a:r>
              <a:rPr lang="pl-PL" dirty="0" smtClean="0"/>
              <a:t>Nie można było przewidzieć niebezpiecznych właściwości produktu, uwzględniając stan techniki i nauki w chwili wprowadzania do obrotu (art. </a:t>
            </a:r>
            <a:r>
              <a:rPr lang="pl-PL" dirty="0" smtClean="0"/>
              <a:t>449(3)par.2 KC)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9358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Wyłączenie odpowiedzialności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Producent nie odpowiada także wtedy, gdy wytworzył produkt niebezpieczny o cechach wskazanych bezwzględnie wiążącymi normami prawnymi – art. 449(3) par.1 KC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9197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Szkoda i związek przyczynowy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Obowiązek wykazania </a:t>
            </a:r>
            <a:r>
              <a:rPr lang="pl-PL" b="1" dirty="0" smtClean="0"/>
              <a:t>adekwatnego związku przyczynowego, </a:t>
            </a:r>
          </a:p>
          <a:p>
            <a:r>
              <a:rPr lang="pl-PL" dirty="0" smtClean="0"/>
              <a:t>Do szkody na osobie </a:t>
            </a:r>
            <a:r>
              <a:rPr lang="pl-PL" dirty="0" smtClean="0">
                <a:sym typeface="Wingdings" pitchFamily="2" charset="2"/>
              </a:rPr>
              <a:t> art. 444, 445 par. 1 KC</a:t>
            </a:r>
          </a:p>
          <a:p>
            <a:r>
              <a:rPr lang="pl-PL" dirty="0" smtClean="0">
                <a:sym typeface="Wingdings" pitchFamily="2" charset="2"/>
              </a:rPr>
              <a:t>Do szkody majątkowej polegającej na zniszczeniu lub uszkodzeniu produktu niebezpiecznego odpowiednie stosowanie przepisów o nienależytym wykonaniu zobowiązania, umowie sprzedaży,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900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Szczególna regulacja szkody – art. 449(7) par. 1 KC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szkoda wyraża się w uszczerbku poniesionym w </a:t>
            </a:r>
            <a:r>
              <a:rPr lang="pl-PL" b="1" dirty="0" smtClean="0"/>
              <a:t>pozostałym mieniu osobistym poszkodowanego, </a:t>
            </a:r>
            <a:r>
              <a:rPr lang="pl-PL" dirty="0" smtClean="0"/>
              <a:t>którego wartość przekracza 500 euro,</a:t>
            </a:r>
          </a:p>
          <a:p>
            <a:r>
              <a:rPr lang="pl-PL" dirty="0" smtClean="0"/>
              <a:t>Poniżej tej kwoty </a:t>
            </a:r>
            <a:r>
              <a:rPr lang="pl-PL" dirty="0" smtClean="0">
                <a:sym typeface="Wingdings" pitchFamily="2" charset="2"/>
              </a:rPr>
              <a:t> dochodzenie odszkodowania na zasadach ogólnych,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3911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Przedawnienie roszczenia </a:t>
            </a:r>
            <a:r>
              <a:rPr lang="pl-PL" dirty="0" err="1" smtClean="0"/>
              <a:t>odszkodowaczego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449 (8) KC, </a:t>
            </a:r>
          </a:p>
          <a:p>
            <a:r>
              <a:rPr lang="pl-PL" dirty="0" smtClean="0"/>
              <a:t>3 lata od dnia, w którym dowiedział się lub przy zachowaniu należytej staranności mógł się dowiedzieć o szkodzie i osobie obowiązanej do jej naprawienia,</a:t>
            </a:r>
          </a:p>
          <a:p>
            <a:r>
              <a:rPr lang="pl-PL" dirty="0" smtClean="0"/>
              <a:t>10 lat od wprowadzenia produktu do obrotu, </a:t>
            </a:r>
          </a:p>
          <a:p>
            <a:r>
              <a:rPr lang="pl-PL" dirty="0" smtClean="0"/>
              <a:t>Art. 442(1)KC – nie stosuje się, chyba że producent odpowiada na zasadach ogólnych,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1269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Zbieg odpowiedzialności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Odpowiedzialność </a:t>
            </a:r>
            <a:r>
              <a:rPr lang="pl-PL" b="1" dirty="0" smtClean="0"/>
              <a:t>za tę samą szkodę </a:t>
            </a:r>
            <a:r>
              <a:rPr lang="pl-PL" dirty="0" smtClean="0"/>
              <a:t>osób wskazanych w Tytule VI(1) Księgi III KC wraz z innymi osobami np. szczególnie odpowiedzialnymi na podstawie przepisów o czynach niedozwolonych, </a:t>
            </a:r>
          </a:p>
          <a:p>
            <a:r>
              <a:rPr lang="pl-PL" dirty="0" smtClean="0"/>
              <a:t>Odpowiedzialność </a:t>
            </a:r>
            <a:r>
              <a:rPr lang="pl-PL" b="1" dirty="0" smtClean="0"/>
              <a:t>solidarna,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Przykład: producent samochodu nie mającego cech produktu bezpiecznego i diagnosta, który niestarannie dokonał przeglądu i odpowiada na podstawie art. 415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1105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Semiimperatywny</a:t>
            </a:r>
            <a:r>
              <a:rPr lang="pl-PL" dirty="0" smtClean="0"/>
              <a:t> charakter norm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Art.. 449(9) KC – odpowiedzialności za produkt niebezpieczny nie można ograniczyć, ani wyłączyć,</a:t>
            </a:r>
          </a:p>
          <a:p>
            <a:r>
              <a:rPr lang="pl-PL" dirty="0" smtClean="0"/>
              <a:t>Przepisy wyznaczają minimalny standard ochrony nabywców, która może być </a:t>
            </a:r>
            <a:r>
              <a:rPr lang="pl-PL" b="1" dirty="0" smtClean="0"/>
              <a:t>rozszerzona </a:t>
            </a:r>
            <a:r>
              <a:rPr lang="pl-PL" dirty="0" smtClean="0"/>
              <a:t>na podstawie klauzul umownych.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419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Jacek kupił w supermarkecie lakier do ram okiennych, który następnie wykorzystał w swoim mieszkaniu. Po 5 latach lakier zaczął wytwarzać duszący zapach. Okazało się, że lakier jest szkodliwy dla zdrowia i Jacek musiał wymienić wszystkie okna. W chwili wprowadzania lakieru do sprzedaży badania wykazywały jego nieszkodliwość. Były jednak także nowe badania przeprowadzone w USA, niedostępne dla producenta, z których niezbicie wynikało, że lakier jest szkodliwy. Jacek domaga się od producenta naprawienia szkody spowodowanej koniecznością wymiany okien. Czy zasadnie?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00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6805819" cy="4608512"/>
          </a:xfrm>
        </p:spPr>
      </p:pic>
    </p:spTree>
    <p:extLst>
      <p:ext uri="{BB962C8B-B14F-4D97-AF65-F5344CB8AC3E}">
        <p14:creationId xmlns:p14="http://schemas.microsoft.com/office/powerpoint/2010/main" val="270737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Usytuowanie przepisów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Księga III KC, Tytuł VI</a:t>
            </a:r>
            <a:r>
              <a:rPr lang="pl-PL" baseline="30000" dirty="0" smtClean="0"/>
              <a:t>1</a:t>
            </a:r>
            <a:r>
              <a:rPr lang="pl-PL" dirty="0" smtClean="0"/>
              <a:t> „Odpowiedzialność za szkodę wyrządzoną przez produkt niebezpieczny,</a:t>
            </a:r>
          </a:p>
          <a:p>
            <a:r>
              <a:rPr lang="pl-PL" dirty="0" smtClean="0"/>
              <a:t>Nie można utożsamiać tej odpowiedzialności ani z odpowiedzialnością deliktową, ani kontraktową,</a:t>
            </a:r>
          </a:p>
          <a:p>
            <a:r>
              <a:rPr lang="pl-PL" dirty="0" smtClean="0"/>
              <a:t>Uzupełniające stosowanie przepisów,</a:t>
            </a:r>
          </a:p>
          <a:p>
            <a:r>
              <a:rPr lang="pl-PL" dirty="0" smtClean="0"/>
              <a:t>Art. 449(1)-449(11)KC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523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Produkt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Art. 449(1) par. 2 KC – przez produkt należy rozumieć </a:t>
            </a:r>
            <a:r>
              <a:rPr lang="pl-PL" b="1" dirty="0" smtClean="0"/>
              <a:t>rzecz ruchomą, </a:t>
            </a:r>
            <a:r>
              <a:rPr lang="pl-PL" dirty="0" smtClean="0"/>
              <a:t>choćby została połączona z inną rzeczą, a także zwierzęta i energię elektryczną </a:t>
            </a:r>
          </a:p>
          <a:p>
            <a:r>
              <a:rPr lang="pl-PL" dirty="0" smtClean="0"/>
              <a:t>Przedmioty nieprzetworzone,</a:t>
            </a:r>
          </a:p>
          <a:p>
            <a:r>
              <a:rPr lang="pl-PL" dirty="0" smtClean="0"/>
              <a:t>Rzeczy ruchome, które utraciły tę cechę wskutek połączenia z inną rzeczą, stając się częściami składowymi,</a:t>
            </a:r>
          </a:p>
          <a:p>
            <a:r>
              <a:rPr lang="pl-PL" dirty="0" smtClean="0"/>
              <a:t>NIE dotyczy dóbr intelektualnych (chyba, że ich nośnikami są rzeczy ruchome)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51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Produkt niebezpieczny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Produkt mający cech niezapewniające bezpieczeństwa, jakiego można oczekiwać uwzględniając normalne jego użycie – art. 449(1) par. 3 </a:t>
            </a:r>
            <a:r>
              <a:rPr lang="pl-PL" dirty="0" err="1" smtClean="0"/>
              <a:t>zd</a:t>
            </a:r>
            <a:r>
              <a:rPr lang="pl-PL" dirty="0" smtClean="0"/>
              <a:t>. 1 KC</a:t>
            </a:r>
          </a:p>
          <a:p>
            <a:r>
              <a:rPr lang="pl-PL" dirty="0" smtClean="0"/>
              <a:t>Obiektywne kryterium oceny, </a:t>
            </a:r>
          </a:p>
          <a:p>
            <a:r>
              <a:rPr lang="pl-PL" dirty="0" smtClean="0"/>
              <a:t>Prawidłowe użycie oraz typowe przypadki nieprawidłowego użycia,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562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Ustawa z dnia 12.12.2003 r. o ogólnym bezpieczeństwie produktów ,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Obowiązek wprowadzania na rynek przez producentów i dystrybutorów wyłącznie produktów bezpiecznych (art. 10-11),</a:t>
            </a:r>
          </a:p>
          <a:p>
            <a:r>
              <a:rPr lang="pl-PL" dirty="0" smtClean="0"/>
              <a:t>Art. 3</a:t>
            </a:r>
            <a:r>
              <a:rPr lang="pl-PL" dirty="0"/>
              <a:t> </a:t>
            </a:r>
            <a:r>
              <a:rPr lang="pl-PL" dirty="0" smtClean="0"/>
              <a:t>– definicja produktu</a:t>
            </a:r>
          </a:p>
          <a:p>
            <a:r>
              <a:rPr lang="pl-PL" dirty="0" smtClean="0"/>
              <a:t>Art. 4 ust. 1 – definicja produktu bezpiecznego oraz ocena bezpieczeństwa: cechy, oddziaływanie na inne produkty, oznakowanie, ostrzeżenia, kategorie konsumentów narażonych na niebezpieczeństwo, </a:t>
            </a:r>
          </a:p>
          <a:p>
            <a:r>
              <a:rPr lang="pl-PL" dirty="0" smtClean="0"/>
              <a:t>Art. 10 – obowiązki informacyjne producenta (również art. 449(1) par. 3 </a:t>
            </a:r>
            <a:r>
              <a:rPr lang="pl-PL" dirty="0" err="1" smtClean="0"/>
              <a:t>zd</a:t>
            </a:r>
            <a:r>
              <a:rPr lang="pl-PL" dirty="0" smtClean="0"/>
              <a:t>. 2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558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Podmioty odpowiedzialne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Producent</a:t>
            </a:r>
            <a:r>
              <a:rPr lang="pl-PL" dirty="0" smtClean="0"/>
              <a:t>, który wytwarza produkt niebezpieczny w zakresie swojej działalności (art. 449(1) par. 1 KC) </a:t>
            </a:r>
            <a:r>
              <a:rPr lang="pl-PL" dirty="0" smtClean="0">
                <a:sym typeface="Wingdings" pitchFamily="2" charset="2"/>
              </a:rPr>
              <a:t> nie tylko wytwórca produktu finalnego, ale i wytwórca materiału, surowca, części składowej,</a:t>
            </a:r>
          </a:p>
          <a:p>
            <a:r>
              <a:rPr lang="pl-PL" dirty="0" smtClean="0"/>
              <a:t> odpowiedzialność powstaje </a:t>
            </a:r>
            <a:r>
              <a:rPr lang="pl-PL" b="1" u="sng" dirty="0" smtClean="0"/>
              <a:t>z chwilą wprowadzenia produktu do obrotu</a:t>
            </a:r>
            <a:r>
              <a:rPr lang="pl-PL" dirty="0" smtClean="0"/>
              <a:t>,</a:t>
            </a:r>
          </a:p>
          <a:p>
            <a:r>
              <a:rPr lang="pl-PL" dirty="0" smtClean="0"/>
              <a:t>Art. 449(4) KC – domniemanie prawne na korzyść konsumenta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202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podmioty odpowiedzialne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Osoby, które przez umieszczenie na produkcie swojej nazwy, znaku towarowego lub innego oznaczenia odróżniającego </a:t>
            </a:r>
            <a:r>
              <a:rPr lang="pl-PL" u="sng" dirty="0" smtClean="0"/>
              <a:t>podają się za producenta,</a:t>
            </a:r>
          </a:p>
          <a:p>
            <a:r>
              <a:rPr lang="pl-PL" dirty="0" smtClean="0"/>
              <a:t>Importerzy produktów zagranicznych, którzy w zakresie swojej działalności wprowadzili produkt do krajowego obrotu</a:t>
            </a:r>
          </a:p>
          <a:p>
            <a:r>
              <a:rPr lang="pl-PL" dirty="0" smtClean="0"/>
              <a:t>Odpowiedzialność solidarna razem z producentem (art. 449(5) par. 3 KC) – gdy producenta nie da się ustalić,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452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Profesjonalni zbywcy produktów niebezpiecznych – gdy nie wiadomo kto jest producentem, nie został on oznaczony na produkcie, ani nie można ustalić importera,</a:t>
            </a:r>
          </a:p>
          <a:p>
            <a:pPr lvl="1"/>
            <a:r>
              <a:rPr lang="pl-PL" dirty="0" smtClean="0"/>
              <a:t>Mogą oni zwolnić się od odpowiedzialności, wskazując w ciągu miesiąca od daty zawiadomienia o szkodzie wyżej wymienione osoby – a gdy nie mogą tego uczynić – osobę, od której sami nabyli produkt niebezpieczny (art. 449(5) par. 4 i 5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01615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905</Words>
  <Application>Microsoft Office PowerPoint</Application>
  <PresentationFormat>Pokaz na ekranie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Odpowiedzialność za szkodę wyrządzoną przez produkt niebezpieczny</vt:lpstr>
      <vt:lpstr>Prezentacja programu PowerPoint</vt:lpstr>
      <vt:lpstr>Usytuowanie przepisów</vt:lpstr>
      <vt:lpstr>Produkt</vt:lpstr>
      <vt:lpstr>Produkt niebezpieczny</vt:lpstr>
      <vt:lpstr>Ustawa z dnia 12.12.2003 r. o ogólnym bezpieczeństwie produktów ,</vt:lpstr>
      <vt:lpstr>Podmioty odpowiedzialne</vt:lpstr>
      <vt:lpstr>Inne podmioty odpowiedzialne</vt:lpstr>
      <vt:lpstr>Prezentacja programu PowerPoint</vt:lpstr>
      <vt:lpstr>Podmiot uprawniony</vt:lpstr>
      <vt:lpstr>Przesłanki odpowiedzialności</vt:lpstr>
      <vt:lpstr>Wyłączenie odpowiedzialności</vt:lpstr>
      <vt:lpstr>Szkoda i związek przyczynowy</vt:lpstr>
      <vt:lpstr>Szczególna regulacja szkody – art. 449(7) par. 1 KC</vt:lpstr>
      <vt:lpstr>Przedawnienie roszczenia odszkodowaczego</vt:lpstr>
      <vt:lpstr>Zbieg odpowiedzialności</vt:lpstr>
      <vt:lpstr>Semiimperatywny charakter norm</vt:lpstr>
      <vt:lpstr>KAZUS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Laptop</dc:creator>
  <cp:lastModifiedBy>Laptop</cp:lastModifiedBy>
  <cp:revision>11</cp:revision>
  <dcterms:created xsi:type="dcterms:W3CDTF">2016-12-15T17:42:29Z</dcterms:created>
  <dcterms:modified xsi:type="dcterms:W3CDTF">2016-12-16T09:45:47Z</dcterms:modified>
</cp:coreProperties>
</file>