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Opracowała </a:t>
            </a:r>
            <a:r>
              <a:rPr lang="pl-PL" dirty="0" smtClean="0"/>
              <a:t>Dominika </a:t>
            </a:r>
            <a:r>
              <a:rPr lang="pl-PL" dirty="0" smtClean="0"/>
              <a:t>Dyrka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w sprawach z zakresu ochrony konkurencji i konsumentów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 zasady ochrony tajemnicy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Sąd jest zobowiązany do zapewnienia ochrony przed  drugą stroną wiadomości stanowiących tajemnicę przedsiębiorstwa, które były przedmiotem postępowania przed Prezesem Urzędu.</a:t>
            </a:r>
          </a:p>
          <a:p>
            <a:pPr algn="just"/>
            <a:r>
              <a:rPr lang="pl-PL" dirty="0" smtClean="0"/>
              <a:t>Sąd działając z urzędu lub na wniosek strony może także ograniczyć  stronom prawo wglądu do materiału dowodowego znajdującego się w aktach sprawy sądowej, gdyby udostępnienie materiału groziło ujawnieniem tajemnicy przedsiębiorstwa lub innych chronionych tajemnic.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Realizacja zasady ochrony tajemnicy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Wyjątkowo sąd może postanowieniem zezwolić na ujawnienie stronie postępowania sądowego informacji chronionych, jeżeli łącznie zostaną spełnione następujące warunki: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zmieniły się istotnie okoliczności będące podstawą wydania przez Prezesa Urzędu postanowienia ograniczającego prawo wglądu do materiału dowodowego załączonego przez strony do akt sprawy,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 strona, której tajemnica przedsiębiorstwa jest chroniona, wyraziła zgodę.</a:t>
            </a:r>
          </a:p>
          <a:p>
            <a:pPr marL="514350" indent="-514350" algn="just"/>
            <a:r>
              <a:rPr lang="pl-PL" dirty="0" smtClean="0"/>
              <a:t>Dostęp do dokumentów – co do zasady wyłącznie za pisemną zgodą przedsiębiorcy lub osoby zarządzającej. Uzyskane z naruszeniem ograniczeń kopie dokumentów nie mogą stanowić dowodu.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Apelacja i skarga kasacyjna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Postępowanie przed </a:t>
            </a:r>
            <a:r>
              <a:rPr lang="pl-PL" dirty="0" err="1" smtClean="0"/>
              <a:t>SOKiK</a:t>
            </a:r>
            <a:r>
              <a:rPr lang="pl-PL" dirty="0" smtClean="0"/>
              <a:t> jest dwuinstancyjne – od wyroku sądu I instancji przysługuje apelacja. </a:t>
            </a:r>
          </a:p>
          <a:p>
            <a:pPr algn="just"/>
            <a:r>
              <a:rPr lang="pl-PL" dirty="0" smtClean="0"/>
              <a:t>Apelacja może być wniesiona od każdego wyroku wydanego przez </a:t>
            </a:r>
            <a:r>
              <a:rPr lang="pl-PL" dirty="0" err="1" smtClean="0"/>
              <a:t>SOKiK</a:t>
            </a:r>
            <a:r>
              <a:rPr lang="pl-PL" dirty="0" smtClean="0"/>
              <a:t> rozpoznającego odwołanie. </a:t>
            </a:r>
          </a:p>
          <a:p>
            <a:pPr algn="just"/>
            <a:r>
              <a:rPr lang="pl-PL" dirty="0" smtClean="0"/>
              <a:t>Skarga kasacyjna od orzeczenia sądu drugiej instancji przysługuje niezależnie do WPZ.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Marszałkowska-Krześ E. (red.), </a:t>
            </a:r>
            <a:r>
              <a:rPr lang="pl-PL" i="1" dirty="0" smtClean="0"/>
              <a:t>Kodeks Postępowania Cywilnego. Komentarz</a:t>
            </a:r>
            <a:r>
              <a:rPr lang="pl-PL" dirty="0" smtClean="0"/>
              <a:t>, Warszawa </a:t>
            </a:r>
            <a:r>
              <a:rPr lang="pl-PL" dirty="0" smtClean="0"/>
              <a:t>2017, </a:t>
            </a:r>
            <a:r>
              <a:rPr lang="pl-PL" dirty="0" err="1" smtClean="0"/>
              <a:t>Legalis</a:t>
            </a:r>
            <a:r>
              <a:rPr lang="pl-PL" dirty="0" smtClean="0"/>
              <a:t> </a:t>
            </a:r>
            <a:r>
              <a:rPr lang="pl-PL" dirty="0" err="1" smtClean="0"/>
              <a:t>BeckOnline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Kognicja </a:t>
            </a:r>
            <a:r>
              <a:rPr lang="pl-PL" dirty="0" err="1" smtClean="0"/>
              <a:t>SOKiK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Postępowanie w sprawach z zakresu ochrony konkurencji należy uznać za szczególny rodzaj postępowania odrębnego w sprawach gospodarczych.</a:t>
            </a:r>
          </a:p>
          <a:p>
            <a:pPr algn="just"/>
            <a:r>
              <a:rPr lang="pl-PL" dirty="0" smtClean="0"/>
              <a:t>Wspólną cechą spaw z zakresu ochrony konkurencji i konsumentów, regulacji energetyki, telekomunikacji i poczty oraz transportu kolejowego jest ich podłoże normatywne w regulacjach prawa publicznego, ustanawiające instrumenty prawne służące państwu do kontroli obrotu gospodarczego.  </a:t>
            </a:r>
          </a:p>
          <a:p>
            <a:pPr algn="just"/>
            <a:r>
              <a:rPr lang="pl-PL" dirty="0" smtClean="0"/>
              <a:t>W pierwszej kolejności należy zastosować przepisy dotyczące bezpośrednio tego postępowania. W dalszej kolejności można stosować przepisy ogólne o procesie, uwzględniając specyfikę postępowania.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Kognicja </a:t>
            </a:r>
            <a:r>
              <a:rPr lang="pl-PL" dirty="0" err="1" smtClean="0"/>
              <a:t>SOKiK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Postępowanie przed Prezesem </a:t>
            </a:r>
            <a:r>
              <a:rPr lang="pl-PL" dirty="0" err="1" smtClean="0"/>
              <a:t>UOKiK</a:t>
            </a:r>
            <a:r>
              <a:rPr lang="pl-PL" dirty="0" smtClean="0"/>
              <a:t> ma charakter postępowania </a:t>
            </a:r>
            <a:r>
              <a:rPr lang="pl-PL" dirty="0" err="1" smtClean="0"/>
              <a:t>prejurysdykcyjnego</a:t>
            </a:r>
            <a:r>
              <a:rPr lang="pl-PL" dirty="0" smtClean="0"/>
              <a:t>.  </a:t>
            </a:r>
          </a:p>
          <a:p>
            <a:pPr algn="just"/>
            <a:r>
              <a:rPr lang="pl-PL" dirty="0" smtClean="0"/>
              <a:t>W sprawach z zakresu ochrony konkurencji ma miejsce czasowa niedopuszczalność drogi sądowej. </a:t>
            </a:r>
          </a:p>
          <a:p>
            <a:pPr algn="just"/>
            <a:r>
              <a:rPr lang="pl-PL" dirty="0" err="1" smtClean="0"/>
              <a:t>SOKiK</a:t>
            </a:r>
            <a:r>
              <a:rPr lang="pl-PL" dirty="0" smtClean="0"/>
              <a:t> rozpoznaje jedynie sprawy wymienione w przepisach KPC i nie powinien ograniczać swej funkcji jurysdykcyjnej tylko do kontroli legalności postępowania administracyjnego przez Prezesem </a:t>
            </a:r>
            <a:r>
              <a:rPr lang="pl-PL" dirty="0" err="1" smtClean="0"/>
              <a:t>UOKiK</a:t>
            </a:r>
            <a:r>
              <a:rPr lang="pl-PL" dirty="0" smtClean="0"/>
              <a:t>, gdyż rozpoznaje sprawę jako sąd I instancji. </a:t>
            </a:r>
          </a:p>
          <a:p>
            <a:pPr algn="just"/>
            <a:r>
              <a:rPr lang="pl-PL" dirty="0" err="1" smtClean="0"/>
              <a:t>SOKiK</a:t>
            </a:r>
            <a:r>
              <a:rPr lang="pl-PL" dirty="0" smtClean="0"/>
              <a:t> – wydział Sądu Okręgowego w Warszawie do spraw z zakresu konkurencji, regulacji, energetyki, telekomunikacji i transportu kolejowego.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Odwołanie od decyzji Prezesa </a:t>
            </a:r>
            <a:r>
              <a:rPr lang="pl-PL" sz="3200" dirty="0" err="1" smtClean="0"/>
              <a:t>UOKiK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Środek powodujący wszczęcie postępowania przed </a:t>
            </a:r>
            <a:r>
              <a:rPr lang="pl-PL" dirty="0" err="1" smtClean="0"/>
              <a:t>SOKiK</a:t>
            </a:r>
            <a:r>
              <a:rPr lang="pl-PL" dirty="0" smtClean="0"/>
              <a:t> to odwołanie. Odwołanie stanowi dla strony postępowania przed Prezesem Urzędu jedyną formę zaskarżenia</a:t>
            </a:r>
            <a:r>
              <a:rPr lang="pl-PL" b="1" u="sng" dirty="0" smtClean="0"/>
              <a:t> decyzji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Zażalenie na postanowienie wydane przez Prezesa Urzędu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Przepis art. 479</a:t>
            </a:r>
            <a:r>
              <a:rPr lang="pl-PL" baseline="30000" dirty="0" smtClean="0"/>
              <a:t>28</a:t>
            </a:r>
            <a:r>
              <a:rPr lang="pl-PL" dirty="0" smtClean="0"/>
              <a:t> § 1 KPC przewiduje pięć rodzajów spraw, od których przysługują zażalenia: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Na postanowienie w postępowaniach prowadzonych zgodnie z przepisami o ochronie konkurencji i konsumentów lub na podstawie przepisów odrębnych,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Na postanowienie wydane na postawie ustawy o swobodzie działalności gospodarczej,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Na postanowienie wydane w postępowaniu zabezpieczającym,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Na postanowienie wydane w postępowaniu egzekucyjnym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Na czynności kontrolne. 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Uczestnicy postępowania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Legitymację procesową w postępowaniu przed </a:t>
            </a:r>
            <a:r>
              <a:rPr lang="pl-PL" dirty="0" err="1" smtClean="0"/>
              <a:t>SOKiK</a:t>
            </a:r>
            <a:r>
              <a:rPr lang="pl-PL" dirty="0" smtClean="0"/>
              <a:t> ma: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 strona postępowania przed Prezesem Urzędu wnosząca odwołanie albo wnoszący zażalenie,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Prezes Urzędu.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Prokurator, organizacja społeczna, rzecznik konsumentów, organizacja przedsiębiorców – na zasadach ogólnych.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Postępowanie przed </a:t>
            </a:r>
            <a:r>
              <a:rPr lang="pl-PL" dirty="0" err="1" smtClean="0"/>
              <a:t>SOKiK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Możliwe jest wstrzymanie wykonania decyzji Prezesa Urzędu przez </a:t>
            </a:r>
            <a:r>
              <a:rPr lang="pl-PL" dirty="0" err="1" smtClean="0"/>
              <a:t>SOKiK</a:t>
            </a:r>
            <a:r>
              <a:rPr lang="pl-PL" dirty="0" smtClean="0"/>
              <a:t>.</a:t>
            </a:r>
          </a:p>
          <a:p>
            <a:pPr algn="just"/>
            <a:r>
              <a:rPr lang="pl-PL" dirty="0" err="1" smtClean="0"/>
              <a:t>SOKiK</a:t>
            </a:r>
            <a:r>
              <a:rPr lang="pl-PL" dirty="0" smtClean="0"/>
              <a:t> może odwołanie: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u="sng" dirty="0" smtClean="0"/>
              <a:t>Odrzucić postanowieniem</a:t>
            </a:r>
            <a:r>
              <a:rPr lang="pl-PL" dirty="0" smtClean="0"/>
              <a:t>, gdy zostało wniesione po upływie terminu, nie uzupełniono braków w wyznaczonym terminie, jest niedopuszczalne z innych przyczyn,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u="sng" dirty="0" smtClean="0"/>
              <a:t>Oddalić wyrokiem</a:t>
            </a:r>
            <a:r>
              <a:rPr lang="pl-PL" dirty="0" smtClean="0"/>
              <a:t>, gdy brak jest podstaw do jego uwzględnienia,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Uwzględnić tj. uchylić albo zmienić zaskarżoną decyzję w całości lub w części oraz orzec co do istoty sprawy.  </a:t>
            </a:r>
          </a:p>
          <a:p>
            <a:pPr marL="514350" indent="-514350" algn="just"/>
            <a:r>
              <a:rPr lang="pl-PL" dirty="0" smtClean="0"/>
              <a:t>Do zażalenia na postanowienie Prezesa Urzędu stosuje się odpowiednio przepisy o odwołaniach. </a:t>
            </a:r>
          </a:p>
          <a:p>
            <a:pPr marL="514350" indent="-514350" algn="just"/>
            <a:r>
              <a:rPr lang="pl-PL" dirty="0" smtClean="0"/>
              <a:t>W przedmiocie zażalenia sąd orzeka </a:t>
            </a:r>
            <a:r>
              <a:rPr lang="pl-PL" b="1" u="sng" dirty="0" smtClean="0"/>
              <a:t>postanowieniem.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Postępowanie przed </a:t>
            </a:r>
            <a:r>
              <a:rPr lang="pl-PL" dirty="0" err="1" smtClean="0"/>
              <a:t>SOKiK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Możliwe jest wstrzymanie wykonania decyzji Prezesa Urzędu przez </a:t>
            </a:r>
            <a:r>
              <a:rPr lang="pl-PL" dirty="0" err="1" smtClean="0"/>
              <a:t>SOKiK</a:t>
            </a:r>
            <a:r>
              <a:rPr lang="pl-PL" dirty="0" smtClean="0"/>
              <a:t>.</a:t>
            </a:r>
          </a:p>
          <a:p>
            <a:pPr algn="just"/>
            <a:r>
              <a:rPr lang="pl-PL" dirty="0" err="1" smtClean="0"/>
              <a:t>SOKiK</a:t>
            </a:r>
            <a:r>
              <a:rPr lang="pl-PL" dirty="0" smtClean="0"/>
              <a:t> może odwołanie: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u="sng" dirty="0" smtClean="0"/>
              <a:t>Odrzucić postanowieniem</a:t>
            </a:r>
            <a:r>
              <a:rPr lang="pl-PL" dirty="0" smtClean="0"/>
              <a:t>, gdy zostało wniesione po upływie terminu, nie uzupełniono braków w wyznaczonym terminie, jest niedopuszczalne z innych przyczyn,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b="1" u="sng" dirty="0" smtClean="0"/>
              <a:t>Oddalić wyrokiem</a:t>
            </a:r>
            <a:r>
              <a:rPr lang="pl-PL" dirty="0" smtClean="0"/>
              <a:t>, gdy brak jest podstaw do jego uwzględnienia,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Uwzględnić tj. uchylić w całości albo zmienić w całości lub w części oraz orzec co do istoty sprawy.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Ochrona tajemnicy przedsiębiorstwa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Zasadą jest, że w postępowaniu przed </a:t>
            </a:r>
            <a:r>
              <a:rPr lang="pl-PL" dirty="0" err="1" smtClean="0"/>
              <a:t>SOKiK</a:t>
            </a:r>
            <a:r>
              <a:rPr lang="pl-PL" dirty="0" smtClean="0"/>
              <a:t> chroni się tajemnicę przedsiębiorstwa. </a:t>
            </a:r>
          </a:p>
          <a:p>
            <a:pPr algn="just"/>
            <a:r>
              <a:rPr lang="pl-PL" dirty="0" smtClean="0"/>
              <a:t>Definicja tajemnicy przedsiębiorstwa – art. 11 ust. 4 ustawy o zwalczaniu nieuczciwej konkurencji – </a:t>
            </a:r>
            <a:r>
              <a:rPr lang="pl-PL" i="1" dirty="0" smtClean="0"/>
              <a:t>„Przez tajemnicę przedsiębiorstwa rozumie się nieujawnione do wiadomości publicznej informacje techniczne, technologiczne, organizacyjne przedsiębiorstwa lub inne informacje posiadające wartość gospodarczą, co do których przedsiębiorca podjął niezbędne działania w celu zachowania ich poufności.”</a:t>
            </a:r>
          </a:p>
          <a:p>
            <a:pPr algn="just"/>
            <a:r>
              <a:rPr lang="pl-PL" dirty="0" smtClean="0"/>
              <a:t>Inne tajemnice to tajemnice ochronione na podstawie ustaw: prawo bankowe, o ochronie informacji niejawnych.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422</TotalTime>
  <Words>771</Words>
  <Application>Microsoft Office PowerPoint</Application>
  <PresentationFormat>Pokaz na ekranie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Miejski</vt:lpstr>
      <vt:lpstr>Postępowanie w sprawach z zakresu ochrony konkurencji i konsumentów</vt:lpstr>
      <vt:lpstr>Kognicja SOKiK</vt:lpstr>
      <vt:lpstr>Kognicja SOKiK</vt:lpstr>
      <vt:lpstr>Odwołanie od decyzji Prezesa UOKiK</vt:lpstr>
      <vt:lpstr>Zażalenie na postanowienie wydane przez Prezesa Urzędu</vt:lpstr>
      <vt:lpstr>Uczestnicy postępowania</vt:lpstr>
      <vt:lpstr>Postępowanie przed SOKiK</vt:lpstr>
      <vt:lpstr>Postępowanie przed SOKiK</vt:lpstr>
      <vt:lpstr>Ochrona tajemnicy przedsiębiorstwa</vt:lpstr>
      <vt:lpstr>Realizacja zasady ochrony tajemnicy</vt:lpstr>
      <vt:lpstr>Realizacja zasady ochrony tajemnicy</vt:lpstr>
      <vt:lpstr>Apelacja i skarga kasacyjna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w sprawach z zakresu ochrony konkurencji i konsumentów</dc:title>
  <dc:creator>domin</dc:creator>
  <cp:lastModifiedBy>Windows User</cp:lastModifiedBy>
  <cp:revision>22</cp:revision>
  <dcterms:created xsi:type="dcterms:W3CDTF">2017-03-25T10:33:48Z</dcterms:created>
  <dcterms:modified xsi:type="dcterms:W3CDTF">2017-03-27T18:10:49Z</dcterms:modified>
</cp:coreProperties>
</file>