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Opracowała Dominika </a:t>
            </a:r>
            <a:r>
              <a:rPr lang="pl-PL" dirty="0" smtClean="0"/>
              <a:t>Dyrka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Postępowanie nakazowe</a:t>
            </a:r>
            <a:br>
              <a:rPr lang="pl-PL" dirty="0" smtClean="0"/>
            </a:br>
            <a:r>
              <a:rPr lang="pl-PL" dirty="0" smtClean="0"/>
              <a:t>i upominawcze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Drugi etap postępowania nakazowego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Koncentracja materiału procesowego będzie podległa tzw. dyskrecjonalnej władzy sędziego.</a:t>
            </a:r>
          </a:p>
          <a:p>
            <a:pPr algn="just"/>
            <a:r>
              <a:rPr lang="pl-PL" dirty="0" smtClean="0"/>
              <a:t>Zamknięty katalog przyczyn z jakich sąd nie będzie mógł pominąć spóźnionych twierdzeń i dowodów: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gdy strona uprawdopodobni, że nie zgłosiła ich w zarzutach bez swej winy,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gdy uwzględnienie spóźnionych twierdzeń i dowodów nie spowoduje zwłoki w rozpoznaniu sprawy,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gdy wystąpią inne wyjątkowe okoliczności. </a:t>
            </a:r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Zarzuty od nakazu zapłaty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Szczególny rodzaj pisma procesowego, który powinien spełniać wymogi z art. 126 i nast. </a:t>
            </a:r>
            <a:r>
              <a:rPr lang="pl-PL" dirty="0" err="1" smtClean="0"/>
              <a:t>kpc</a:t>
            </a:r>
            <a:r>
              <a:rPr lang="pl-PL" dirty="0" smtClean="0"/>
              <a:t> oraz art. 493 </a:t>
            </a:r>
            <a:r>
              <a:rPr lang="pl-PL" dirty="0" err="1" smtClean="0"/>
              <a:t>kpc</a:t>
            </a:r>
            <a:r>
              <a:rPr lang="pl-PL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Wniosek o uchylenie nakazu zapłaty w całości lub w części,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Wniosek o oddalenie powództwa w całości lub w części albo wniosek o odrzucenie pozwu.</a:t>
            </a:r>
          </a:p>
          <a:p>
            <a:pPr marL="514350" indent="-514350" algn="just"/>
            <a:r>
              <a:rPr lang="pl-PL" dirty="0" smtClean="0"/>
              <a:t>W części niezaskarżonej nakaz zapłaty się uprawomocnia.</a:t>
            </a:r>
          </a:p>
          <a:p>
            <a:pPr marL="514350" indent="-514350" algn="just"/>
            <a:r>
              <a:rPr lang="pl-PL" dirty="0" smtClean="0"/>
              <a:t>Od zarzutów w postępowaniu nakazowym pobiera się od pozwanego ¾ należnej opłaty – art. 19 ust. 4 KSCU. </a:t>
            </a:r>
          </a:p>
          <a:p>
            <a:pPr marL="514350" indent="-514350" algn="just"/>
            <a:r>
              <a:rPr lang="pl-PL" dirty="0" smtClean="0"/>
              <a:t>Do potrącenia w postępowaniu nakazowym mogą być zgłoszone tylko wierzytelności udowodnione dokumentami, o których mowa w art. 485 </a:t>
            </a:r>
            <a:r>
              <a:rPr lang="pl-PL" dirty="0" err="1" smtClean="0"/>
              <a:t>kpc</a:t>
            </a:r>
            <a:r>
              <a:rPr lang="pl-PL" dirty="0" smtClean="0"/>
              <a:t>.</a:t>
            </a:r>
          </a:p>
          <a:p>
            <a:pPr marL="514350" indent="-514350" algn="just"/>
            <a:r>
              <a:rPr lang="pl-PL" dirty="0" smtClean="0"/>
              <a:t>Wniesienie powództwa wzajemnego jest niedopuszczalne.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Odrzucenie zarzutów od nakazu zapłaty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Sąd odrzuca zarzuty od nakazu zapłaty w sytuacji, gdy: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ich wniesienie nastąpiło po terminie,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zarzuty nie zostały opłacone,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nie usunięto w terminie ich braków formalnych,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są one niedopuszczalne z innych przyczyn.</a:t>
            </a:r>
          </a:p>
          <a:p>
            <a:pPr marL="514350" indent="-514350"/>
            <a:r>
              <a:rPr lang="pl-PL" dirty="0" smtClean="0"/>
              <a:t>Niezaskarżony nakaz zapłaty ma skutek prawomocnego wyroku, a więc korzysta z powagi rzeczy osądzonej (art. 366 </a:t>
            </a:r>
            <a:r>
              <a:rPr lang="pl-PL" dirty="0" err="1" smtClean="0"/>
              <a:t>kpc</a:t>
            </a:r>
            <a:r>
              <a:rPr lang="pl-PL" dirty="0" smtClean="0"/>
              <a:t>) i wiąże krąg podmiotów określony w art. 365 </a:t>
            </a:r>
            <a:r>
              <a:rPr lang="pl-PL" dirty="0" err="1" smtClean="0"/>
              <a:t>kpc</a:t>
            </a:r>
            <a:r>
              <a:rPr lang="pl-PL" dirty="0" smtClean="0"/>
              <a:t>. </a:t>
            </a:r>
          </a:p>
          <a:p>
            <a:pPr marL="514350" indent="-514350"/>
            <a:r>
              <a:rPr lang="pl-PL" dirty="0" smtClean="0"/>
              <a:t>Prawomocny nakaz zapłaty stanowi tytuł egzekucyjny. 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Drugi etap postępowania nakazowego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/>
            <a:r>
              <a:rPr lang="pl-PL" dirty="0" smtClean="0"/>
              <a:t>W toku postępowania powód nie może wystąpić z nowymi roszczeniami. Od powyższego zakazu ustawodawca wprowadził dwa wyjątki: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W razie zmiany okoliczności – żądanie zamiast pierwotnego przedmiotu sporu jego wartości lub innego przedmiotu.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W sprawach o świadczenia powtarzające się - możliwość rozszerzenia żądania pozwu o świadczenie za dalszy okres. </a:t>
            </a:r>
          </a:p>
          <a:p>
            <a:pPr marL="514350" indent="-514350" algn="just"/>
            <a:r>
              <a:rPr lang="pl-PL" dirty="0" smtClean="0"/>
              <a:t>W postępowaniu wywołanym wniesieniem zarzutów nie są dopuszczalne przekształcenia podmiotowe określone w art. 194 – 196 </a:t>
            </a:r>
            <a:r>
              <a:rPr lang="pl-PL" dirty="0" err="1" smtClean="0"/>
              <a:t>kpc</a:t>
            </a:r>
            <a:r>
              <a:rPr lang="pl-PL" dirty="0" smtClean="0"/>
              <a:t>, 198 </a:t>
            </a:r>
            <a:r>
              <a:rPr lang="pl-PL" dirty="0" err="1" smtClean="0"/>
              <a:t>kpc</a:t>
            </a:r>
            <a:r>
              <a:rPr lang="pl-PL" dirty="0" smtClean="0"/>
              <a:t>. </a:t>
            </a:r>
          </a:p>
          <a:p>
            <a:pPr algn="just"/>
            <a:r>
              <a:rPr lang="pl-PL" dirty="0" smtClean="0"/>
              <a:t>Prawidłowe wniesienie zarzutów następuje wtedy, gdy zostały wniesione w ustawowym terminie oraz gdy spełniają wszelkie warunki formalne dla tego rodzaju pisma procesowego.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Drugi etap postępowania nakazowego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u="sng" dirty="0" smtClean="0"/>
              <a:t>Wniesienie zarzutów nie wywołuje skutku anulacyjnego.</a:t>
            </a:r>
          </a:p>
          <a:p>
            <a:pPr algn="just"/>
            <a:r>
              <a:rPr lang="pl-PL" dirty="0" smtClean="0"/>
              <a:t>Na skutek prawidłowo wniesionych zarzutów sąd wydaje rozstrzygnięcie po przeprowadzeniu obligatoryjnej rozprawy.</a:t>
            </a:r>
          </a:p>
          <a:p>
            <a:pPr algn="just"/>
            <a:r>
              <a:rPr lang="pl-PL" dirty="0" smtClean="0"/>
              <a:t>Wydanie </a:t>
            </a:r>
            <a:r>
              <a:rPr lang="pl-PL" b="1" u="sng" dirty="0" smtClean="0"/>
              <a:t>postanowienia</a:t>
            </a:r>
            <a:r>
              <a:rPr lang="pl-PL" dirty="0" smtClean="0"/>
              <a:t> o uchyleniu nakazu zapłaty</a:t>
            </a:r>
            <a:br>
              <a:rPr lang="pl-PL" dirty="0" smtClean="0"/>
            </a:br>
            <a:r>
              <a:rPr lang="pl-PL" dirty="0" smtClean="0"/>
              <a:t>oraz o odrzuceniu pozwu albo umorzeniu postępowania może zapaść na posiedzeniu niejawnym. </a:t>
            </a:r>
          </a:p>
          <a:p>
            <a:pPr algn="just"/>
            <a:r>
              <a:rPr lang="pl-PL" dirty="0" smtClean="0"/>
              <a:t>Po przeprowadzeniu rozprawy sąd może wydać </a:t>
            </a:r>
            <a:r>
              <a:rPr lang="pl-PL" b="1" u="sng" dirty="0" smtClean="0"/>
              <a:t>wyrok</a:t>
            </a:r>
            <a:r>
              <a:rPr lang="pl-PL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utrzymujący w całości lub w części nakaz zapłaty,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uchylający w całości nakaz zapłaty i orzekający o żądaniu pozwu.</a:t>
            </a:r>
          </a:p>
          <a:p>
            <a:pPr marL="514350" indent="-514350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Cofnięcie zarzutów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Cofnięcie zarzutów w całości lub w części może nastąpić w każdym czasie.</a:t>
            </a:r>
          </a:p>
          <a:p>
            <a:pPr algn="just"/>
            <a:r>
              <a:rPr lang="pl-PL" dirty="0" smtClean="0"/>
              <a:t>Cofnięcie podlega ocenie sądu i nie zależy od zgody powoda.</a:t>
            </a:r>
          </a:p>
          <a:p>
            <a:pPr algn="just"/>
            <a:r>
              <a:rPr lang="pl-PL" dirty="0" smtClean="0"/>
              <a:t>Uznanie cofnięcia za dopuszczalne sąd wyraża poprzez wydanie postanowienia o pozostawieniu nakazu zapłaty w mocy.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Postępowanie upominawcze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Właściwość rzeczowa sądów rejonowych i okręgowych ustalana jest zgodnie z art. 16 i 17 </a:t>
            </a:r>
            <a:r>
              <a:rPr lang="pl-PL" dirty="0" err="1" smtClean="0"/>
              <a:t>kpc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Postępowanie upominawcze prowadzone jest wyłącznie na posiedzeniu niejawnym.</a:t>
            </a:r>
          </a:p>
          <a:p>
            <a:pPr algn="just"/>
            <a:r>
              <a:rPr lang="pl-PL" dirty="0" smtClean="0"/>
              <a:t>Co do zasady jest obligatoryjne, gdy są spełnione przesłanki z art. 498 </a:t>
            </a:r>
            <a:r>
              <a:rPr lang="pl-PL" dirty="0" err="1" smtClean="0"/>
              <a:t>kpc</a:t>
            </a:r>
            <a:r>
              <a:rPr lang="pl-PL" dirty="0" smtClean="0"/>
              <a:t> i brak jest negatywnych przesłanek z art. 499 </a:t>
            </a:r>
            <a:r>
              <a:rPr lang="pl-PL" dirty="0" err="1" smtClean="0"/>
              <a:t>kpc</a:t>
            </a:r>
            <a:r>
              <a:rPr lang="pl-PL" dirty="0" smtClean="0"/>
              <a:t>. Postępowanie upominawcze jest niezależne od woli powoda.</a:t>
            </a:r>
          </a:p>
          <a:p>
            <a:pPr algn="just"/>
            <a:r>
              <a:rPr lang="pl-PL" dirty="0" smtClean="0"/>
              <a:t>Postępowanie upominawcze kończy się wydaniem nakazu zapłaty i jest prowadzone tylko z udziałem powoda. </a:t>
            </a:r>
          </a:p>
          <a:p>
            <a:pPr algn="just"/>
            <a:r>
              <a:rPr lang="pl-PL" dirty="0" smtClean="0"/>
              <a:t>Postępowanie nakazowe ma pierwszeństwo przed postępowaniem upominawczym. </a:t>
            </a:r>
          </a:p>
          <a:p>
            <a:pPr algn="just"/>
            <a:r>
              <a:rPr lang="pl-PL" dirty="0" smtClean="0"/>
              <a:t>W postępowaniu upominawczym opłata jest taka sama jak w postępowaniu zwykłym. W przypadku uprawomocnienia się nakazu zapłaty sąd z urzędu zwraca powodowi ¾ uiszczonej opłaty.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Podstawy postępowania upominawczego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 Możliwość wydania nakazu zapłaty w postępowaniu upominawczym ograniczona jest tylko do roszczeń pieniężnych. </a:t>
            </a:r>
          </a:p>
          <a:p>
            <a:pPr algn="just"/>
            <a:r>
              <a:rPr lang="pl-PL" dirty="0" smtClean="0"/>
              <a:t>W postępowaniach odrębnych: w sprawach małżeńskich, ze stosunku pomiędzy rodzicami a dziećmi, o naruszenie posiadania zastosowanie przepisów o postępowaniu upominawczym jest wykluczone.</a:t>
            </a:r>
          </a:p>
          <a:p>
            <a:pPr algn="just"/>
            <a:r>
              <a:rPr lang="pl-PL" dirty="0" smtClean="0"/>
              <a:t>W postępowaniu upominawczym nie można orzec o ustaleniu istnienia lub nieistnienia stosunku prawnego lub prawa ani też wydania rzeczy.</a:t>
            </a:r>
          </a:p>
          <a:p>
            <a:pPr algn="just"/>
            <a:r>
              <a:rPr lang="pl-PL" dirty="0" smtClean="0"/>
              <a:t>W sprawach z zakresu ubezpieczeń społecznych postępowanie upominawcze jest niedopuszczalne.  </a:t>
            </a:r>
          </a:p>
          <a:p>
            <a:pPr algn="just"/>
            <a:r>
              <a:rPr lang="pl-PL" dirty="0" smtClean="0"/>
              <a:t>Jeżeli nie ma podstaw do wydania nakazu zapłaty w postępowaniu upominawczym sprawa zostaje przekazana do rozpoznania w postępowaniu zwykłym lub w postępowaniu odrębnym.</a:t>
            </a:r>
          </a:p>
          <a:p>
            <a:pPr algn="just"/>
            <a:r>
              <a:rPr lang="pl-PL" dirty="0" smtClean="0"/>
              <a:t>Stwierdzenie braku podstaw do wydania nakazu zapłaty nie wymaga formy postanowienia. Najczęściej występuje to w formie odpowiedniego zarządzenia przewodniczącego.  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Dodatkowe ograniczenia możliwości wydania nakazu zapłaty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Nakaz zapłaty nie może być wydany, jeżeli według treści pozwu: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roszczenie jest oczywiście bezzasadne,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przytoczone okoliczności budzą wątpliwości,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zaspokojenie roszczenia zależy od świadczenia wzajemnego, a świadczenie to nie zostało jeszcze spełnione,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miejsce pobyty pozwanego nie jest znane albo gdyby doręczenie mu nakazu zapłaty nie mogło nastąpić w kraju.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Treść nakazu zapłaty w postępowaniu upominawczym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Nakaz zapłaty to warunkowe orzeczenie, które ma zawsze treść pozytywną i uwzględnia roszczenie dochodzone pozwem. </a:t>
            </a:r>
          </a:p>
          <a:p>
            <a:pPr algn="just"/>
            <a:r>
              <a:rPr lang="pl-PL" dirty="0" smtClean="0"/>
              <a:t>W postępowaniu upominawczym istnieje możliwość wydania nakazu zapłaty co do części roszczenia, niektórych roszczeń albo co do niektórych pozwanych. </a:t>
            </a:r>
          </a:p>
          <a:p>
            <a:pPr algn="just"/>
            <a:r>
              <a:rPr lang="pl-PL" dirty="0" smtClean="0"/>
              <a:t>Nakaz zapłaty powinien w swej treści zawierać postanowienie w przedmiocie kosztów procesu. </a:t>
            </a:r>
          </a:p>
          <a:p>
            <a:pPr algn="just"/>
            <a:r>
              <a:rPr lang="pl-PL" dirty="0" smtClean="0"/>
              <a:t>Od zawartego w nakazie zapłaty orzeczenia o kosztach przysługują: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zażalenie – jeśli nakaz zapłaty wydał sąd,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skarga na orzeczenie referendarza sądowego – jeśli nakaz zapłaty wydał referendarz sądowy.</a:t>
            </a:r>
          </a:p>
          <a:p>
            <a:pPr marL="514350" indent="-51435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Postępowanie nakazowe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Właściwość rzeczowa sądów rejonowych i okręgowych – określenie właściwości zgodnie z art. 16 i 17 </a:t>
            </a:r>
            <a:r>
              <a:rPr lang="pl-PL" dirty="0" err="1" smtClean="0"/>
              <a:t>kpc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Sąd rozpoznaje sprawę w postępowaniu nakazowym na pisemny wniosek powoda zgłoszony w pozwie – wybór rodzaju postępowania należy do powoda.</a:t>
            </a:r>
          </a:p>
          <a:p>
            <a:pPr algn="just"/>
            <a:r>
              <a:rPr lang="pl-PL" dirty="0" smtClean="0"/>
              <a:t>Nakaz zapłaty w postępowaniu nakazowym to warunkowe pozytywne merytoryczne orzeczenie wydawane w postępowaniu odrębnym.</a:t>
            </a:r>
          </a:p>
          <a:p>
            <a:pPr algn="just"/>
            <a:r>
              <a:rPr lang="pl-PL" dirty="0" smtClean="0"/>
              <a:t>Od pozwu w postępowaniu nakazowym pobiera się czwartą część opłaty – art. 19 ust. 2 KSCU.</a:t>
            </a:r>
          </a:p>
          <a:p>
            <a:pPr algn="just"/>
            <a:r>
              <a:rPr lang="pl-PL" dirty="0" smtClean="0"/>
              <a:t>Rozpoznanie sprawy następuje na posiedzeniu niejawnym w składzie jednoosobowym.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Uchylenie nakazu zapłaty, sprzeciw od nakazu zapłaty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Okoliczności wskazane w art. 502</a:t>
            </a:r>
            <a:r>
              <a:rPr lang="pl-PL" baseline="30000" dirty="0" smtClean="0"/>
              <a:t>1</a:t>
            </a:r>
            <a:r>
              <a:rPr lang="pl-PL" dirty="0" smtClean="0"/>
              <a:t> § 1 </a:t>
            </a:r>
            <a:r>
              <a:rPr lang="pl-PL" dirty="0" err="1" smtClean="0"/>
              <a:t>kpc</a:t>
            </a:r>
            <a:r>
              <a:rPr lang="pl-PL" dirty="0" smtClean="0"/>
              <a:t> muszą ujawnić się po wydaniu nakazu zapłaty.</a:t>
            </a:r>
          </a:p>
          <a:p>
            <a:pPr algn="just"/>
            <a:r>
              <a:rPr lang="pl-PL" dirty="0" smtClean="0"/>
              <a:t>Sprzeciw od nakazu zapłaty w postępowaniu upominawczym jest jedynym i szczególnym środkiem zaskarżenia przysługującym niezależnie od tego, czy nakaz został wydany przez sąd, czy przez referendarza sądowego. </a:t>
            </a:r>
          </a:p>
          <a:p>
            <a:pPr algn="just"/>
            <a:r>
              <a:rPr lang="pl-PL" dirty="0" smtClean="0"/>
              <a:t>Sprzeciw powinien spełniać wymogi przewidziane dla pism procesowych (art. 126 i nast. </a:t>
            </a:r>
            <a:r>
              <a:rPr lang="pl-PL" dirty="0" err="1" smtClean="0"/>
              <a:t>kpc</a:t>
            </a:r>
            <a:r>
              <a:rPr lang="pl-PL" dirty="0" smtClean="0"/>
              <a:t>) oraz wymogi z art. 503 § 1 </a:t>
            </a:r>
            <a:r>
              <a:rPr lang="pl-PL" dirty="0" err="1" smtClean="0"/>
              <a:t>kpc</a:t>
            </a:r>
            <a:r>
              <a:rPr lang="pl-PL" dirty="0" smtClean="0"/>
              <a:t>. </a:t>
            </a:r>
          </a:p>
          <a:p>
            <a:pPr algn="just"/>
            <a:r>
              <a:rPr lang="pl-PL" dirty="0" smtClean="0"/>
              <a:t>Sprzeciw od nakazu zapłaty musi zawierać wskazanie zakresu zaskarżenia, tj. czy pozwany zaskarża nakaz zapłaty w całości, czy w części.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Sprzeciw od nakazu zapłaty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Konsekwencją zaskarżenia nakazu zapłaty w części jest uprawomocnienie się nakazu zapłaty w części niezaskarżonej.</a:t>
            </a:r>
          </a:p>
          <a:p>
            <a:pPr algn="just"/>
            <a:r>
              <a:rPr lang="pl-PL" dirty="0" smtClean="0"/>
              <a:t>Sprzeciw wnosi się do sądu, który wydał nakaz zapłaty lub też do sądu, w którym nakaz wydał referendarz sądowy.</a:t>
            </a:r>
          </a:p>
          <a:p>
            <a:pPr algn="just"/>
            <a:r>
              <a:rPr lang="pl-PL" dirty="0" smtClean="0"/>
              <a:t>Sprzeciw nie podlega opłacie sądowej.   </a:t>
            </a:r>
          </a:p>
          <a:p>
            <a:pPr algn="just"/>
            <a:r>
              <a:rPr lang="pl-PL" dirty="0" smtClean="0"/>
              <a:t>Pozwany ma obowiązek przedstawienia w sprzeciwie zarzutów, które pod rygorem utraty należy zgłosić przed wdaniem się w spór, np.: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nieprawidłowego wskazania WPS,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braku jurysdykcji krajowej,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zapisu na sąd polubowny,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zawarcia umowy o mediację,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żądań związanych z obowiązkiem złożenia kaucji. 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Podstawy odrzucenia sprzeciwu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Wniesienie sprzeciwu po upływie terminu,</a:t>
            </a:r>
          </a:p>
          <a:p>
            <a:pPr algn="just"/>
            <a:r>
              <a:rPr lang="pl-PL" dirty="0" smtClean="0"/>
              <a:t>nieusunięcie braków formalnych sprzeciwu w terminie,</a:t>
            </a:r>
          </a:p>
          <a:p>
            <a:pPr algn="just"/>
            <a:r>
              <a:rPr lang="pl-PL" dirty="0" smtClean="0"/>
              <a:t>niedopuszczalność sprzeciwu, np. gdy został on wniesiony przez osobę nieuprawnioną,</a:t>
            </a:r>
          </a:p>
          <a:p>
            <a:pPr algn="just"/>
            <a:r>
              <a:rPr lang="pl-PL" dirty="0" smtClean="0"/>
              <a:t>zaniechanie użycia formularza sądowego lub złożenie nieprawidłowo wypełnionego formularza.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Skuteczne wniesienie sprzeciwu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b="1" u="sng" dirty="0" smtClean="0"/>
              <a:t>Skutkiem prawidłowego wniesienia sprzeciwu przeciwko całemu nakazowi zapłaty jest utrata mocy tego nakazu.</a:t>
            </a:r>
          </a:p>
          <a:p>
            <a:pPr algn="just"/>
            <a:r>
              <a:rPr lang="pl-PL" dirty="0" smtClean="0"/>
              <a:t>Utrata mocy nakazu zapłaty skutkuje rozpoznaniem sprawy we właściwym dla niej postępowaniu zwykłym lub odrębnym. </a:t>
            </a:r>
          </a:p>
          <a:p>
            <a:pPr algn="just"/>
            <a:r>
              <a:rPr lang="pl-PL" dirty="0" smtClean="0"/>
              <a:t>Orzeczenia wydane na skutek wniesienia sprzeciwu i utraty mocy nakazu zapłaty podlegają zaskarżeniu na zasadach ogólnych. </a:t>
            </a:r>
          </a:p>
          <a:p>
            <a:pPr algn="just"/>
            <a:r>
              <a:rPr lang="pl-PL" dirty="0" smtClean="0"/>
              <a:t>Częściowa utrata mocy nakazu zapłaty może być rozpatrywana w ujęciu podmiotowym, przedmiotowym, podmiotowo-przedmiotowym.  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Bibliografia: 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Marszałkowska-Krześ E. (red.), </a:t>
            </a:r>
            <a:r>
              <a:rPr lang="pl-PL" i="1" dirty="0" smtClean="0"/>
              <a:t>Kodeks Postępowania Cywilnego. Komentarz</a:t>
            </a:r>
            <a:r>
              <a:rPr lang="pl-PL" dirty="0" smtClean="0"/>
              <a:t>, Warszawa </a:t>
            </a:r>
            <a:r>
              <a:rPr lang="pl-PL" dirty="0" smtClean="0"/>
              <a:t>2017, </a:t>
            </a:r>
            <a:r>
              <a:rPr lang="pl-PL" dirty="0" err="1" smtClean="0"/>
              <a:t>Legalis</a:t>
            </a:r>
            <a:r>
              <a:rPr lang="pl-PL" dirty="0" smtClean="0"/>
              <a:t> </a:t>
            </a:r>
            <a:r>
              <a:rPr lang="pl-PL" dirty="0" err="1" smtClean="0"/>
              <a:t>BeckOnline</a:t>
            </a:r>
            <a:r>
              <a:rPr lang="pl-PL" dirty="0" smtClean="0"/>
              <a:t>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Postępowanie nakazowe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 postępowaniu nakazowym nie może zapaść orzeczenie merytorycznie oddalające powództwo. </a:t>
            </a:r>
          </a:p>
          <a:p>
            <a:pPr algn="just"/>
            <a:r>
              <a:rPr lang="pl-PL" dirty="0" smtClean="0"/>
              <a:t>Przedmiotem postępowania nakazowego może być tylko dochodzenie roszczeń pieniężnych lub świadczeń innych rzeczy zamiennych, pod warunkiem, że okoliczności uzasadniające roszczenie są udowodnione dokumentami wskazanymi w art. 485 </a:t>
            </a:r>
            <a:r>
              <a:rPr lang="pl-PL" dirty="0" err="1" smtClean="0"/>
              <a:t>kpc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Katalog dokumentów – 485 </a:t>
            </a:r>
            <a:r>
              <a:rPr lang="pl-PL" dirty="0" err="1" smtClean="0"/>
              <a:t>kpc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Dokument urzędowy – art. 244 </a:t>
            </a:r>
            <a:r>
              <a:rPr lang="pl-PL" dirty="0" err="1" smtClean="0"/>
              <a:t>kpc</a:t>
            </a:r>
            <a:r>
              <a:rPr lang="pl-PL" dirty="0" smtClean="0"/>
              <a:t> i 1138 </a:t>
            </a:r>
            <a:r>
              <a:rPr lang="pl-PL" dirty="0" err="1" smtClean="0"/>
              <a:t>kpc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Zaakceptowany przez dłużnika rachunek – np. faktura VAT.</a:t>
            </a:r>
          </a:p>
          <a:p>
            <a:pPr algn="just"/>
            <a:r>
              <a:rPr lang="pl-PL" dirty="0" smtClean="0"/>
              <a:t>Wezwanie dłużnika do zapłaty – dokument prywatny, z którego wynika: kto jest dłużnikiem, wysokość zobowiązania, wymagalność zobowiązania, termin w jakim zobowiązanie powinno być spełnione, stosunek prawny, z którego zobowiązanie wynika.</a:t>
            </a:r>
          </a:p>
          <a:p>
            <a:pPr algn="just"/>
            <a:r>
              <a:rPr lang="pl-PL" dirty="0" smtClean="0"/>
              <a:t>Pisemne oświadczenie dłużnika o uznaniu długu: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Uznanie właściwe – umowa zawarta pomiędzy uprawnionym a zobowiązanym;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Uznanie niewłaściwe – oświadczenie wiedzy zobowiązanego. 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Katalog dokumentów – 485 </a:t>
            </a:r>
            <a:r>
              <a:rPr lang="pl-PL" dirty="0" err="1" smtClean="0"/>
              <a:t>kpc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Art. 485 § 1 pkt. 4 </a:t>
            </a:r>
            <a:r>
              <a:rPr lang="pl-PL" dirty="0" err="1" smtClean="0"/>
              <a:t>kpc</a:t>
            </a:r>
            <a:r>
              <a:rPr lang="pl-PL" dirty="0" smtClean="0"/>
              <a:t> – polecenie zapłaty, będące jednym ze sposobów rozliczeń bezgotówkowych.</a:t>
            </a:r>
          </a:p>
          <a:p>
            <a:pPr algn="just"/>
            <a:r>
              <a:rPr lang="pl-PL" dirty="0" smtClean="0"/>
              <a:t>Art. 485 § 2 </a:t>
            </a:r>
            <a:r>
              <a:rPr lang="pl-PL" dirty="0" err="1" smtClean="0"/>
              <a:t>kpc</a:t>
            </a:r>
            <a:endParaRPr lang="pl-PL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weksel,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czek,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warrant (części dowodu składowego, który stwierdza ustanowienie zastawu na rzeczach złożonych do składu),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rewers ( części dowodu składowego, który stwierdza posiadanie rzeczy złożonych do składu)</a:t>
            </a:r>
          </a:p>
          <a:p>
            <a:pPr marL="514350" indent="-514350" algn="just">
              <a:buNone/>
            </a:pPr>
            <a:r>
              <a:rPr lang="pl-PL" dirty="0" smtClean="0"/>
              <a:t>	- należycie wypełniony, którego treść na nasuwa wątpliwości. </a:t>
            </a:r>
          </a:p>
          <a:p>
            <a:pPr marL="514350" indent="-514350" algn="just"/>
            <a:r>
              <a:rPr lang="pl-PL" dirty="0" smtClean="0"/>
              <a:t>Art. 485 § 2a </a:t>
            </a:r>
            <a:r>
              <a:rPr lang="pl-PL" dirty="0" err="1" smtClean="0"/>
              <a:t>kpc</a:t>
            </a:r>
            <a:r>
              <a:rPr lang="pl-PL" dirty="0" smtClean="0"/>
              <a:t> – inne dokumenty mogące stanowić podstawę wydania nakazu zapłaty.  </a:t>
            </a:r>
          </a:p>
          <a:p>
            <a:pPr marL="514350" indent="-514350" algn="just"/>
            <a:r>
              <a:rPr lang="pl-PL" dirty="0" smtClean="0"/>
              <a:t>Art. 485 § 3 </a:t>
            </a:r>
            <a:r>
              <a:rPr lang="pl-PL" dirty="0" err="1" smtClean="0"/>
              <a:t>kpc</a:t>
            </a:r>
            <a:r>
              <a:rPr lang="pl-PL" dirty="0" smtClean="0"/>
              <a:t> – wyciąg z ksiąg bankowych musi spełniać kumulatywnie warunki wskazane w dyspozycji przepisu. Powodem w takiej sprawie może być wyłącznie bank. 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Brak podstaw do wydania nakazu zapłaty w postępowaniu nakazowym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/>
            <a:r>
              <a:rPr lang="pl-PL" sz="3100" dirty="0" smtClean="0"/>
              <a:t>Jeżeli nie ma podstaw do wydania nakazu zapłaty przewodniczący podejmuje czynności związane ze skierowaniem sprawy do postępowania zwykłego lub postępowania odrębnego.</a:t>
            </a:r>
          </a:p>
          <a:p>
            <a:pPr marL="514350" indent="-514350" algn="just"/>
            <a:r>
              <a:rPr lang="pl-PL" sz="3100" dirty="0" smtClean="0"/>
              <a:t>Stwierdzając brak podstaw do nakazu zapłaty przewodniczący wydaje zarządzenie wzywające powoda do uzupełnienia opłaty od pozwu.</a:t>
            </a:r>
          </a:p>
          <a:p>
            <a:pPr marL="514350" indent="-514350" algn="just"/>
            <a:r>
              <a:rPr lang="pl-PL" sz="3100" dirty="0" smtClean="0"/>
              <a:t>Brak podstaw do wydania nakazu zapłaty może występować, gdy: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3100" dirty="0" smtClean="0"/>
              <a:t>brak jest wniosku o wydanie nakazu zapłaty,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3100" dirty="0" smtClean="0"/>
              <a:t>powód domaga się roszczenia nienadającego się do trybu nakazowego,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3100" dirty="0" smtClean="0"/>
              <a:t>nie dołączono do pozwu wszystkich wymaganych dokumentów,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3100" dirty="0" smtClean="0"/>
              <a:t>dołączone dokumenty nie spełniają wymogów.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Treść nakazu zapłaty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 treści nakazu zapłaty zawarty jest obowiązek pozwanego spełnienia świadczenia w całości wraz z kosztami na rzecz powoda w terminie 14 dni albo wniesienia zarzutów w tym samym terminie.</a:t>
            </a:r>
          </a:p>
          <a:p>
            <a:pPr algn="just"/>
            <a:r>
              <a:rPr lang="pl-PL" dirty="0" smtClean="0"/>
              <a:t>Sąd nie może wydać nakazu co do części dochodzonego roszczenia. 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Nakaz zapłaty jako tytuł zabezpieczenia i tytuł wykonawczy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Nakaz zapłaty wydany w postępowaniu nakazowym wzmacnia pozycję powoda, bowiem z chwilą wydania stanowi tytuł zabezpieczenia bez nadawania mu klauzuli wykonalności. </a:t>
            </a:r>
          </a:p>
          <a:p>
            <a:pPr algn="just"/>
            <a:r>
              <a:rPr lang="pl-PL" dirty="0" smtClean="0"/>
              <a:t>Nakaz zapłaty wydany na podstawie weksla, czeku, warrantu, rewersu staje się natychmiast wykonany po upływie dwóch tygodni od chwili jego doręczenia. 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art. 492</a:t>
            </a:r>
            <a:r>
              <a:rPr lang="pl-PL" baseline="30000" dirty="0" smtClean="0"/>
              <a:t>1 </a:t>
            </a:r>
            <a:r>
              <a:rPr lang="pl-PL" dirty="0" err="1" smtClean="0"/>
              <a:t>kpc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Stanowi przykład sytuacji, w której sąd z urzędu może uchylić swoje merytoryczne orzeczenie.</a:t>
            </a:r>
          </a:p>
          <a:p>
            <a:pPr algn="just"/>
            <a:r>
              <a:rPr lang="pl-PL" dirty="0" smtClean="0"/>
              <a:t>Dwie podstawy uchylenia nakazu zapłaty z urzędu: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Brak możliwości doręczenia nakazu zapłaty pozwanemu.</a:t>
            </a:r>
          </a:p>
          <a:p>
            <a:pPr marL="514350" indent="-514350" algn="just">
              <a:buFontTx/>
              <a:buChar char="-"/>
            </a:pPr>
            <a:r>
              <a:rPr lang="pl-PL" dirty="0" smtClean="0"/>
              <a:t>miejsce pobytu pozwanego nie jest znane, </a:t>
            </a:r>
          </a:p>
          <a:p>
            <a:pPr marL="514350" indent="-514350" algn="just">
              <a:buFontTx/>
              <a:buChar char="-"/>
            </a:pPr>
            <a:r>
              <a:rPr lang="pl-PL" dirty="0" smtClean="0"/>
              <a:t>doręczenie nie może nastąpić w kraju,</a:t>
            </a:r>
          </a:p>
          <a:p>
            <a:pPr marL="514350" indent="-514350" algn="just">
              <a:buAutoNum type="arabicPeriod" startAt="2"/>
            </a:pPr>
            <a:r>
              <a:rPr lang="pl-PL" dirty="0" smtClean="0"/>
              <a:t>Braki w zakresie zdolności sądowej i procesowej pozwanego.</a:t>
            </a:r>
          </a:p>
          <a:p>
            <a:pPr marL="514350" indent="-514350" algn="just"/>
            <a:r>
              <a:rPr lang="pl-PL" dirty="0" smtClean="0"/>
              <a:t>Skutkiem uchylenia nakazu zapłaty jest pozbawienie go cech tytułu zabezpieczającego. 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868</TotalTime>
  <Words>1681</Words>
  <Application>Microsoft Office PowerPoint</Application>
  <PresentationFormat>Pokaz na ekranie (4:3)</PresentationFormat>
  <Paragraphs>143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Kapitał</vt:lpstr>
      <vt:lpstr>Postępowanie nakazowe i upominawcze</vt:lpstr>
      <vt:lpstr>Postępowanie nakazowe</vt:lpstr>
      <vt:lpstr>Postępowanie nakazowe</vt:lpstr>
      <vt:lpstr>Katalog dokumentów – 485 kpc</vt:lpstr>
      <vt:lpstr>Katalog dokumentów – 485 kpc</vt:lpstr>
      <vt:lpstr>Brak podstaw do wydania nakazu zapłaty w postępowaniu nakazowym</vt:lpstr>
      <vt:lpstr>Treść nakazu zapłaty</vt:lpstr>
      <vt:lpstr>Nakaz zapłaty jako tytuł zabezpieczenia i tytuł wykonawczy</vt:lpstr>
      <vt:lpstr>art. 4921 kpc</vt:lpstr>
      <vt:lpstr>Drugi etap postępowania nakazowego</vt:lpstr>
      <vt:lpstr>Zarzuty od nakazu zapłaty</vt:lpstr>
      <vt:lpstr>Odrzucenie zarzutów od nakazu zapłaty</vt:lpstr>
      <vt:lpstr>Drugi etap postępowania nakazowego</vt:lpstr>
      <vt:lpstr>Drugi etap postępowania nakazowego</vt:lpstr>
      <vt:lpstr>Cofnięcie zarzutów</vt:lpstr>
      <vt:lpstr>Postępowanie upominawcze</vt:lpstr>
      <vt:lpstr>Podstawy postępowania upominawczego</vt:lpstr>
      <vt:lpstr>Dodatkowe ograniczenia możliwości wydania nakazu zapłaty</vt:lpstr>
      <vt:lpstr>Treść nakazu zapłaty w postępowaniu upominawczym</vt:lpstr>
      <vt:lpstr>Uchylenie nakazu zapłaty, sprzeciw od nakazu zapłaty </vt:lpstr>
      <vt:lpstr>Sprzeciw od nakazu zapłaty</vt:lpstr>
      <vt:lpstr>Podstawy odrzucenia sprzeciwu</vt:lpstr>
      <vt:lpstr>Skuteczne wniesienie sprzeciwu</vt:lpstr>
      <vt:lpstr>Bibliografia: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nakazowe i upominawcze</dc:title>
  <dc:creator>domin</dc:creator>
  <cp:lastModifiedBy>Windows User</cp:lastModifiedBy>
  <cp:revision>59</cp:revision>
  <dcterms:created xsi:type="dcterms:W3CDTF">2017-03-18T09:56:39Z</dcterms:created>
  <dcterms:modified xsi:type="dcterms:W3CDTF">2017-03-27T18:04:29Z</dcterms:modified>
</cp:coreProperties>
</file>