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27.03.2017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Opracowała Dominika </a:t>
            </a:r>
            <a:r>
              <a:rPr lang="pl-PL" dirty="0" smtClean="0"/>
              <a:t>Dyrka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Europejskie postępowania w sprawach </a:t>
            </a:r>
            <a:r>
              <a:rPr lang="pl-PL" dirty="0" err="1" smtClean="0"/>
              <a:t>transgranicznych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Wniesienie sprzeciwu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Wniesienie sprzeciwu przez pozwanego powoduje utratę mocy europejskiego nakazu zapłaty, a sąd kieruje ją do dalszego rozpoznania we właściwym trybie, z wyłączeniem postępowania nakazowego i upominawczego.</a:t>
            </a:r>
          </a:p>
          <a:p>
            <a:pPr algn="just"/>
            <a:r>
              <a:rPr lang="pl-PL" dirty="0" smtClean="0"/>
              <a:t>Pozwany może wnieść sprzeciw od europejskiego nakazu zapłaty do sądu, który go wydał w terminie 30 dni od dnia doręczenia mu nakazu.</a:t>
            </a:r>
          </a:p>
          <a:p>
            <a:pPr algn="just"/>
            <a:r>
              <a:rPr lang="pl-PL" dirty="0" smtClean="0"/>
              <a:t>Gdy powód zażądał zakończenia postępowania na wypadek wniesienia sprzeciwu, sąd wydaje postanowienie o umorzeniu postępowania, orzekając o kosztach postępowania według zasad stosowanych w przypadku cofnięcia pozwu.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Uchylenie nakazu zapłaty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sz="3000" dirty="0" smtClean="0"/>
              <a:t>Instytucja uchylenia nakazu zapłaty nie stanowi środka zaskarżenia, lecz jeden ze środków prawnych umożliwiających zweryfikowanie wydania zasadności merytorycznego orzeczenia, jeżeli pozwany nie wniósł w terminie sprzeciwu od nakazu zapłaty.</a:t>
            </a:r>
          </a:p>
          <a:p>
            <a:pPr algn="just"/>
            <a:r>
              <a:rPr lang="pl-PL" sz="3000" dirty="0" smtClean="0"/>
              <a:t>Na wniosek pozwanego, jeżeli upłynął termin na wniesienie sprzeciwu, możliwie jest zweryfikowanie europejskiego nakazu zapłaty przez sąd, który go wydał.</a:t>
            </a:r>
          </a:p>
          <a:p>
            <a:pPr algn="just"/>
            <a:r>
              <a:rPr lang="pl-PL" sz="3000" dirty="0" smtClean="0"/>
              <a:t> Ponowne zbadanie przez sąd nakazu zapłaty, wydanego w europejskim postępowaniu nakazowym będzie możliwe w przypadku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000" dirty="0" smtClean="0"/>
              <a:t>doręczenia pozwanemu nakazu zapłaty bez potwierdzenia odbioru przez pozwanego,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000" dirty="0" smtClean="0"/>
              <a:t>doręczenia pozwanemu nakazu zapłaty  w czasie, w którym pozwany nie miał możliwości przygotowania się do obrony z przyczyn niezawinionych,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000" dirty="0" smtClean="0"/>
              <a:t>jeżeli pozwany nie miał możliwości sprzeciwienia się roszczeniu powoda z powodu siły wyższej lub nadzwyczajnych okoliczności, które nie były przez niego zawinione,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3000" dirty="0" smtClean="0"/>
              <a:t>jeśli wydanie nakazu zapłaty było w sposób oczywisty błędne w świetle regulacji przewidzianej w rozporządzeniu bądź w innych wyjątkowych okolicznościach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Wniosek o uchylenie europejskiego nakazu zapłaty</a:t>
            </a:r>
            <a:endParaRPr lang="pl-PL" sz="2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Wniosek o uchylenie europejskiego nakazu zapłaty należy złożyć do sądu lub referendarza sądowego, który go wydał. </a:t>
            </a:r>
          </a:p>
          <a:p>
            <a:pPr algn="just"/>
            <a:r>
              <a:rPr lang="pl-PL" dirty="0" smtClean="0"/>
              <a:t>Wniosek powinien spełniać wymogi pisma procesowego oraz wskazywać podstawy uzasadniające uchylenie europejskiego nakazu zapłaty wynikające z rozporządzenia. </a:t>
            </a:r>
          </a:p>
          <a:p>
            <a:pPr algn="just"/>
            <a:r>
              <a:rPr lang="pl-PL" dirty="0" smtClean="0"/>
              <a:t>Sąd, który wydał europejski nakaz zapłaty może w celu ustalenia i zweryfikowania prawdziwości twierdzeń pozwanego zawartych we wniosku o uchylenie europejskiego nakazu zapłaty wyznaczyć rozprawę, aby wysłuchać powoda.</a:t>
            </a:r>
          </a:p>
          <a:p>
            <a:pPr algn="just"/>
            <a:r>
              <a:rPr lang="pl-PL" dirty="0" smtClean="0"/>
              <a:t>Referendarz sądowy może natomiast jedynie zażądać od powoda wyjaśnień na piśmie.</a:t>
            </a:r>
          </a:p>
          <a:p>
            <a:pPr algn="just"/>
            <a:r>
              <a:rPr lang="pl-PL" dirty="0" smtClean="0"/>
              <a:t>Rozstrzygniecie wniosku o uchylenie europejskiego nakazu zapłaty następuje w formie postanowienia wydanego przez sąd, które podlega zaskarżeniu w drodze zażalenia wnoszonego do sądu II instancji za pośrednictwem sądu, który w sprawie orzekał.</a:t>
            </a:r>
          </a:p>
          <a:p>
            <a:pPr algn="just"/>
            <a:r>
              <a:rPr lang="pl-PL" dirty="0" smtClean="0"/>
              <a:t>Jeżeli nie zachodzi żadna z podstaw uzasadniających złożenie wniosku o ponowne zbadanie europejskiego nakazu zapłaty następuje odrzucenie wniosku. W takim przypadku europejski nakaz zapłaty pozostaje w mocy.</a:t>
            </a:r>
          </a:p>
          <a:p>
            <a:pPr algn="just"/>
            <a:r>
              <a:rPr lang="pl-PL" dirty="0" smtClean="0"/>
              <a:t>Europejski nakaz zapłaty traci moc, jeżeli sąd uzna, że ponowne zbadanie nakazu zapłaty jest uzasadnione z powodu okoliczności wskazanych we wniosku o uchylenie europejskiego nakazu zapłaty.</a:t>
            </a:r>
          </a:p>
          <a:p>
            <a:pPr algn="just"/>
            <a:r>
              <a:rPr lang="pl-PL" dirty="0" smtClean="0"/>
              <a:t>Skutecznie wniesiony wniosek o uchylenie europejskiego nakazu zapłaty ma cechy środka prawnego o charakterze </a:t>
            </a:r>
            <a:r>
              <a:rPr lang="pl-PL" dirty="0" err="1" smtClean="0"/>
              <a:t>kasatoryjnym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Europejskie postępowanie w sprawie drobnych roszczeń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zastosowania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Rozpoznanie sprawy przez sąd w europejskim postępowaniu w sprawie drobnych roszczeń następuje, jeżeli spełnione zostały warunki określone w rozporządzeniu 861/2007. Do postępowania tego nie mają zastosowania przepisy o innych postępowaniach odrębnych.</a:t>
            </a:r>
          </a:p>
          <a:p>
            <a:pPr algn="just"/>
            <a:r>
              <a:rPr lang="pl-PL" dirty="0" smtClean="0"/>
              <a:t>Europejskie postępowanie w sprawie drobnych roszczeń ma charakter fakultatywny w stosunku do krajowych postępowań o podobnym charakterze.</a:t>
            </a:r>
          </a:p>
          <a:p>
            <a:pPr algn="just"/>
            <a:r>
              <a:rPr lang="pl-PL" dirty="0" smtClean="0"/>
              <a:t>Rozporządzenie 861/2007 ma być stosowane w celu uproszczenia i przyspieszenia postępowań spornych w sprawach o roszczenia pieniężne i niepieniężne, których wartość przedmiotu sporu nie przekracza 2 000 euro, a także w celu ułatwienia dostępu do wymiaru sprawiedliwości.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Warunki zastosowania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Podstawą do zastosowania przepisów rozporządzenia 861/2007 jest </a:t>
            </a:r>
            <a:r>
              <a:rPr lang="pl-PL" dirty="0" err="1" smtClean="0"/>
              <a:t>transgraniczny</a:t>
            </a:r>
            <a:r>
              <a:rPr lang="pl-PL" dirty="0" smtClean="0"/>
              <a:t> charakter sprawy, który ustala się na moment wniesienia pozwu.</a:t>
            </a:r>
          </a:p>
          <a:p>
            <a:pPr algn="just"/>
            <a:r>
              <a:rPr lang="pl-PL" dirty="0" smtClean="0"/>
              <a:t> Za sprawę o </a:t>
            </a:r>
            <a:r>
              <a:rPr lang="pl-PL" dirty="0" err="1" smtClean="0"/>
              <a:t>transgranicznym</a:t>
            </a:r>
            <a:r>
              <a:rPr lang="pl-PL" dirty="0" smtClean="0"/>
              <a:t> charakterze uważa się sprawę, w której przynajmniej jedna ze stron zamieszkuje lub przebywa w państwie członkowskim innym niż państwo organu rozpoznającego sprawę. </a:t>
            </a:r>
          </a:p>
          <a:p>
            <a:pPr algn="just"/>
            <a:r>
              <a:rPr lang="pl-PL" dirty="0" smtClean="0"/>
              <a:t>Europejskie postępowanie w sprawach drobnych roszczeń znajduje zastosowanie w sprawach cywilnych i gospodarczych, bez względu na właściwość sądu, jeżeli wartość przedmiotu sporu (z wyłączeniem świadczeń ubocznych, wydatków i nakładów) nie przekracza 2000 euro w momencie wniesienia pozwu.</a:t>
            </a:r>
          </a:p>
          <a:p>
            <a:pPr algn="just"/>
            <a:r>
              <a:rPr lang="pl-PL" dirty="0" smtClean="0"/>
              <a:t>Rozporządzenie nie wskazuje, jakiego rodzaju roszczenia mogą być dochodzone w postępowaniu. Przedmiotem tej regulacji są zarówno roszczenia o charakterze pieniężnym, jak i niepieniężnym, o ile wartość przedmiotu sporu nie przekroczy kwoty 2000 euro.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600" b="1" dirty="0" smtClean="0"/>
              <a:t>Rodzaje spraw wyłączonych z zakresu</a:t>
            </a:r>
            <a:br>
              <a:rPr lang="pl-PL" sz="2600" b="1" dirty="0" smtClean="0"/>
            </a:br>
            <a:r>
              <a:rPr lang="pl-PL" sz="2600" b="1" dirty="0" smtClean="0"/>
              <a:t>stosowania rozporządzenia 861/2007</a:t>
            </a:r>
            <a:endParaRPr lang="pl-PL" sz="2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Przepisów o postępowaniu w sprawie drobnych roszczeń nie można zastosować w sprawach dotyczących: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akt stanu cywilnego,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 zakresu zdolności prawnej i zdolności do czynności prawnych oraz przedstawicielstwa osób fizycznych,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spraw o prawa majątkowe wynikające ze stosunków małżeńskich, testamentów i dziedziczenia,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obowiązków alimentacyjnych,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postępowań upadłościowych, postępowań likwidacyjnych niewypłacalnych osób prawnych, postępowań układowych,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ubezpieczeń społecznych, prawa pracy,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postępowań arbitrażowych,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najmu lub dzierżawy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nieruchomości,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naruszenia prywatności i dóbr osobistych, w tym zniesławienia.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rzeczowa sądów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Europejskie postępowanie w sprawie drobnych roszczeń należy do właściwości sądów rejonowych i okręgowych. </a:t>
            </a:r>
          </a:p>
          <a:p>
            <a:pPr algn="just"/>
            <a:r>
              <a:rPr lang="pl-PL" dirty="0" smtClean="0"/>
              <a:t>W sprawach tych referendarze mogą wydawać wyłącznie zarządzenia. Zatem nie mogą wydawać rozstrzygnięć co do istoty sprawy. </a:t>
            </a:r>
          </a:p>
          <a:p>
            <a:pPr algn="just"/>
            <a:r>
              <a:rPr lang="pl-PL" dirty="0" smtClean="0"/>
              <a:t>Sąd, co do zasady, rozpoznaje sprawy dotyczące drobnych roszczeń na posiedzeniu niejawnym, choć może także wyznaczyć rozprawę.</a:t>
            </a:r>
          </a:p>
          <a:p>
            <a:pPr algn="just"/>
            <a:r>
              <a:rPr lang="pl-PL" dirty="0" smtClean="0"/>
              <a:t>Sąd przeprowadza rozprawę, gdy z wnioskiem takim wystąpiła jedna ze stron lub jeśli sąd uzna to za konieczne w danej sprawie. Od dyskrecjonalnej władzy sądu zależy decyzja o wyznaczeniu rozprawy.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Zwrot pozwu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Możliwie jest uzupełnienie lub skorygowanie danych zawartych w formularzu pozwu, w terminie zakreślonym przez sąd. W przypadku, gdy powód nie uzupełni lub nie skoryguje formularza pozwu w zakreślonym przez sąd terminie pozew zostanie przez sąd zwrócony. Zwrot pozwu następuje w formie postanowienia.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europejskim postępowaniu w sprawie drobnych roszczeń sąd wydaje postanowienie o zwrocie pozwu: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jeżeli sąd uzna, że przedstawione przez powoda informacje nie są dostatecznie jasne lub odpowiednie,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w przypadku nieprawidłowo wypełnionego formularza pozwu,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jeśli powództwo jest oczywiście bezzasadne lub niedopuszczalne. </a:t>
            </a:r>
          </a:p>
          <a:p>
            <a:pPr marL="514350" indent="-514350">
              <a:buNone/>
            </a:pP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Odmienności w postępowaniu dowodowym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Dowód z zeznań świadków - możliwość przeprowadzenia dowodu z zeznań świadka w formie pisemnej, w zakreślonym terminie, jeżeli sąd tak postanowi. Przy czym, celem zagwarantowania składania przez świadka zeznań zgodnych z prawdą, sąd zobowiązuje go do złożenia przyrzeczenia poprzez podpisanie tekstu oświadczenia.</a:t>
            </a:r>
          </a:p>
          <a:p>
            <a:r>
              <a:rPr lang="pl-PL" dirty="0" smtClean="0"/>
              <a:t>Dowód z przesłuchania stron - sąd może zarządzić przesłuchanie strony w formie pisemnej. Wówczas nie stosuje się przepisu umożliwiającego przesłuchanie stron co do pewnych okoliczności faktycznych po odebraniu przyrzeczenia.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Europejskie postępowanie nakazowe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500" dirty="0" smtClean="0"/>
              <a:t>Wyroki wydawane w europejskim postępowaniu w sprawie drobnych roszczeń </a:t>
            </a:r>
            <a:endParaRPr lang="pl-PL" sz="2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Wyrok wydany na posiedzeniu niejawnym sąd doręcza obu stronom wraz z pouczeniem o przysługujących im środkach zaskarżenia.</a:t>
            </a:r>
          </a:p>
          <a:p>
            <a:pPr algn="just"/>
            <a:r>
              <a:rPr lang="pl-PL" dirty="0" smtClean="0"/>
              <a:t>Rozporządzenie 861/2007 określa, że sąd rozstrzyga merytorycznie sprawę w terminie 30 dni od dnia zamknięcia rozprawy albo od dnia otrzymania wszystkich niezbędnych informacji do wydania orzeczenia.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Środki zaskarżenia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Wyroki wydawane w europejskim postępowaniu w sprawie drobnych roszczeń podlegają zaskarżeniu w drodze apelacji, na zasadach uregulowanych w postępowaniu uproszczonym, z tym, że przekazanie sprawy do ponownego rozpoznania przez sąd I instancji skutkuje rozpoznaniem sprawy postępowaniu zwykłym.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Uchylenie wyroku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1500" dirty="0" smtClean="0"/>
              <a:t>Jeśli na podstawie przepisów rozporządzenia istnieje podstawa do uchylenia wyroku, to sąd na wniosek pozwanego rozpoznaje taki wniosek po wysłuchaniu powoda wydając w tym zakresie postanowienie.</a:t>
            </a:r>
          </a:p>
          <a:p>
            <a:pPr algn="just"/>
            <a:r>
              <a:rPr lang="pl-PL" sz="1500" dirty="0" smtClean="0"/>
              <a:t>Pozwany ma prawo złożyć wniosek o ponowne zbadanie orzeczenia wydanego w ramach europejskiego postępowania w sprawie drobnych roszczeń w sądzie lub trybunale znajdującym się pod jurysdykcją państwa członkowskiego, w którym wydano orzeczenie: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500" dirty="0" smtClean="0"/>
              <a:t>jeśli nie zostały dopełnione wymogi w zakresie prawidłowego doręczenia,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500" dirty="0" smtClean="0"/>
              <a:t>Jeśli doręczenie nie nastąpiło w czasie umożliwiającym pozwanemu przygotowanie się do obrony bez jego winy,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sz="1500" dirty="0" smtClean="0"/>
              <a:t>jeśli pozwany nie miał możliwości wniesienia odpowiedzi na pozew z powodu siły wyższej lub z powodu nadzwyczajnych okoliczności, które były przez niego niezawinione. </a:t>
            </a:r>
          </a:p>
          <a:p>
            <a:pPr marL="514350" indent="-514350" algn="just"/>
            <a:r>
              <a:rPr lang="pl-PL" sz="1500" dirty="0" smtClean="0"/>
              <a:t>Jeśli w powyższych przypadkach sąd lub trybunał uzna, że ponowne zbadanie orzeczenia jest uzasadnione, to orzeczenie wydane w ramach europejskiego postępowania w sprawie drobnych roszczeń zostaje uchylone.</a:t>
            </a:r>
          </a:p>
          <a:p>
            <a:pPr algn="just"/>
            <a:r>
              <a:rPr lang="pl-PL" sz="1500" dirty="0" smtClean="0"/>
              <a:t>Wniosek o uchylenie wyroku powinien czynić zadość warunkom pisma procesowego oraz zawierać wskazanie okoliczności uzasadniających uchylenie wyroku. </a:t>
            </a:r>
          </a:p>
          <a:p>
            <a:pPr algn="just"/>
            <a:r>
              <a:rPr lang="pl-PL" sz="1500" dirty="0" smtClean="0"/>
              <a:t>Przed uchyleniem wyroku sąd wysłucha powoda na posiedzeniu lub zażąda od niego oświadczenia na piśmie.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Marszałkowska-Krześ E. (red.), </a:t>
            </a:r>
            <a:r>
              <a:rPr lang="pl-PL" i="1" dirty="0" smtClean="0"/>
              <a:t>Kodeks Postępowania Cywilnego. Komentarz</a:t>
            </a:r>
            <a:r>
              <a:rPr lang="pl-PL" dirty="0" smtClean="0"/>
              <a:t>, Warszawa </a:t>
            </a:r>
            <a:r>
              <a:rPr lang="pl-PL" dirty="0" smtClean="0"/>
              <a:t>2017, </a:t>
            </a:r>
            <a:r>
              <a:rPr lang="pl-PL" dirty="0" err="1" smtClean="0"/>
              <a:t>Legalis</a:t>
            </a:r>
            <a:r>
              <a:rPr lang="pl-PL" dirty="0" smtClean="0"/>
              <a:t> </a:t>
            </a:r>
            <a:r>
              <a:rPr lang="pl-PL" dirty="0" err="1" smtClean="0"/>
              <a:t>BeckOnline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Stosowanie przepisów o europejskim postępowaniu nakazowym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Rozpoznanie sprawy przez sąd polski na podstawie przepisów o europejskim postępowaniu nakazowym może nastąpić, jeżeli są spełnione warunki wynikające z przepisów odrębnych, wówczas nie mają zastosowania przepisy o innych postępowaniach odrębnych uregulowane w Kodeksie.</a:t>
            </a:r>
          </a:p>
          <a:p>
            <a:pPr algn="just"/>
            <a:r>
              <a:rPr lang="pl-PL" dirty="0" smtClean="0"/>
              <a:t>Europejskie postępowanie nakazowe jest postępowaniem z elementem </a:t>
            </a:r>
            <a:r>
              <a:rPr lang="pl-PL" dirty="0" err="1" smtClean="0"/>
              <a:t>transgranicznym</a:t>
            </a:r>
            <a:r>
              <a:rPr lang="pl-PL" dirty="0" smtClean="0"/>
              <a:t>, służącym do merytorycznego rozpoznania sprawy cywilnej lub handlowej, jeżeli zostaną spełnione warunki przewidziane w przepisach odrębnych.</a:t>
            </a:r>
          </a:p>
          <a:p>
            <a:pPr algn="just"/>
            <a:r>
              <a:rPr lang="pl-PL" dirty="0" smtClean="0"/>
              <a:t>Sąd może zastosować przepisy o europejskim postępowaniu nakazowym, jeżeli spełnione zostaną warunki określone w rozporządzeniu 1896/2006. Przedmiotowe rozporządzenie wywołuje bezpośrednie skutki w wewnętrznych regulacjach prawnych państw członkowskich Unii Europejskiej, z wyjątkiem Danii.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 sprawy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pl-PL" dirty="0" smtClean="0"/>
              <a:t>Warunkiem rozpoznania sprawy przez sąd według zasad uregulowanych w europejskim postępowaniu nakazowym jest uznanie sprawy za sprawę </a:t>
            </a:r>
            <a:r>
              <a:rPr lang="pl-PL" dirty="0" err="1" smtClean="0"/>
              <a:t>transgraniczną</a:t>
            </a:r>
            <a:r>
              <a:rPr lang="pl-PL" dirty="0" smtClean="0"/>
              <a:t> cywilną lub handlową w rozumieniu art. 2 rozporządzenia 1896/2006.</a:t>
            </a:r>
          </a:p>
          <a:p>
            <a:pPr algn="just"/>
            <a:r>
              <a:rPr lang="pl-PL" dirty="0" smtClean="0"/>
              <a:t>Sprawami </a:t>
            </a:r>
            <a:r>
              <a:rPr lang="pl-PL" dirty="0" err="1" smtClean="0"/>
              <a:t>transgranicznymi</a:t>
            </a:r>
            <a:r>
              <a:rPr lang="pl-PL" dirty="0" smtClean="0"/>
              <a:t>, w rozumieniu art. 3 rozporządzenia 1896/2006, są sprawy, w których przynajmniej jedna ze stron ma miejsce zamieszkania lub miejsce zwykłego pobytu albo siedzibę w państwie członkowskim innym niż państwo członkowskie sądu rozpoznającego sprawę. </a:t>
            </a:r>
          </a:p>
          <a:p>
            <a:pPr algn="just"/>
            <a:r>
              <a:rPr lang="pl-PL" dirty="0" smtClean="0"/>
              <a:t>Z zakresu przedmiotowego stosowania rozporządzenia 1896/2006 wyłączone zostały natomiast sprawy: skarbowe, celne, administracyjne, sprawy dotyczące odpowiedzialności państwa za działania i zaniechania przy wykonywaniu władzy publicznej (</a:t>
            </a:r>
            <a:r>
              <a:rPr lang="pl-PL" i="1" dirty="0" smtClean="0"/>
              <a:t>acta </a:t>
            </a:r>
            <a:r>
              <a:rPr lang="pl-PL" i="1" dirty="0" err="1" smtClean="0"/>
              <a:t>iure</a:t>
            </a:r>
            <a:r>
              <a:rPr lang="pl-PL" i="1" dirty="0" smtClean="0"/>
              <a:t> imperia), </a:t>
            </a:r>
            <a:r>
              <a:rPr lang="pl-PL" dirty="0" smtClean="0"/>
              <a:t>a ponadto sprawy dotyczące:</a:t>
            </a:r>
          </a:p>
          <a:p>
            <a:pPr algn="just"/>
            <a:r>
              <a:rPr lang="pl-PL" dirty="0" smtClean="0"/>
              <a:t>1) praw majątkowych wynikających ze stosunków małżeńskich, testamentów oraz z zakresu dziedziczenia,</a:t>
            </a:r>
          </a:p>
          <a:p>
            <a:pPr algn="just"/>
            <a:r>
              <a:rPr lang="pl-PL" dirty="0" smtClean="0"/>
              <a:t>2) upadłości, postępowań związanych z likwidacją niewypłacalnych spółek lub innych osób prawnych,</a:t>
            </a:r>
          </a:p>
          <a:p>
            <a:pPr algn="just"/>
            <a:r>
              <a:rPr lang="pl-PL" dirty="0" smtClean="0"/>
              <a:t>3) postępowań pojednawczych, układowych oraz innego rodzaju podobnych postępowań,</a:t>
            </a:r>
          </a:p>
          <a:p>
            <a:pPr algn="just"/>
            <a:r>
              <a:rPr lang="pl-PL" dirty="0" smtClean="0"/>
              <a:t>4) zabezpieczenia społecznego,</a:t>
            </a:r>
          </a:p>
          <a:p>
            <a:pPr algn="just"/>
            <a:r>
              <a:rPr lang="pl-PL" dirty="0" smtClean="0"/>
              <a:t>5) roszczeń powstałych z zobowiązań pozaumownych, chyba że stanowią one przedmiot umowy między stronami lub nastąpiło uznanie długu bądź też dotyczą długów oznaczonych wynikających ze współwłasności majątku.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Wymogi formalne pozwu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Pozew o wydanie nakazu zapłaty w europejskim postępowaniu nakazowym składa się przy użyciu formularza A, zamieszczonego w załączniku Nr 1 do rozporządzenia 1896/2006.</a:t>
            </a:r>
          </a:p>
          <a:p>
            <a:pPr algn="just"/>
            <a:r>
              <a:rPr lang="pl-PL" dirty="0" smtClean="0"/>
              <a:t>Pozew powinien zawierać uzasadnienie </a:t>
            </a:r>
            <a:r>
              <a:rPr lang="pl-PL" dirty="0" err="1" smtClean="0"/>
              <a:t>transgranicznego</a:t>
            </a:r>
            <a:r>
              <a:rPr lang="pl-PL" dirty="0" smtClean="0"/>
              <a:t> charakteru sprawy oraz spełniać wymogi formalne wskazane w art.7 ust. 2 rozporządzenia 1896/2006, do których należy zaliczyć:</a:t>
            </a:r>
          </a:p>
          <a:p>
            <a:pPr algn="just">
              <a:buNone/>
            </a:pPr>
            <a:r>
              <a:rPr lang="pl-PL" dirty="0" smtClean="0"/>
              <a:t>1) oznaczenie stron,</a:t>
            </a:r>
          </a:p>
          <a:p>
            <a:pPr algn="just">
              <a:buNone/>
            </a:pPr>
            <a:r>
              <a:rPr lang="pl-PL" dirty="0" smtClean="0"/>
              <a:t>2) adresy zamieszkania lub siedziby, jeżeli strona jest reprezentowana przez przedstawiciela, także jego oznaczenie oraz wskazanie danych adresowych,</a:t>
            </a:r>
          </a:p>
          <a:p>
            <a:pPr algn="just">
              <a:buNone/>
            </a:pPr>
            <a:r>
              <a:rPr lang="pl-PL" dirty="0" smtClean="0"/>
              <a:t>3) oznaczenie wartości dochodzonego roszczenia</a:t>
            </a:r>
          </a:p>
          <a:p>
            <a:pPr algn="just">
              <a:buNone/>
            </a:pPr>
            <a:r>
              <a:rPr lang="pl-PL" dirty="0" smtClean="0"/>
              <a:t>4) powołanie dowodów na potwierdzenie zgłoszonego roszczenia, </a:t>
            </a:r>
          </a:p>
          <a:p>
            <a:pPr algn="just">
              <a:buNone/>
            </a:pPr>
            <a:r>
              <a:rPr lang="pl-PL" dirty="0" smtClean="0"/>
              <a:t>5) wskazanie okoliczności uzasadniających właściwość sądu oraz uzasadnienie </a:t>
            </a:r>
            <a:r>
              <a:rPr lang="pl-PL" dirty="0" err="1" smtClean="0"/>
              <a:t>transgranicznego</a:t>
            </a:r>
            <a:r>
              <a:rPr lang="pl-PL" dirty="0" smtClean="0"/>
              <a:t> charakteru sprawy.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Badanie i uzupełnienie braków formalnych pozwu 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Sąd po wpłynięciu pozwu na formularzu powinien zweryfikować: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 dopuszczalność jego wniesienia,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 wymogi formalne,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 czy jest on uzasadniony.</a:t>
            </a:r>
          </a:p>
          <a:p>
            <a:pPr marL="514350" indent="-514350" algn="just"/>
            <a:r>
              <a:rPr lang="pl-PL" dirty="0" smtClean="0"/>
              <a:t>Sąd w razie stwierdzenia braków formalnych wzywa powoda do ich uzupełnienia lub poprawienia, chyba że roszczenie jest oczywiście nieuzasadnione lub pozew jest niedopuszczalny, wyznaczając mu w tym celu termin.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Właściwość rzeczowa sądu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Europejskie postępowanie nakazowe należy zarówno do właściwości sądów rejonowych, jak i okręgowych, jako sądów I instancji. Europejski nakaz zapłaty może wydać także referendarz sądowy.</a:t>
            </a:r>
          </a:p>
          <a:p>
            <a:pPr algn="just"/>
            <a:r>
              <a:rPr lang="pl-PL" dirty="0" smtClean="0"/>
              <a:t>Sąd oraz referendarz sądowy rozpoznają sprawy w europejskim postępowaniu nakazowym na posiedzeniu niejawnym.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Sąd dokonuje oceny dopuszczalności wydania europejskiego nakazu zapłaty, a jeżeli uzna, że tylko co do części roszczenia jest to możliwie, to za zgodą powoda może go wydać co do części roszczenia, kierując sprawę do rozpoznania we właściwym postępowaniu, z wyłączeniem postępowania nakazowego i upominawczego.</a:t>
            </a:r>
          </a:p>
          <a:p>
            <a:pPr algn="just"/>
            <a:r>
              <a:rPr lang="pl-PL" dirty="0" smtClean="0"/>
              <a:t>Powód może sprzeciwić się wydaniu europejskiego nakazu zapłaty jedynie co do części roszczenia. Wówczas sąd oddali wniosek o wydanie nakazu zapłaty w europejskim postępowaniu nakazowym.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Odrzucenie sprzeciwu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Sąd </a:t>
            </a:r>
            <a:r>
              <a:rPr lang="pl-PL" b="1" dirty="0" smtClean="0"/>
              <a:t>postanowieniem </a:t>
            </a:r>
            <a:r>
              <a:rPr lang="pl-PL" dirty="0" smtClean="0"/>
              <a:t>odrzuci sprzeciw wniesiony od europejskiego nakazu zapłaty, jeśli: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został wniesiony po upływie terminu,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 innych przyczyn jest niedopuszczalny,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gdy pozwany nie usunął terminowo braków sprzeciwu.</a:t>
            </a:r>
          </a:p>
          <a:p>
            <a:pPr algn="just"/>
            <a:r>
              <a:rPr lang="pl-PL" dirty="0" smtClean="0"/>
              <a:t>Na postanowienie o odrzuceniu sprzeciwu, jako postanowienie kończące postępowanie, przysługuje zażalenie.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835</TotalTime>
  <Words>1958</Words>
  <Application>Microsoft Office PowerPoint</Application>
  <PresentationFormat>Pokaz na ekranie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Miejski</vt:lpstr>
      <vt:lpstr>Europejskie postępowania w sprawach transgranicznych</vt:lpstr>
      <vt:lpstr>Europejskie postępowanie nakazowe</vt:lpstr>
      <vt:lpstr>Stosowanie przepisów o europejskim postępowaniu nakazowym</vt:lpstr>
      <vt:lpstr>Charakter sprawy </vt:lpstr>
      <vt:lpstr>Wymogi formalne pozwu </vt:lpstr>
      <vt:lpstr>Badanie i uzupełnienie braków formalnych pozwu </vt:lpstr>
      <vt:lpstr>Właściwość rzeczowa sądu </vt:lpstr>
      <vt:lpstr>Slajd 8</vt:lpstr>
      <vt:lpstr>Odrzucenie sprzeciwu</vt:lpstr>
      <vt:lpstr>Wniesienie sprzeciwu</vt:lpstr>
      <vt:lpstr>Uchylenie nakazu zapłaty</vt:lpstr>
      <vt:lpstr>Wniosek o uchylenie europejskiego nakazu zapłaty</vt:lpstr>
      <vt:lpstr>Europejskie postępowanie w sprawie drobnych roszczeń</vt:lpstr>
      <vt:lpstr>Warunki zastosowania</vt:lpstr>
      <vt:lpstr>Warunki zastosowania</vt:lpstr>
      <vt:lpstr>Rodzaje spraw wyłączonych z zakresu stosowania rozporządzenia 861/2007</vt:lpstr>
      <vt:lpstr>Właściwość rzeczowa sądów</vt:lpstr>
      <vt:lpstr>Zwrot pozwu </vt:lpstr>
      <vt:lpstr>Odmienności w postępowaniu dowodowym</vt:lpstr>
      <vt:lpstr>Wyroki wydawane w europejskim postępowaniu w sprawie drobnych roszczeń </vt:lpstr>
      <vt:lpstr>Środki zaskarżenia</vt:lpstr>
      <vt:lpstr>Uchylenie wyroku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Europejskie postępowania w sprawach transgranicznych</dc:title>
  <dc:creator>domin</dc:creator>
  <cp:lastModifiedBy>Windows User</cp:lastModifiedBy>
  <cp:revision>46</cp:revision>
  <dcterms:created xsi:type="dcterms:W3CDTF">2017-03-25T13:13:09Z</dcterms:created>
  <dcterms:modified xsi:type="dcterms:W3CDTF">2017-03-27T18:11:17Z</dcterms:modified>
</cp:coreProperties>
</file>