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tytu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17" name="Symbol zastępczy stopki 16"/>
          <p:cNvSpPr>
            <a:spLocks noGrp="1"/>
          </p:cNvSpPr>
          <p:nvPr>
            <p:ph type="ftr" sz="quarter" idx="11"/>
          </p:nvPr>
        </p:nvSpPr>
        <p:spPr/>
        <p:txBody>
          <a:bodyPr/>
          <a:lstStyle/>
          <a:p>
            <a:endParaRPr lang="pl-PL"/>
          </a:p>
        </p:txBody>
      </p:sp>
      <p:sp>
        <p:nvSpPr>
          <p:cNvPr id="7" name="Łącznik prosty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ymbol zastępczy numeru slajd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8" name="Tytu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2"/>
      </p:bgRef>
    </p:bg>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Łącznik prosty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6915912" y="3009901"/>
            <a:ext cx="457200" cy="441325"/>
          </a:xfrm>
        </p:spPr>
        <p:txBody>
          <a:bodyPr/>
          <a:lstStyle/>
          <a:p>
            <a:fld id="{589B7C76-EFF2-4CD8-A475-4750F11B4BC6}" type="slidenum">
              <a:rPr lang="pl-PL" smtClean="0"/>
              <a:pPr/>
              <a:t>‹#›</a:t>
            </a:fld>
            <a:endParaRPr lang="pl-PL"/>
          </a:p>
        </p:txBody>
      </p:sp>
      <p:sp>
        <p:nvSpPr>
          <p:cNvPr id="3" name="Symbol zastępczy tytułu pionowego 2"/>
          <p:cNvSpPr>
            <a:spLocks noGrp="1"/>
          </p:cNvSpPr>
          <p:nvPr>
            <p:ph type="body" orient="vert" idx="1"/>
          </p:nvPr>
        </p:nvSpPr>
        <p:spPr>
          <a:xfrm>
            <a:off x="304800" y="304800"/>
            <a:ext cx="6553200" cy="5821366"/>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2" name="Tytuł pionowy 1"/>
          <p:cNvSpPr>
            <a:spLocks noGrp="1"/>
          </p:cNvSpPr>
          <p:nvPr>
            <p:ph type="title" orient="vert"/>
          </p:nvPr>
        </p:nvSpPr>
        <p:spPr>
          <a:xfrm>
            <a:off x="7391400" y="304801"/>
            <a:ext cx="1447800" cy="5851525"/>
          </a:xfrm>
        </p:spPr>
        <p:txBody>
          <a:bodyPr vert="eaVert"/>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accent3">
                    <a:shade val="75000"/>
                  </a:schemeClr>
                </a:solidFill>
              </a:defRPr>
            </a:lvl1p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4361688" y="1026372"/>
            <a:ext cx="457200" cy="441325"/>
          </a:xfrm>
        </p:spPr>
        <p:txBody>
          <a:bodyPr/>
          <a:lstStyle/>
          <a:p>
            <a:fld id="{589B7C76-EFF2-4CD8-A475-4750F11B4BC6}" type="slidenum">
              <a:rPr lang="pl-PL" smtClean="0"/>
              <a:pPr/>
              <a:t>‹#›</a:t>
            </a:fld>
            <a:endParaRPr lang="pl-PL"/>
          </a:p>
        </p:txBody>
      </p:sp>
      <p:sp>
        <p:nvSpPr>
          <p:cNvPr id="8" name="Symbol zastępczy zawartości 7"/>
          <p:cNvSpPr>
            <a:spLocks noGrp="1"/>
          </p:cNvSpPr>
          <p:nvPr>
            <p:ph sz="quarter" idx="1"/>
          </p:nvPr>
        </p:nvSpPr>
        <p:spPr>
          <a:xfrm>
            <a:off x="301752" y="1527048"/>
            <a:ext cx="850392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3" name="Prostokąt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ostokąt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ymbol zastępczy stopki 4"/>
          <p:cNvSpPr>
            <a:spLocks noGrp="1"/>
          </p:cNvSpPr>
          <p:nvPr>
            <p:ph type="ftr" sz="quarter" idx="11"/>
          </p:nvPr>
        </p:nvSpPr>
        <p:spPr/>
        <p:txBody>
          <a:bodyPr/>
          <a:lstStyle/>
          <a:p>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8" name="Łącznik prosty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2" name="Tytu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301752" y="228600"/>
            <a:ext cx="8534400" cy="758952"/>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a:xfrm>
            <a:off x="5791200" y="6409944"/>
            <a:ext cx="3044952" cy="365760"/>
          </a:xfrm>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8" name="Łącznik prosty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ymbol zastępczy zawartości 9"/>
          <p:cNvSpPr>
            <a:spLocks noGrp="1"/>
          </p:cNvSpPr>
          <p:nvPr>
            <p:ph sz="half" idx="1"/>
          </p:nvPr>
        </p:nvSpPr>
        <p:spPr>
          <a:xfrm>
            <a:off x="301752"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zawartości 11"/>
          <p:cNvSpPr>
            <a:spLocks noGrp="1"/>
          </p:cNvSpPr>
          <p:nvPr>
            <p:ph sz="half" idx="2"/>
          </p:nvPr>
        </p:nvSpPr>
        <p:spPr>
          <a:xfrm>
            <a:off x="4800600"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1">
        <a:schemeClr val="bg2"/>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ostokąt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ostokąt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ostokąt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8" name="Symbol zastępczy stopki 7"/>
          <p:cNvSpPr>
            <a:spLocks noGrp="1"/>
          </p:cNvSpPr>
          <p:nvPr>
            <p:ph type="ftr" sz="quarter" idx="11"/>
          </p:nvPr>
        </p:nvSpPr>
        <p:spPr>
          <a:xfrm>
            <a:off x="304800" y="6409944"/>
            <a:ext cx="3581400" cy="365760"/>
          </a:xfrm>
        </p:spPr>
        <p:txBody>
          <a:bodyPr/>
          <a:lstStyle/>
          <a:p>
            <a:endParaRPr lang="pl-PL"/>
          </a:p>
        </p:txBody>
      </p:sp>
      <p:sp>
        <p:nvSpPr>
          <p:cNvPr id="15" name="Łącznik prosty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ymbol zastępczy zawartości 23"/>
          <p:cNvSpPr>
            <a:spLocks noGrp="1"/>
          </p:cNvSpPr>
          <p:nvPr>
            <p:ph sz="quarter" idx="2"/>
          </p:nvPr>
        </p:nvSpPr>
        <p:spPr>
          <a:xfrm>
            <a:off x="301752" y="2471383"/>
            <a:ext cx="4041648" cy="3818404"/>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6" name="Symbol zastępczy zawartości 25"/>
          <p:cNvSpPr>
            <a:spLocks noGrp="1"/>
          </p:cNvSpPr>
          <p:nvPr>
            <p:ph sz="quarter" idx="4"/>
          </p:nvPr>
        </p:nvSpPr>
        <p:spPr>
          <a:xfrm>
            <a:off x="4800600" y="2471383"/>
            <a:ext cx="4038600" cy="382219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ymbol zastępczy numeru slajdu 8"/>
          <p:cNvSpPr>
            <a:spLocks noGrp="1"/>
          </p:cNvSpPr>
          <p:nvPr>
            <p:ph type="sldNum" sz="quarter" idx="12"/>
          </p:nvPr>
        </p:nvSpPr>
        <p:spPr>
          <a:xfrm>
            <a:off x="4343400" y="1042416"/>
            <a:ext cx="457200" cy="441325"/>
          </a:xfrm>
        </p:spPr>
        <p:txBody>
          <a:bodyPr/>
          <a:lstStyle>
            <a:lvl1pPr algn="ctr">
              <a:defRPr/>
            </a:lvl1pPr>
          </a:lstStyle>
          <a:p>
            <a:fld id="{589B7C76-EFF2-4CD8-A475-4750F11B4BC6}" type="slidenum">
              <a:rPr lang="pl-PL" smtClean="0"/>
              <a:pPr/>
              <a:t>‹#›</a:t>
            </a:fld>
            <a:endParaRPr lang="pl-PL"/>
          </a:p>
        </p:txBody>
      </p:sp>
      <p:sp>
        <p:nvSpPr>
          <p:cNvPr id="23" name="Tytuł 22"/>
          <p:cNvSpPr>
            <a:spLocks noGrp="1"/>
          </p:cNvSpPr>
          <p:nvPr>
            <p:ph type="title"/>
          </p:nvPr>
        </p:nvSpPr>
        <p:spPr/>
        <p:txBody>
          <a:bodyPr rtlCol="0" anchor="b" anchorCtr="0"/>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a:xfrm>
            <a:off x="4343400" y="1036020"/>
            <a:ext cx="457200" cy="441325"/>
          </a:xfrm>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ostokąt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ostokąt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ymbol zastępczy daty 1"/>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9" name="Prostokąt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ostokąt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Prostokąt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Łącznik prosty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ymbol zastępczy zawartości 19"/>
          <p:cNvSpPr>
            <a:spLocks noGrp="1"/>
          </p:cNvSpPr>
          <p:nvPr>
            <p:ph sz="quarter" idx="1"/>
          </p:nvPr>
        </p:nvSpPr>
        <p:spPr>
          <a:xfrm>
            <a:off x="3124200" y="685800"/>
            <a:ext cx="5638800" cy="5410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21" name="Prostokąt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a:xfrm>
            <a:off x="301752" y="6410848"/>
            <a:ext cx="3383280" cy="365760"/>
          </a:xfrm>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1" name="Łącznik prosty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ostokąt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ostokąt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p>
            <a:fld id="{589B7C76-EFF2-4CD8-A475-4750F11B4BC6}" type="slidenum">
              <a:rPr lang="pl-PL" smtClean="0"/>
              <a:pPr/>
              <a:t>‹#›</a:t>
            </a:fld>
            <a:endParaRPr lang="pl-PL"/>
          </a:p>
        </p:txBody>
      </p:sp>
      <p:sp>
        <p:nvSpPr>
          <p:cNvPr id="2" name="Tytu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3000375" y="609600"/>
            <a:ext cx="5867400" cy="4267200"/>
          </a:xfrm>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22" name="Prostokąt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a:xfrm>
            <a:off x="5788152" y="6404984"/>
            <a:ext cx="3044952" cy="365760"/>
          </a:xfrm>
        </p:spPr>
        <p:txBody>
          <a:bodyPr/>
          <a:lstStyle/>
          <a:p>
            <a:fld id="{66221E02-25CB-4963-84BC-0813985E7D90}" type="datetimeFigureOut">
              <a:rPr lang="pl-PL" smtClean="0"/>
              <a:pPr/>
              <a:t>27.03.2017</a:t>
            </a:fld>
            <a:endParaRPr lang="pl-PL"/>
          </a:p>
        </p:txBody>
      </p:sp>
      <p:sp>
        <p:nvSpPr>
          <p:cNvPr id="6" name="Symbol zastępczy stopki 5"/>
          <p:cNvSpPr>
            <a:spLocks noGrp="1"/>
          </p:cNvSpPr>
          <p:nvPr>
            <p:ph type="ftr" sz="quarter" idx="11"/>
          </p:nvPr>
        </p:nvSpPr>
        <p:spPr>
          <a:xfrm>
            <a:off x="301752" y="6410848"/>
            <a:ext cx="3584448" cy="365760"/>
          </a:xfrm>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ymbol zastępczy daty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221E02-25CB-4963-84BC-0813985E7D90}" type="datetimeFigureOut">
              <a:rPr lang="pl-PL" smtClean="0"/>
              <a:pPr/>
              <a:t>27.03.2017</a:t>
            </a:fld>
            <a:endParaRPr lang="pl-PL"/>
          </a:p>
        </p:txBody>
      </p:sp>
      <p:sp>
        <p:nvSpPr>
          <p:cNvPr id="3" name="Symbol zastępczy stopki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l-PL"/>
          </a:p>
        </p:txBody>
      </p:sp>
      <p:sp>
        <p:nvSpPr>
          <p:cNvPr id="8" name="Prostokąt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Łącznik prosty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9B7C76-EFF2-4CD8-A475-4750F11B4BC6}" type="slidenum">
              <a:rPr lang="pl-PL" smtClean="0"/>
              <a:pPr/>
              <a:t>‹#›</a:t>
            </a:fld>
            <a:endParaRPr lang="pl-PL"/>
          </a:p>
        </p:txBody>
      </p:sp>
      <p:sp>
        <p:nvSpPr>
          <p:cNvPr id="22" name="Symbol zastępczy tytułu 21"/>
          <p:cNvSpPr>
            <a:spLocks noGrp="1"/>
          </p:cNvSpPr>
          <p:nvPr>
            <p:ph type="title"/>
          </p:nvPr>
        </p:nvSpPr>
        <p:spPr>
          <a:xfrm>
            <a:off x="301752" y="228600"/>
            <a:ext cx="8534400" cy="758952"/>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t>Opracowała Dominika </a:t>
            </a:r>
            <a:r>
              <a:rPr lang="pl-PL" dirty="0" smtClean="0"/>
              <a:t>Dyrka</a:t>
            </a:r>
            <a:endParaRPr lang="pl-PL" dirty="0"/>
          </a:p>
        </p:txBody>
      </p:sp>
      <p:sp>
        <p:nvSpPr>
          <p:cNvPr id="2" name="Tytuł 1"/>
          <p:cNvSpPr>
            <a:spLocks noGrp="1"/>
          </p:cNvSpPr>
          <p:nvPr>
            <p:ph type="ctrTitle"/>
          </p:nvPr>
        </p:nvSpPr>
        <p:spPr/>
        <p:txBody>
          <a:bodyPr/>
          <a:lstStyle/>
          <a:p>
            <a:r>
              <a:rPr lang="pl-PL" dirty="0" smtClean="0"/>
              <a:t>Postępowanie odrębne w sprawach małżeńskich </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Sprawy o rozwód w separację</a:t>
            </a:r>
            <a:endParaRPr lang="pl-PL" dirty="0"/>
          </a:p>
        </p:txBody>
      </p:sp>
      <p:sp>
        <p:nvSpPr>
          <p:cNvPr id="3" name="Symbol zastępczy zawartości 2"/>
          <p:cNvSpPr>
            <a:spLocks noGrp="1"/>
          </p:cNvSpPr>
          <p:nvPr>
            <p:ph sz="quarter" idx="1"/>
          </p:nvPr>
        </p:nvSpPr>
        <p:spPr/>
        <p:txBody>
          <a:bodyPr>
            <a:normAutofit fontScale="92500"/>
          </a:bodyPr>
          <a:lstStyle/>
          <a:p>
            <a:pPr algn="just"/>
            <a:r>
              <a:rPr lang="pl-PL" dirty="0" smtClean="0"/>
              <a:t>Małżonek może wnosić o zasądzenie alimentów od drugiego małżonka w przypadku orzeczenia rozwodu bądź separacji - podstawa </a:t>
            </a:r>
            <a:r>
              <a:rPr lang="pl-PL" dirty="0" err="1" smtClean="0"/>
              <a:t>materialnoprawna</a:t>
            </a:r>
            <a:r>
              <a:rPr lang="pl-PL" dirty="0" smtClean="0"/>
              <a:t> wniosku są art. 60 i 130 KRO. </a:t>
            </a:r>
          </a:p>
          <a:p>
            <a:r>
              <a:rPr lang="pl-PL" dirty="0" smtClean="0"/>
              <a:t>Przepisy art. 445 oraz 451 KPC regulują zbieg procesów o: rozwód, separację, unieważnienie małżeństwa, ze sprawami o zaspokojenie potrzeb rodziny lub o alimenty. </a:t>
            </a:r>
          </a:p>
          <a:p>
            <a:pPr algn="just"/>
            <a:r>
              <a:rPr lang="pl-PL" dirty="0" smtClean="0"/>
              <a:t>Podczas trwania procesu o rozwód lub o separację, a także o unieważnienie małżeństwa, nie może toczyć się odrębna sprawa dotycząca władzy rodzicielskiej oraz kontaktów ze wspólnymi małoletnimi dziećmi.</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Sprawy o rozwód i separację</a:t>
            </a:r>
            <a:endParaRPr lang="pl-PL" dirty="0"/>
          </a:p>
        </p:txBody>
      </p:sp>
      <p:sp>
        <p:nvSpPr>
          <p:cNvPr id="3" name="Symbol zastępczy zawartości 2"/>
          <p:cNvSpPr>
            <a:spLocks noGrp="1"/>
          </p:cNvSpPr>
          <p:nvPr>
            <p:ph sz="quarter" idx="1"/>
          </p:nvPr>
        </p:nvSpPr>
        <p:spPr/>
        <p:txBody>
          <a:bodyPr>
            <a:noAutofit/>
          </a:bodyPr>
          <a:lstStyle/>
          <a:p>
            <a:pPr algn="just"/>
            <a:r>
              <a:rPr lang="pl-PL" sz="2200" smtClean="0"/>
              <a:t>Przedmiotem mediacji </a:t>
            </a:r>
            <a:r>
              <a:rPr lang="pl-PL" sz="2200" dirty="0" smtClean="0"/>
              <a:t>mogą być sporne kwestie dotyczące:</a:t>
            </a:r>
          </a:p>
          <a:p>
            <a:pPr marL="514350" indent="-514350" algn="just">
              <a:buFont typeface="+mj-lt"/>
              <a:buAutoNum type="arabicPeriod"/>
            </a:pPr>
            <a:r>
              <a:rPr lang="pl-PL" sz="2200" dirty="0" smtClean="0"/>
              <a:t>zasad zaspokajania potrzeb rodziny;</a:t>
            </a:r>
          </a:p>
          <a:p>
            <a:pPr marL="514350" indent="-514350" algn="just">
              <a:buFont typeface="+mj-lt"/>
              <a:buAutoNum type="arabicPeriod"/>
            </a:pPr>
            <a:r>
              <a:rPr lang="pl-PL" sz="2200" dirty="0" smtClean="0"/>
              <a:t>alimentów;</a:t>
            </a:r>
          </a:p>
          <a:p>
            <a:pPr marL="514350" indent="-514350" algn="just">
              <a:buFont typeface="+mj-lt"/>
              <a:buAutoNum type="arabicPeriod"/>
            </a:pPr>
            <a:r>
              <a:rPr lang="pl-PL" sz="2200" dirty="0" smtClean="0"/>
              <a:t>sprawowania władzy rodzicielskiej;</a:t>
            </a:r>
          </a:p>
          <a:p>
            <a:pPr marL="514350" indent="-514350" algn="just">
              <a:buFont typeface="+mj-lt"/>
              <a:buAutoNum type="arabicPeriod"/>
            </a:pPr>
            <a:r>
              <a:rPr lang="pl-PL" sz="2200" dirty="0" smtClean="0"/>
              <a:t>kontaktów z dziećmi;</a:t>
            </a:r>
          </a:p>
          <a:p>
            <a:pPr marL="514350" indent="-514350" algn="just">
              <a:buFont typeface="+mj-lt"/>
              <a:buAutoNum type="arabicPeriod"/>
            </a:pPr>
            <a:r>
              <a:rPr lang="pl-PL" sz="2200" dirty="0" smtClean="0"/>
              <a:t>spraw majątkowych, podlegających rozstrzygnięciu w wyroku orzekającym rozwód lub separację.</a:t>
            </a:r>
          </a:p>
          <a:p>
            <a:pPr algn="just"/>
            <a:r>
              <a:rPr lang="pl-PL" sz="2200" dirty="0" smtClean="0"/>
              <a:t>Po śmierci jednego z małżonków w sprawie o rozwód lub separację nie jest możliwe merytoryczne rozstrzygnięcie sporu.</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sprawy</a:t>
            </a:r>
            <a:endParaRPr lang="pl-PL" dirty="0"/>
          </a:p>
        </p:txBody>
      </p:sp>
      <p:sp>
        <p:nvSpPr>
          <p:cNvPr id="3" name="Symbol zastępczy zawartości 2"/>
          <p:cNvSpPr>
            <a:spLocks noGrp="1"/>
          </p:cNvSpPr>
          <p:nvPr>
            <p:ph sz="quarter" idx="1"/>
          </p:nvPr>
        </p:nvSpPr>
        <p:spPr/>
        <p:txBody>
          <a:bodyPr>
            <a:normAutofit fontScale="92500" lnSpcReduction="20000"/>
          </a:bodyPr>
          <a:lstStyle/>
          <a:p>
            <a:pPr algn="just"/>
            <a:r>
              <a:rPr lang="pl-PL" sz="2800" dirty="0" smtClean="0"/>
              <a:t>Po śmierci małżonka możliwe jest wytoczenie powództwa o unieważnienie małżeństwa oraz o ustalenie istnienia (nieistnienia) małżeństwa. W miejsce zmarłego małżonka ustanawia się kuratora.</a:t>
            </a:r>
            <a:endParaRPr lang="pl-PL" dirty="0" smtClean="0"/>
          </a:p>
          <a:p>
            <a:pPr algn="just"/>
            <a:r>
              <a:rPr lang="pl-PL" dirty="0" smtClean="0"/>
              <a:t>Prokurator, wytaczając powództwo o unieważnienie albo o ustalenie istnienia (nieistnienia) małżeństwa, pozywa oboje małżonków. W razie śmierci małżonka (małżonków) postępowanie toczy się z udziałem kuratora (kuratorów), ustanowionych w miejsce zmarłego małżonka (małżonków).</a:t>
            </a:r>
          </a:p>
          <a:p>
            <a:pPr algn="just"/>
            <a:r>
              <a:rPr lang="pl-PL" dirty="0" smtClean="0"/>
              <a:t>W sprawach o unieważnienie albo o ustalenie istnienia (nieistnienia) małżeństwa prokurator jest zawiadamiany o terminach rozprawy, doręcza się mu odpis pozwu.</a:t>
            </a:r>
          </a:p>
          <a:p>
            <a:pPr algn="just"/>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sprawy</a:t>
            </a:r>
            <a:endParaRPr lang="pl-PL" dirty="0"/>
          </a:p>
        </p:txBody>
      </p:sp>
      <p:sp>
        <p:nvSpPr>
          <p:cNvPr id="3" name="Symbol zastępczy zawartości 2"/>
          <p:cNvSpPr>
            <a:spLocks noGrp="1"/>
          </p:cNvSpPr>
          <p:nvPr>
            <p:ph sz="quarter" idx="1"/>
          </p:nvPr>
        </p:nvSpPr>
        <p:spPr/>
        <p:txBody>
          <a:bodyPr/>
          <a:lstStyle/>
          <a:p>
            <a:pPr algn="just"/>
            <a:r>
              <a:rPr lang="pl-PL" dirty="0" smtClean="0"/>
              <a:t>W razie śmierci jednego z małżonków zawiesza się toczące się postępowanie o unieważnienie małżeństwa.</a:t>
            </a:r>
          </a:p>
          <a:p>
            <a:pPr algn="just"/>
            <a:r>
              <a:rPr lang="pl-PL" dirty="0" smtClean="0"/>
              <a:t>W procesie o ustanowienie rozdzielności majątkowej odpowiednie zastosowanie mają niektóre zasady dotyczące postępowań odrębnych w sprawach małżeńskich.</a:t>
            </a:r>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p:txBody>
          <a:bodyPr/>
          <a:lstStyle/>
          <a:p>
            <a:r>
              <a:rPr lang="pl-PL" dirty="0" smtClean="0"/>
              <a:t>Marszałkowska-Krześ E. (red.), </a:t>
            </a:r>
            <a:r>
              <a:rPr lang="pl-PL" i="1" dirty="0" smtClean="0"/>
              <a:t>Kodeks Postępowania Cywilnego. Komentarz</a:t>
            </a:r>
            <a:r>
              <a:rPr lang="pl-PL" dirty="0" smtClean="0"/>
              <a:t>, Warszawa </a:t>
            </a:r>
            <a:r>
              <a:rPr lang="pl-PL" dirty="0" smtClean="0"/>
              <a:t>2017, </a:t>
            </a:r>
            <a:r>
              <a:rPr lang="pl-PL" dirty="0" err="1" smtClean="0"/>
              <a:t>Legalis</a:t>
            </a:r>
            <a:r>
              <a:rPr lang="pl-PL" dirty="0" smtClean="0"/>
              <a:t> </a:t>
            </a:r>
            <a:r>
              <a:rPr lang="pl-PL" dirty="0" err="1" smtClean="0"/>
              <a:t>BeckOnline</a:t>
            </a:r>
            <a:r>
              <a:rPr lang="pl-PL" dirty="0" smtClean="0"/>
              <a:t>. </a:t>
            </a:r>
          </a:p>
          <a:p>
            <a:endParaRPr lang="pl-PL" dirty="0"/>
          </a:p>
        </p:txBody>
      </p:sp>
      <p:sp>
        <p:nvSpPr>
          <p:cNvPr id="4" name="Tytuł 3"/>
          <p:cNvSpPr>
            <a:spLocks noGrp="1"/>
          </p:cNvSpPr>
          <p:nvPr>
            <p:ph type="title"/>
          </p:nvPr>
        </p:nvSpPr>
        <p:spPr/>
        <p:txBody>
          <a:bodyPr/>
          <a:lstStyle/>
          <a:p>
            <a:r>
              <a:rPr lang="pl-PL" dirty="0" smtClean="0"/>
              <a:t>Bibliografia</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postępowanie w sprawach małżeńskich </a:t>
            </a:r>
            <a:endParaRPr lang="pl-PL" sz="2500"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W postępowaniach odrębnych w sprawach małżeńskich zarówno powodem, jak i pozwanym może być każde z małżonków, w zależności od tego, kto pierwszy wystąpi z powództwem.</a:t>
            </a:r>
          </a:p>
          <a:p>
            <a:pPr algn="just"/>
            <a:r>
              <a:rPr lang="pl-PL" dirty="0" smtClean="0"/>
              <a:t>Interwencję uboczną może zgłosić osoba, która mogłaby być strona procesu, ale w takim charakterze nie występuje. Jest to więc możliwe w sprawach o unieważnienie małżeństwa z powodu bigamii oraz kazirodztwa oraz w sprawach o ustalenie istnienia (nieistnienia) małżeństwa. W pozostałych sprawach interwencja uboczna nie jest dopuszczalna.</a:t>
            </a:r>
          </a:p>
          <a:p>
            <a:pPr algn="just"/>
            <a:r>
              <a:rPr lang="pl-PL" dirty="0" smtClean="0"/>
              <a:t>Legitymacja prokuratora do wszczynania spraw niemajątkowych z zakresu prawa rodzinnego została ograniczona do spraw wyraźnie wskazanych w przepisach szczególnych.</a:t>
            </a:r>
          </a:p>
          <a:p>
            <a:pPr algn="just"/>
            <a:r>
              <a:rPr lang="pl-PL" dirty="0" smtClean="0"/>
              <a:t>Prokurator może więc wytoczyć powództwo o unieważnienie małżeństwa oraz o ustalenie istnienia (nieistnienia) małżeństwa. Ograniczenie wynikające z art. 7 KPC nie dotyczy udziału prokuratora w już toczącym się postępowaniu.</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postępowania w sprawach małżeńskich</a:t>
            </a:r>
            <a:endParaRPr lang="pl-PL" sz="2500" dirty="0"/>
          </a:p>
        </p:txBody>
      </p:sp>
      <p:sp>
        <p:nvSpPr>
          <p:cNvPr id="3" name="Symbol zastępczy zawartości 2"/>
          <p:cNvSpPr>
            <a:spLocks noGrp="1"/>
          </p:cNvSpPr>
          <p:nvPr>
            <p:ph sz="quarter" idx="1"/>
          </p:nvPr>
        </p:nvSpPr>
        <p:spPr/>
        <p:txBody>
          <a:bodyPr>
            <a:normAutofit/>
          </a:bodyPr>
          <a:lstStyle/>
          <a:p>
            <a:pPr algn="just"/>
            <a:r>
              <a:rPr lang="pl-PL" dirty="0" smtClean="0"/>
              <a:t>W sprawach małżeńskich pełnomocnik musi legitymować się pełnomocnictwem szczególnym do prowadzenia konkretnej sprawy.</a:t>
            </a:r>
          </a:p>
          <a:p>
            <a:pPr algn="just"/>
            <a:r>
              <a:rPr lang="pl-PL" dirty="0" smtClean="0"/>
              <a:t>Zasadą w sprawach małżeńskich jest rozpoznanie sprawy na posiedzeniach przy drzwiach zamkniętych. Odstąpienie od tej reguły jest możliwe tylko wówczas, gdy spełnione są równocześnie dwa warunki:</a:t>
            </a:r>
          </a:p>
          <a:p>
            <a:pPr marL="514350" indent="-514350" algn="just">
              <a:buFont typeface="+mj-lt"/>
              <a:buAutoNum type="arabicPeriod"/>
            </a:pPr>
            <a:r>
              <a:rPr lang="pl-PL" dirty="0" smtClean="0"/>
              <a:t>strony żądają publicznego rozpoznania sprawy,</a:t>
            </a:r>
          </a:p>
          <a:p>
            <a:pPr marL="514350" indent="-514350" algn="just">
              <a:buFont typeface="+mj-lt"/>
              <a:buAutoNum type="arabicPeriod"/>
            </a:pPr>
            <a:r>
              <a:rPr lang="pl-PL" dirty="0" smtClean="0"/>
              <a:t>sąd uzna, że jawność nie zagraża moralności.</a:t>
            </a:r>
          </a:p>
          <a:p>
            <a:pPr algn="just"/>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postępowania w sprawach małżeńskich</a:t>
            </a:r>
            <a:endParaRPr lang="pl-PL" sz="2500" dirty="0"/>
          </a:p>
        </p:txBody>
      </p:sp>
      <p:sp>
        <p:nvSpPr>
          <p:cNvPr id="3" name="Symbol zastępczy zawartości 2"/>
          <p:cNvSpPr>
            <a:spLocks noGrp="1"/>
          </p:cNvSpPr>
          <p:nvPr>
            <p:ph sz="quarter" idx="1"/>
          </p:nvPr>
        </p:nvSpPr>
        <p:spPr/>
        <p:txBody>
          <a:bodyPr>
            <a:normAutofit fontScale="92500" lnSpcReduction="10000"/>
          </a:bodyPr>
          <a:lstStyle/>
          <a:p>
            <a:pPr algn="just"/>
            <a:r>
              <a:rPr lang="pl-PL" dirty="0" smtClean="0"/>
              <a:t>Obecność stron nie jest konieczna dla odbycia się rozprawy. Nie dotyczy to jednak nieobecności powoda na pierwszym posiedzeniu, wyznaczonym w celu przeprowadzenia rozprawy.</a:t>
            </a:r>
          </a:p>
          <a:p>
            <a:pPr algn="just"/>
            <a:r>
              <a:rPr lang="pl-PL" dirty="0" smtClean="0"/>
              <a:t>Powód nie ma obowiązku </a:t>
            </a:r>
            <a:r>
              <a:rPr lang="pl-PL" b="1" u="sng" dirty="0" smtClean="0"/>
              <a:t>osobistego</a:t>
            </a:r>
            <a:r>
              <a:rPr lang="pl-PL" dirty="0" smtClean="0"/>
              <a:t> stawiennictwa na pierwszym posiedzeniu wyznaczonym w celu przeprowadzenia rozprawy. Może być więc zastąpiony przez pełnomocnika. </a:t>
            </a:r>
          </a:p>
          <a:p>
            <a:pPr algn="just"/>
            <a:r>
              <a:rPr lang="pl-PL" dirty="0" smtClean="0"/>
              <a:t>Rozprawa odbywa się bez względu na niestawiennictwo stron, z wyjątkiem sytuacji, gdy na pierwsze posiedzenie nie stawi się powód. Niestawiennictwo pozwanego, z tego punktu widzenia, nie ma znaczenia.</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postępowania w sprawach małżeńskich</a:t>
            </a:r>
            <a:endParaRPr lang="pl-PL" sz="2500" dirty="0"/>
          </a:p>
        </p:txBody>
      </p:sp>
      <p:sp>
        <p:nvSpPr>
          <p:cNvPr id="3" name="Symbol zastępczy zawartości 2"/>
          <p:cNvSpPr>
            <a:spLocks noGrp="1"/>
          </p:cNvSpPr>
          <p:nvPr>
            <p:ph sz="quarter" idx="1"/>
          </p:nvPr>
        </p:nvSpPr>
        <p:spPr/>
        <p:txBody>
          <a:bodyPr>
            <a:normAutofit fontScale="92500" lnSpcReduction="20000"/>
          </a:bodyPr>
          <a:lstStyle/>
          <a:p>
            <a:pPr algn="just"/>
            <a:r>
              <a:rPr lang="pl-PL" dirty="0" smtClean="0"/>
              <a:t>Nieusprawiedliwione niestawiennictwo strony wezwanej do osobistego stawienia się może spowodować nałożenie na nią grzywny. </a:t>
            </a:r>
          </a:p>
          <a:p>
            <a:pPr algn="just"/>
            <a:r>
              <a:rPr lang="pl-PL" dirty="0" smtClean="0"/>
              <a:t>Sąd może skazać na grzywnę stronę, w sytuacji, w której spełnione są łącznie dwie przesłanki:</a:t>
            </a:r>
          </a:p>
          <a:p>
            <a:pPr marL="514350" indent="-514350" algn="just">
              <a:buFont typeface="+mj-lt"/>
              <a:buAutoNum type="arabicPeriod"/>
            </a:pPr>
            <a:r>
              <a:rPr lang="pl-PL" dirty="0" smtClean="0"/>
              <a:t>strona została wezwana do osobistego stawienia,</a:t>
            </a:r>
          </a:p>
          <a:p>
            <a:pPr marL="514350" indent="-514350" algn="just">
              <a:buFont typeface="+mj-lt"/>
              <a:buAutoNum type="arabicPeriod"/>
            </a:pPr>
            <a:r>
              <a:rPr lang="pl-PL" dirty="0" smtClean="0"/>
              <a:t>nie usprawiedliwiła swojego niestawiennictwa.</a:t>
            </a:r>
          </a:p>
          <a:p>
            <a:pPr algn="just"/>
            <a:r>
              <a:rPr lang="pl-PL" dirty="0" smtClean="0"/>
              <a:t>W postępowaniu w sprawach małżeńskich obowiązuje bezwzględny ustawowy zakaz przesłuchiwania małoletnich w charakterze świadków, którzy nie ukończyli trzynastu lat oraz zstępnych stron, którzy nie ukończyli lat siedemnastu. </a:t>
            </a:r>
          </a:p>
          <a:p>
            <a:pPr algn="just"/>
            <a:r>
              <a:rPr lang="pl-PL" dirty="0" smtClean="0"/>
              <a:t>Zakaz nie dotyczy informacyjnego wysłuchania.</a:t>
            </a:r>
          </a:p>
          <a:p>
            <a:pPr algn="just"/>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postępowania w sprawach małżeńskich</a:t>
            </a:r>
            <a:endParaRPr lang="pl-PL" sz="2500" dirty="0"/>
          </a:p>
        </p:txBody>
      </p:sp>
      <p:sp>
        <p:nvSpPr>
          <p:cNvPr id="3" name="Symbol zastępczy zawartości 2"/>
          <p:cNvSpPr>
            <a:spLocks noGrp="1"/>
          </p:cNvSpPr>
          <p:nvPr>
            <p:ph sz="quarter" idx="1"/>
          </p:nvPr>
        </p:nvSpPr>
        <p:spPr/>
        <p:txBody>
          <a:bodyPr>
            <a:normAutofit fontScale="70000" lnSpcReduction="20000"/>
          </a:bodyPr>
          <a:lstStyle/>
          <a:p>
            <a:pPr algn="just"/>
            <a:r>
              <a:rPr lang="pl-PL" dirty="0" smtClean="0"/>
              <a:t>W sprawach małżeńskich, czynności dyspozytywne stron wywołują inne skutki procesowe, niż w procesie zwykłym.</a:t>
            </a:r>
          </a:p>
          <a:p>
            <a:pPr algn="just"/>
            <a:r>
              <a:rPr lang="pl-PL" dirty="0" smtClean="0"/>
              <a:t>W sprawie o rozwód bądź o separację dowód z przesłuchania stron charakter  obligatoryjny. W pozostałych sprawach sąd musi ten dowód dopuścić, jeśli strona o niego wnioskowała - przepis art. 432 KPC  jest wyjątkiem od art. 299 KPC. </a:t>
            </a:r>
          </a:p>
          <a:p>
            <a:pPr algn="just"/>
            <a:r>
              <a:rPr lang="pl-PL" dirty="0" smtClean="0"/>
              <a:t>W postępowaniach małżeńskich dopuszczalne jest uznanie powództwa oraz przyznanie okoliczności faktycznych, jednakże sąd nie jest związany uznaniem powództwa ani nie może poprzestać na przyznaniu faktów.</a:t>
            </a:r>
          </a:p>
          <a:p>
            <a:pPr algn="just"/>
            <a:r>
              <a:rPr lang="pl-PL" dirty="0" smtClean="0"/>
              <a:t>W sprawach małżeńskich sąd powinien przeprowadzić postępowanie dowodowe. W sytuacji gdy pozwany uznał powództwo o rozwód bądź separację, sąd powinien ustalić przyczyny, które go do tego skłoniły.</a:t>
            </a:r>
          </a:p>
          <a:p>
            <a:pPr algn="just"/>
            <a:r>
              <a:rPr lang="pl-PL" dirty="0" smtClean="0"/>
              <a:t>Powództwo wzajemne jest niedopuszczalne.</a:t>
            </a:r>
          </a:p>
          <a:p>
            <a:pPr algn="just"/>
            <a:r>
              <a:rPr lang="pl-PL" dirty="0" smtClean="0"/>
              <a:t>Wydanie wyroku zaocznego jest dopuszczalne, ale sąd musi przeprowadzić postępowanie dowodowe.</a:t>
            </a:r>
          </a:p>
          <a:p>
            <a:pPr algn="just"/>
            <a:r>
              <a:rPr lang="pl-PL" dirty="0" smtClean="0"/>
              <a:t>Protokół rozprawy, poza ogólnymi wymogami, powinien zawierać także dodatkowe informacje.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Odrębności postępowania w sprawach małżeńskich</a:t>
            </a:r>
            <a:endParaRPr lang="pl-PL" sz="2500" dirty="0"/>
          </a:p>
        </p:txBody>
      </p:sp>
      <p:sp>
        <p:nvSpPr>
          <p:cNvPr id="3" name="Symbol zastępczy zawartości 2"/>
          <p:cNvSpPr>
            <a:spLocks noGrp="1"/>
          </p:cNvSpPr>
          <p:nvPr>
            <p:ph sz="quarter" idx="1"/>
          </p:nvPr>
        </p:nvSpPr>
        <p:spPr/>
        <p:txBody>
          <a:bodyPr/>
          <a:lstStyle/>
          <a:p>
            <a:pPr algn="just"/>
            <a:r>
              <a:rPr lang="pl-PL" dirty="0" smtClean="0"/>
              <a:t>W sprawach małżeńskich sąd może zasądzić przeprowadzenie wywiadu środowiskowego.</a:t>
            </a:r>
          </a:p>
          <a:p>
            <a:pPr algn="just"/>
            <a:r>
              <a:rPr lang="pl-PL" dirty="0" smtClean="0"/>
              <a:t>Prawomocny wyrok w sprawach małżeńskich niemajątkowych korzysta z rozszerzonej skuteczności. Skuteczność </a:t>
            </a:r>
            <a:r>
              <a:rPr lang="pl-PL" i="1" dirty="0" smtClean="0"/>
              <a:t>erga </a:t>
            </a:r>
            <a:r>
              <a:rPr lang="pl-PL" i="1" dirty="0" err="1" smtClean="0"/>
              <a:t>omnes</a:t>
            </a:r>
            <a:r>
              <a:rPr lang="pl-PL" i="1" dirty="0" smtClean="0"/>
              <a:t> </a:t>
            </a:r>
            <a:r>
              <a:rPr lang="pl-PL" dirty="0" smtClean="0"/>
              <a:t>nie dotyczy tej części wyroku, w której orzeczono o prawach i roszczeniach majątkowych. Wyrok oddalający powództwo ma powagę rzeczy osądzonej tylko co do tego, co w związku z podstawą sporu stanowiło przedmiot rozstrzygnięcia</a:t>
            </a:r>
          </a:p>
          <a:p>
            <a:pPr algn="just"/>
            <a:endParaRPr lang="pl-PL" dirty="0" smtClean="0"/>
          </a:p>
          <a:p>
            <a:pPr algn="just"/>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Sprawy o rozwód i separację</a:t>
            </a:r>
            <a:endParaRPr lang="pl-PL" dirty="0"/>
          </a:p>
        </p:txBody>
      </p:sp>
      <p:sp>
        <p:nvSpPr>
          <p:cNvPr id="3" name="Symbol zastępczy zawartości 2"/>
          <p:cNvSpPr>
            <a:spLocks noGrp="1"/>
          </p:cNvSpPr>
          <p:nvPr>
            <p:ph sz="quarter" idx="1"/>
          </p:nvPr>
        </p:nvSpPr>
        <p:spPr/>
        <p:txBody>
          <a:bodyPr/>
          <a:lstStyle/>
          <a:p>
            <a:pPr algn="just"/>
            <a:r>
              <a:rPr lang="pl-PL" dirty="0" smtClean="0"/>
              <a:t>W sprawach o rozwód oraz o separację można skierować strony do mediacji – przepis ma charakter fakultatywny. W odniesieniu do rozwiązania małżeństwa czy wprowadzenia separacji nie jest dopuszczalne zawarcie ugody. Pozytywny wynik mediacji może jednak spowodować cofnięcie pozwu. </a:t>
            </a:r>
          </a:p>
          <a:p>
            <a:pPr algn="just"/>
            <a:r>
              <a:rPr lang="pl-PL" dirty="0" smtClean="0"/>
              <a:t>W sprawach o rozwód lub o separację niedopuszczalne jest powództwo wzajemne.</a:t>
            </a:r>
            <a:endParaRPr lang="pl-PL" smtClean="0"/>
          </a:p>
          <a:p>
            <a:pPr algn="just"/>
            <a:endParaRPr lang="pl-PL" dirty="0" smtClean="0"/>
          </a:p>
          <a:p>
            <a:pPr algn="just"/>
            <a:endParaRPr lang="pl-PL" dirty="0" smtClean="0"/>
          </a:p>
          <a:p>
            <a:pPr algn="just"/>
            <a:endParaRPr lang="pl-PL" dirty="0" smtClean="0"/>
          </a:p>
          <a:p>
            <a:pPr algn="just"/>
            <a:endParaRPr lang="pl-PL" dirty="0" smtClean="0"/>
          </a:p>
          <a:p>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Sprawy o rozwód i separację</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Możliwość utrzymania małżeństwa powinna skutkować umorzeniem postępowania.</a:t>
            </a:r>
          </a:p>
          <a:p>
            <a:pPr algn="just"/>
            <a:r>
              <a:rPr lang="pl-PL" dirty="0" smtClean="0"/>
              <a:t>W sprawach o rozwód lub o separację postępowanie dowodowe powinno zmierzać do wyjawienia faktów istotnych dla ustalenia istotnych przesłanek orzeczenia. Uznanie powództwa nie może być jedyną okolicznością, na której sąd oprze merytoryczne rozstrzygnięcie. Należy prowadzić postępowanie dowodowe, także w zakresie przyczyn uznania.</a:t>
            </a:r>
          </a:p>
          <a:p>
            <a:r>
              <a:rPr lang="pl-PL" dirty="0" smtClean="0"/>
              <a:t>Ograniczenie postępowania dowodowego jest możliwe, jeżeli spełnione są łącznie następujące warunki:</a:t>
            </a:r>
          </a:p>
          <a:p>
            <a:pPr marL="514350" indent="-514350">
              <a:buFont typeface="+mj-lt"/>
              <a:buAutoNum type="arabicPeriod"/>
            </a:pPr>
            <a:r>
              <a:rPr lang="pl-PL" dirty="0" smtClean="0"/>
              <a:t> pozwany uznaje żądanie pozwu;</a:t>
            </a:r>
          </a:p>
          <a:p>
            <a:pPr marL="514350" indent="-514350">
              <a:buFont typeface="+mj-lt"/>
              <a:buAutoNum type="arabicPeriod"/>
            </a:pPr>
            <a:r>
              <a:rPr lang="pl-PL" dirty="0" smtClean="0"/>
              <a:t> małżonkowie nie mają małoletnich dzieci, które są dziećmi wspólnymi.</a:t>
            </a:r>
          </a:p>
          <a:p>
            <a:pPr algn="just"/>
            <a:r>
              <a:rPr lang="pl-PL" dirty="0" smtClean="0"/>
              <a:t>Ograniczenie postępowania dowodowego jest możliwe tylko wówczas, gdy pozwany wyraża zgodę na orzeczenie rozwodu i rozstrzygnięcie o winie w taki sposób, w jaki żąda tego powód.</a:t>
            </a:r>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jski">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ejski">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377</TotalTime>
  <Words>1082</Words>
  <Application>Microsoft Office PowerPoint</Application>
  <PresentationFormat>Pokaz na ekranie (4:3)</PresentationFormat>
  <Paragraphs>68</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Miejski</vt:lpstr>
      <vt:lpstr>Postępowanie odrębne w sprawach małżeńskich </vt:lpstr>
      <vt:lpstr>Odrębności postępowanie w sprawach małżeńskich </vt:lpstr>
      <vt:lpstr>Odrębności postępowania w sprawach małżeńskich</vt:lpstr>
      <vt:lpstr>Odrębności postępowania w sprawach małżeńskich</vt:lpstr>
      <vt:lpstr>Odrębności postępowania w sprawach małżeńskich</vt:lpstr>
      <vt:lpstr>Odrębności postępowania w sprawach małżeńskich</vt:lpstr>
      <vt:lpstr>Odrębności postępowania w sprawach małżeńskich</vt:lpstr>
      <vt:lpstr>Sprawy o rozwód i separację</vt:lpstr>
      <vt:lpstr>Sprawy o rozwód i separację</vt:lpstr>
      <vt:lpstr>Sprawy o rozwód w separację</vt:lpstr>
      <vt:lpstr>Sprawy o rozwód i separację</vt:lpstr>
      <vt:lpstr>Inne sprawy</vt:lpstr>
      <vt:lpstr>Inne sprawy</vt:lpstr>
      <vt:lpstr>Bibliografia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odrębne w sprawach małżeńskich </dc:title>
  <dc:creator>domin</dc:creator>
  <cp:lastModifiedBy>Windows User</cp:lastModifiedBy>
  <cp:revision>35</cp:revision>
  <dcterms:created xsi:type="dcterms:W3CDTF">2017-03-25T19:43:31Z</dcterms:created>
  <dcterms:modified xsi:type="dcterms:W3CDTF">2017-03-27T18:12:02Z</dcterms:modified>
</cp:coreProperties>
</file>