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43804-829F-49EA-88F0-E3E7BECD12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EB6D8E8-D30B-465E-A3B7-36A98E35E5FC}">
      <dgm:prSet phldrT="[Tekst]"/>
      <dgm:spPr/>
      <dgm:t>
        <a:bodyPr/>
        <a:lstStyle/>
        <a:p>
          <a:r>
            <a:rPr lang="pl-PL" dirty="0"/>
            <a:t>Przedmiotowe</a:t>
          </a:r>
        </a:p>
      </dgm:t>
    </dgm:pt>
    <dgm:pt modelId="{F7009912-6917-45AE-B421-3AD4FAA4DC72}" type="parTrans" cxnId="{FB0065C0-2506-4A69-83F5-F2367C2C069B}">
      <dgm:prSet/>
      <dgm:spPr/>
      <dgm:t>
        <a:bodyPr/>
        <a:lstStyle/>
        <a:p>
          <a:endParaRPr lang="pl-PL"/>
        </a:p>
      </dgm:t>
    </dgm:pt>
    <dgm:pt modelId="{28C29A4E-9B45-42A8-9AAA-F362F79E6D38}" type="sibTrans" cxnId="{FB0065C0-2506-4A69-83F5-F2367C2C069B}">
      <dgm:prSet/>
      <dgm:spPr/>
      <dgm:t>
        <a:bodyPr/>
        <a:lstStyle/>
        <a:p>
          <a:endParaRPr lang="pl-PL"/>
        </a:p>
      </dgm:t>
    </dgm:pt>
    <dgm:pt modelId="{977A7F8F-6DD0-4DB0-9389-F395D273E861}">
      <dgm:prSet phldrT="[Tekst]"/>
      <dgm:spPr/>
      <dgm:t>
        <a:bodyPr/>
        <a:lstStyle/>
        <a:p>
          <a:r>
            <a:rPr lang="pl-PL" dirty="0"/>
            <a:t>Reguluje cywilnoprawne formy korzystania z rzeczy mające postać majątkowych praw podmiotowych bezwzględnych,</a:t>
          </a:r>
        </a:p>
      </dgm:t>
    </dgm:pt>
    <dgm:pt modelId="{2F38CC8B-59C8-4121-B099-1A6438B79A37}" type="parTrans" cxnId="{5AC409A0-BC20-4867-B011-FAE45D3F4733}">
      <dgm:prSet/>
      <dgm:spPr/>
      <dgm:t>
        <a:bodyPr/>
        <a:lstStyle/>
        <a:p>
          <a:endParaRPr lang="pl-PL"/>
        </a:p>
      </dgm:t>
    </dgm:pt>
    <dgm:pt modelId="{C2D10B13-0EFA-4AB4-A57C-3F5EB287B42E}" type="sibTrans" cxnId="{5AC409A0-BC20-4867-B011-FAE45D3F4733}">
      <dgm:prSet/>
      <dgm:spPr/>
      <dgm:t>
        <a:bodyPr/>
        <a:lstStyle/>
        <a:p>
          <a:endParaRPr lang="pl-PL"/>
        </a:p>
      </dgm:t>
    </dgm:pt>
    <dgm:pt modelId="{90E263CB-92F2-4563-A108-8B2D81A2983E}">
      <dgm:prSet phldrT="[Tekst]"/>
      <dgm:spPr/>
      <dgm:t>
        <a:bodyPr/>
        <a:lstStyle/>
        <a:p>
          <a:r>
            <a:rPr lang="pl-PL" dirty="0"/>
            <a:t>Zespół norm prawnych regulujących treść, powstawanie, zmianę, ustanie i ochronę podmiotowych praw rzeczowych,</a:t>
          </a:r>
        </a:p>
      </dgm:t>
    </dgm:pt>
    <dgm:pt modelId="{A71EF431-FD44-4938-99A3-0B74A01D1352}" type="parTrans" cxnId="{DBF5AB09-66F9-4097-8F35-8550D91093EA}">
      <dgm:prSet/>
      <dgm:spPr/>
      <dgm:t>
        <a:bodyPr/>
        <a:lstStyle/>
        <a:p>
          <a:endParaRPr lang="pl-PL"/>
        </a:p>
      </dgm:t>
    </dgm:pt>
    <dgm:pt modelId="{17F7D616-A1ED-4188-80A7-9B3673060643}" type="sibTrans" cxnId="{DBF5AB09-66F9-4097-8F35-8550D91093EA}">
      <dgm:prSet/>
      <dgm:spPr/>
      <dgm:t>
        <a:bodyPr/>
        <a:lstStyle/>
        <a:p>
          <a:endParaRPr lang="pl-PL"/>
        </a:p>
      </dgm:t>
    </dgm:pt>
    <dgm:pt modelId="{CFF445AA-4D57-485F-BC5D-128B014193F4}">
      <dgm:prSet phldrT="[Tekst]"/>
      <dgm:spPr/>
      <dgm:t>
        <a:bodyPr/>
        <a:lstStyle/>
        <a:p>
          <a:r>
            <a:rPr lang="pl-PL" dirty="0"/>
            <a:t>Podmiotowe</a:t>
          </a:r>
        </a:p>
      </dgm:t>
    </dgm:pt>
    <dgm:pt modelId="{6D11DE6D-259E-4CC9-8671-15D731459790}" type="parTrans" cxnId="{D327DEA9-E5ED-4E23-96C8-F51B04A7734E}">
      <dgm:prSet/>
      <dgm:spPr/>
      <dgm:t>
        <a:bodyPr/>
        <a:lstStyle/>
        <a:p>
          <a:endParaRPr lang="pl-PL"/>
        </a:p>
      </dgm:t>
    </dgm:pt>
    <dgm:pt modelId="{6A23DB2E-347D-4066-8BD1-54510E0A02E7}" type="sibTrans" cxnId="{D327DEA9-E5ED-4E23-96C8-F51B04A7734E}">
      <dgm:prSet/>
      <dgm:spPr/>
      <dgm:t>
        <a:bodyPr/>
        <a:lstStyle/>
        <a:p>
          <a:endParaRPr lang="pl-PL"/>
        </a:p>
      </dgm:t>
    </dgm:pt>
    <dgm:pt modelId="{2C80E0AD-B75A-4E0B-870E-49AB648DC9D2}">
      <dgm:prSet phldrT="[Tekst]"/>
      <dgm:spPr/>
      <dgm:t>
        <a:bodyPr/>
        <a:lstStyle/>
        <a:p>
          <a:r>
            <a:rPr lang="pl-PL" dirty="0"/>
            <a:t>Uprawnienie, zespół powiązanych ze sobą uprawnień,</a:t>
          </a:r>
        </a:p>
      </dgm:t>
    </dgm:pt>
    <dgm:pt modelId="{CA3E683B-8CD6-49A1-9131-7E27ED7FEB52}" type="parTrans" cxnId="{A416E685-4044-4F5F-B47A-62D2D7C4450C}">
      <dgm:prSet/>
      <dgm:spPr/>
      <dgm:t>
        <a:bodyPr/>
        <a:lstStyle/>
        <a:p>
          <a:endParaRPr lang="pl-PL"/>
        </a:p>
      </dgm:t>
    </dgm:pt>
    <dgm:pt modelId="{92943A11-F2A9-4670-959A-F9AE10091863}" type="sibTrans" cxnId="{A416E685-4044-4F5F-B47A-62D2D7C4450C}">
      <dgm:prSet/>
      <dgm:spPr/>
      <dgm:t>
        <a:bodyPr/>
        <a:lstStyle/>
        <a:p>
          <a:endParaRPr lang="pl-PL"/>
        </a:p>
      </dgm:t>
    </dgm:pt>
    <dgm:pt modelId="{F435CD82-A8B1-492E-B5B1-B3016D5988DB}">
      <dgm:prSet phldrT="[Tekst]"/>
      <dgm:spPr/>
      <dgm:t>
        <a:bodyPr/>
        <a:lstStyle/>
        <a:p>
          <a:r>
            <a:rPr lang="pl-PL" dirty="0"/>
            <a:t>Źródła prawa</a:t>
          </a:r>
        </a:p>
      </dgm:t>
    </dgm:pt>
    <dgm:pt modelId="{368C8113-9EC7-4807-9563-8D798C9622F6}" type="parTrans" cxnId="{DA6EF076-70F6-4E0B-95E7-C389C10020EE}">
      <dgm:prSet/>
      <dgm:spPr/>
      <dgm:t>
        <a:bodyPr/>
        <a:lstStyle/>
        <a:p>
          <a:endParaRPr lang="pl-PL"/>
        </a:p>
      </dgm:t>
    </dgm:pt>
    <dgm:pt modelId="{C7221B49-C40F-4D63-A6DF-609F4BB33189}" type="sibTrans" cxnId="{DA6EF076-70F6-4E0B-95E7-C389C10020EE}">
      <dgm:prSet/>
      <dgm:spPr/>
      <dgm:t>
        <a:bodyPr/>
        <a:lstStyle/>
        <a:p>
          <a:endParaRPr lang="pl-PL"/>
        </a:p>
      </dgm:t>
    </dgm:pt>
    <dgm:pt modelId="{BFE47524-AA8D-42C5-8A42-EE37D7508F8A}">
      <dgm:prSet phldrT="[Tekst]"/>
      <dgm:spPr/>
      <dgm:t>
        <a:bodyPr/>
        <a:lstStyle/>
        <a:p>
          <a:r>
            <a:rPr lang="pl-PL" dirty="0"/>
            <a:t>Akty normatywne lub wyodrębnione redakcyjnie zespoły przepisów tych aktów, zawierające w głównej mierze, normy prawa rzeczowego (normy regulujące prawa rzeczowe w znaczeniu podmiotowym),</a:t>
          </a:r>
        </a:p>
      </dgm:t>
    </dgm:pt>
    <dgm:pt modelId="{DADFC1D0-832F-4618-A85E-8B8688B29E98}" type="parTrans" cxnId="{2DD4ED41-6221-4E0B-ABB0-C78AA14FB89E}">
      <dgm:prSet/>
      <dgm:spPr/>
      <dgm:t>
        <a:bodyPr/>
        <a:lstStyle/>
        <a:p>
          <a:endParaRPr lang="pl-PL"/>
        </a:p>
      </dgm:t>
    </dgm:pt>
    <dgm:pt modelId="{D81D04C2-6EC7-499F-9EDD-C42F3ADA29A1}" type="sibTrans" cxnId="{2DD4ED41-6221-4E0B-ABB0-C78AA14FB89E}">
      <dgm:prSet/>
      <dgm:spPr/>
      <dgm:t>
        <a:bodyPr/>
        <a:lstStyle/>
        <a:p>
          <a:endParaRPr lang="pl-PL"/>
        </a:p>
      </dgm:t>
    </dgm:pt>
    <dgm:pt modelId="{FD6B7349-765C-41DA-B23E-4BEBB9D9B4BF}">
      <dgm:prSet phldrT="[Tekst]"/>
      <dgm:spPr/>
      <dgm:t>
        <a:bodyPr/>
        <a:lstStyle/>
        <a:p>
          <a:r>
            <a:rPr lang="pl-PL" dirty="0"/>
            <a:t>Sfera możności postępowania w określony sposób, przyznana i właściwie zabezpieczona przez normę prawną w celu ochrony majątkowych interesów podmiotu uprawnionego,</a:t>
          </a:r>
        </a:p>
      </dgm:t>
    </dgm:pt>
    <dgm:pt modelId="{A7B6EDE3-A185-42C0-A57F-03A4C9034517}" type="parTrans" cxnId="{E142B5DB-CC9E-403B-AEDF-9737428D1C83}">
      <dgm:prSet/>
      <dgm:spPr/>
    </dgm:pt>
    <dgm:pt modelId="{1517C73B-5E6F-4937-A2DB-A7CF13835C76}" type="sibTrans" cxnId="{E142B5DB-CC9E-403B-AEDF-9737428D1C83}">
      <dgm:prSet/>
      <dgm:spPr/>
    </dgm:pt>
    <dgm:pt modelId="{51ED62B2-B87D-405F-A988-0043E69CBEE0}" type="pres">
      <dgm:prSet presAssocID="{C3E43804-829F-49EA-88F0-E3E7BECD12F3}" presName="Name0" presStyleCnt="0">
        <dgm:presLayoutVars>
          <dgm:dir/>
          <dgm:animLvl val="lvl"/>
          <dgm:resizeHandles val="exact"/>
        </dgm:presLayoutVars>
      </dgm:prSet>
      <dgm:spPr/>
    </dgm:pt>
    <dgm:pt modelId="{7E28DD42-3485-4428-9281-D1F47ABA9E27}" type="pres">
      <dgm:prSet presAssocID="{CEB6D8E8-D30B-465E-A3B7-36A98E35E5FC}" presName="linNode" presStyleCnt="0"/>
      <dgm:spPr/>
    </dgm:pt>
    <dgm:pt modelId="{838A86DC-5993-415B-8AC3-2F0D825530E0}" type="pres">
      <dgm:prSet presAssocID="{CEB6D8E8-D30B-465E-A3B7-36A98E35E5F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F65130A-0F40-465B-9849-6CA47F8B09E8}" type="pres">
      <dgm:prSet presAssocID="{CEB6D8E8-D30B-465E-A3B7-36A98E35E5FC}" presName="descendantText" presStyleLbl="alignAccFollowNode1" presStyleIdx="0" presStyleCnt="3">
        <dgm:presLayoutVars>
          <dgm:bulletEnabled val="1"/>
        </dgm:presLayoutVars>
      </dgm:prSet>
      <dgm:spPr/>
    </dgm:pt>
    <dgm:pt modelId="{5203783F-B9D8-40C0-ADD5-859768D5026B}" type="pres">
      <dgm:prSet presAssocID="{28C29A4E-9B45-42A8-9AAA-F362F79E6D38}" presName="sp" presStyleCnt="0"/>
      <dgm:spPr/>
    </dgm:pt>
    <dgm:pt modelId="{35EB641D-E609-40BD-ACCA-3B587B7AEE0D}" type="pres">
      <dgm:prSet presAssocID="{CFF445AA-4D57-485F-BC5D-128B014193F4}" presName="linNode" presStyleCnt="0"/>
      <dgm:spPr/>
    </dgm:pt>
    <dgm:pt modelId="{44A78F76-6EDE-44CD-832D-3C607FE496F7}" type="pres">
      <dgm:prSet presAssocID="{CFF445AA-4D57-485F-BC5D-128B014193F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9CFFAD2-FBB3-45B1-8F05-B1F0012D8F13}" type="pres">
      <dgm:prSet presAssocID="{CFF445AA-4D57-485F-BC5D-128B014193F4}" presName="descendantText" presStyleLbl="alignAccFollowNode1" presStyleIdx="1" presStyleCnt="3">
        <dgm:presLayoutVars>
          <dgm:bulletEnabled val="1"/>
        </dgm:presLayoutVars>
      </dgm:prSet>
      <dgm:spPr/>
    </dgm:pt>
    <dgm:pt modelId="{887CC11B-C36B-4518-A4E4-D822EE935CBD}" type="pres">
      <dgm:prSet presAssocID="{6A23DB2E-347D-4066-8BD1-54510E0A02E7}" presName="sp" presStyleCnt="0"/>
      <dgm:spPr/>
    </dgm:pt>
    <dgm:pt modelId="{B7E450E8-113F-4667-A2FA-BC8A8AC98C79}" type="pres">
      <dgm:prSet presAssocID="{F435CD82-A8B1-492E-B5B1-B3016D5988DB}" presName="linNode" presStyleCnt="0"/>
      <dgm:spPr/>
    </dgm:pt>
    <dgm:pt modelId="{83332304-0314-4A56-B713-B94735A1D267}" type="pres">
      <dgm:prSet presAssocID="{F435CD82-A8B1-492E-B5B1-B3016D5988D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D821A2A-554B-4C20-9A96-1B55F90FEBAD}" type="pres">
      <dgm:prSet presAssocID="{F435CD82-A8B1-492E-B5B1-B3016D5988D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DBF5AB09-66F9-4097-8F35-8550D91093EA}" srcId="{CEB6D8E8-D30B-465E-A3B7-36A98E35E5FC}" destId="{90E263CB-92F2-4563-A108-8B2D81A2983E}" srcOrd="1" destOrd="0" parTransId="{A71EF431-FD44-4938-99A3-0B74A01D1352}" sibTransId="{17F7D616-A1ED-4188-80A7-9B3673060643}"/>
    <dgm:cxn modelId="{EC174A1F-DDBC-4182-A0DD-0609FFBCA3D1}" type="presOf" srcId="{CFF445AA-4D57-485F-BC5D-128B014193F4}" destId="{44A78F76-6EDE-44CD-832D-3C607FE496F7}" srcOrd="0" destOrd="0" presId="urn:microsoft.com/office/officeart/2005/8/layout/vList5"/>
    <dgm:cxn modelId="{2DD4ED41-6221-4E0B-ABB0-C78AA14FB89E}" srcId="{F435CD82-A8B1-492E-B5B1-B3016D5988DB}" destId="{BFE47524-AA8D-42C5-8A42-EE37D7508F8A}" srcOrd="0" destOrd="0" parTransId="{DADFC1D0-832F-4618-A85E-8B8688B29E98}" sibTransId="{D81D04C2-6EC7-499F-9EDD-C42F3ADA29A1}"/>
    <dgm:cxn modelId="{BE14C366-BF8D-4721-B15A-63FC81D928DF}" type="presOf" srcId="{CEB6D8E8-D30B-465E-A3B7-36A98E35E5FC}" destId="{838A86DC-5993-415B-8AC3-2F0D825530E0}" srcOrd="0" destOrd="0" presId="urn:microsoft.com/office/officeart/2005/8/layout/vList5"/>
    <dgm:cxn modelId="{E703AB4C-B791-47E1-9D2D-1CC8A66BBB6C}" type="presOf" srcId="{C3E43804-829F-49EA-88F0-E3E7BECD12F3}" destId="{51ED62B2-B87D-405F-A988-0043E69CBEE0}" srcOrd="0" destOrd="0" presId="urn:microsoft.com/office/officeart/2005/8/layout/vList5"/>
    <dgm:cxn modelId="{B034B154-FA29-47A4-AB0A-4326E81A7515}" type="presOf" srcId="{977A7F8F-6DD0-4DB0-9389-F395D273E861}" destId="{4F65130A-0F40-465B-9849-6CA47F8B09E8}" srcOrd="0" destOrd="0" presId="urn:microsoft.com/office/officeart/2005/8/layout/vList5"/>
    <dgm:cxn modelId="{DA6EF076-70F6-4E0B-95E7-C389C10020EE}" srcId="{C3E43804-829F-49EA-88F0-E3E7BECD12F3}" destId="{F435CD82-A8B1-492E-B5B1-B3016D5988DB}" srcOrd="2" destOrd="0" parTransId="{368C8113-9EC7-4807-9563-8D798C9622F6}" sibTransId="{C7221B49-C40F-4D63-A6DF-609F4BB33189}"/>
    <dgm:cxn modelId="{A416E685-4044-4F5F-B47A-62D2D7C4450C}" srcId="{CFF445AA-4D57-485F-BC5D-128B014193F4}" destId="{2C80E0AD-B75A-4E0B-870E-49AB648DC9D2}" srcOrd="0" destOrd="0" parTransId="{CA3E683B-8CD6-49A1-9131-7E27ED7FEB52}" sibTransId="{92943A11-F2A9-4670-959A-F9AE10091863}"/>
    <dgm:cxn modelId="{5379A590-8AA4-44EE-B65D-3C5F631C1F65}" type="presOf" srcId="{90E263CB-92F2-4563-A108-8B2D81A2983E}" destId="{4F65130A-0F40-465B-9849-6CA47F8B09E8}" srcOrd="0" destOrd="1" presId="urn:microsoft.com/office/officeart/2005/8/layout/vList5"/>
    <dgm:cxn modelId="{F3CA7396-6C1F-460A-B1CD-5D2669AFE05D}" type="presOf" srcId="{2C80E0AD-B75A-4E0B-870E-49AB648DC9D2}" destId="{09CFFAD2-FBB3-45B1-8F05-B1F0012D8F13}" srcOrd="0" destOrd="0" presId="urn:microsoft.com/office/officeart/2005/8/layout/vList5"/>
    <dgm:cxn modelId="{8204F99D-2B1A-42FB-AD87-CF3B085B3E73}" type="presOf" srcId="{F435CD82-A8B1-492E-B5B1-B3016D5988DB}" destId="{83332304-0314-4A56-B713-B94735A1D267}" srcOrd="0" destOrd="0" presId="urn:microsoft.com/office/officeart/2005/8/layout/vList5"/>
    <dgm:cxn modelId="{5AC409A0-BC20-4867-B011-FAE45D3F4733}" srcId="{CEB6D8E8-D30B-465E-A3B7-36A98E35E5FC}" destId="{977A7F8F-6DD0-4DB0-9389-F395D273E861}" srcOrd="0" destOrd="0" parTransId="{2F38CC8B-59C8-4121-B099-1A6438B79A37}" sibTransId="{C2D10B13-0EFA-4AB4-A57C-3F5EB287B42E}"/>
    <dgm:cxn modelId="{ED3AE4A1-8116-4D99-9119-53804D370634}" type="presOf" srcId="{BFE47524-AA8D-42C5-8A42-EE37D7508F8A}" destId="{7D821A2A-554B-4C20-9A96-1B55F90FEBAD}" srcOrd="0" destOrd="0" presId="urn:microsoft.com/office/officeart/2005/8/layout/vList5"/>
    <dgm:cxn modelId="{D327DEA9-E5ED-4E23-96C8-F51B04A7734E}" srcId="{C3E43804-829F-49EA-88F0-E3E7BECD12F3}" destId="{CFF445AA-4D57-485F-BC5D-128B014193F4}" srcOrd="1" destOrd="0" parTransId="{6D11DE6D-259E-4CC9-8671-15D731459790}" sibTransId="{6A23DB2E-347D-4066-8BD1-54510E0A02E7}"/>
    <dgm:cxn modelId="{FB0065C0-2506-4A69-83F5-F2367C2C069B}" srcId="{C3E43804-829F-49EA-88F0-E3E7BECD12F3}" destId="{CEB6D8E8-D30B-465E-A3B7-36A98E35E5FC}" srcOrd="0" destOrd="0" parTransId="{F7009912-6917-45AE-B421-3AD4FAA4DC72}" sibTransId="{28C29A4E-9B45-42A8-9AAA-F362F79E6D38}"/>
    <dgm:cxn modelId="{E142B5DB-CC9E-403B-AEDF-9737428D1C83}" srcId="{CFF445AA-4D57-485F-BC5D-128B014193F4}" destId="{FD6B7349-765C-41DA-B23E-4BEBB9D9B4BF}" srcOrd="1" destOrd="0" parTransId="{A7B6EDE3-A185-42C0-A57F-03A4C9034517}" sibTransId="{1517C73B-5E6F-4937-A2DB-A7CF13835C76}"/>
    <dgm:cxn modelId="{A4D1AAED-E00C-484F-9702-C9638D50658E}" type="presOf" srcId="{FD6B7349-765C-41DA-B23E-4BEBB9D9B4BF}" destId="{09CFFAD2-FBB3-45B1-8F05-B1F0012D8F13}" srcOrd="0" destOrd="1" presId="urn:microsoft.com/office/officeart/2005/8/layout/vList5"/>
    <dgm:cxn modelId="{711ABDEA-2FE0-48AC-BC0F-0B37196239DA}" type="presParOf" srcId="{51ED62B2-B87D-405F-A988-0043E69CBEE0}" destId="{7E28DD42-3485-4428-9281-D1F47ABA9E27}" srcOrd="0" destOrd="0" presId="urn:microsoft.com/office/officeart/2005/8/layout/vList5"/>
    <dgm:cxn modelId="{1DC5C99D-A853-45E9-B76B-DBDDBA5B15AF}" type="presParOf" srcId="{7E28DD42-3485-4428-9281-D1F47ABA9E27}" destId="{838A86DC-5993-415B-8AC3-2F0D825530E0}" srcOrd="0" destOrd="0" presId="urn:microsoft.com/office/officeart/2005/8/layout/vList5"/>
    <dgm:cxn modelId="{B3817529-12BE-43B1-90E1-20981F92986C}" type="presParOf" srcId="{7E28DD42-3485-4428-9281-D1F47ABA9E27}" destId="{4F65130A-0F40-465B-9849-6CA47F8B09E8}" srcOrd="1" destOrd="0" presId="urn:microsoft.com/office/officeart/2005/8/layout/vList5"/>
    <dgm:cxn modelId="{3F32352C-BB60-415A-9F8C-8732B1BBA0DE}" type="presParOf" srcId="{51ED62B2-B87D-405F-A988-0043E69CBEE0}" destId="{5203783F-B9D8-40C0-ADD5-859768D5026B}" srcOrd="1" destOrd="0" presId="urn:microsoft.com/office/officeart/2005/8/layout/vList5"/>
    <dgm:cxn modelId="{B31AA011-D55F-414D-86F4-C9CACA05F7BD}" type="presParOf" srcId="{51ED62B2-B87D-405F-A988-0043E69CBEE0}" destId="{35EB641D-E609-40BD-ACCA-3B587B7AEE0D}" srcOrd="2" destOrd="0" presId="urn:microsoft.com/office/officeart/2005/8/layout/vList5"/>
    <dgm:cxn modelId="{B723F5E1-1C1F-4BB8-B9F6-0529AF790A48}" type="presParOf" srcId="{35EB641D-E609-40BD-ACCA-3B587B7AEE0D}" destId="{44A78F76-6EDE-44CD-832D-3C607FE496F7}" srcOrd="0" destOrd="0" presId="urn:microsoft.com/office/officeart/2005/8/layout/vList5"/>
    <dgm:cxn modelId="{584F92D1-B8B9-4A50-A175-17AB8662308B}" type="presParOf" srcId="{35EB641D-E609-40BD-ACCA-3B587B7AEE0D}" destId="{09CFFAD2-FBB3-45B1-8F05-B1F0012D8F13}" srcOrd="1" destOrd="0" presId="urn:microsoft.com/office/officeart/2005/8/layout/vList5"/>
    <dgm:cxn modelId="{4FE7D29C-B76E-4A66-9008-1F6C526B8EB8}" type="presParOf" srcId="{51ED62B2-B87D-405F-A988-0043E69CBEE0}" destId="{887CC11B-C36B-4518-A4E4-D822EE935CBD}" srcOrd="3" destOrd="0" presId="urn:microsoft.com/office/officeart/2005/8/layout/vList5"/>
    <dgm:cxn modelId="{7FB23AB1-E05C-4BC0-A7FA-FFF38B8D59A3}" type="presParOf" srcId="{51ED62B2-B87D-405F-A988-0043E69CBEE0}" destId="{B7E450E8-113F-4667-A2FA-BC8A8AC98C79}" srcOrd="4" destOrd="0" presId="urn:microsoft.com/office/officeart/2005/8/layout/vList5"/>
    <dgm:cxn modelId="{38EB1E64-B5BD-4074-965D-401635B194E1}" type="presParOf" srcId="{B7E450E8-113F-4667-A2FA-BC8A8AC98C79}" destId="{83332304-0314-4A56-B713-B94735A1D267}" srcOrd="0" destOrd="0" presId="urn:microsoft.com/office/officeart/2005/8/layout/vList5"/>
    <dgm:cxn modelId="{D4D5E59B-80ED-4053-8B7B-84C284DD612E}" type="presParOf" srcId="{B7E450E8-113F-4667-A2FA-BC8A8AC98C79}" destId="{7D821A2A-554B-4C20-9A96-1B55F90FEBA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5130A-0F40-465B-9849-6CA47F8B09E8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Reguluje cywilnoprawne formy korzystania z rzeczy mające postać majątkowych praw podmiotowych bezwzględnych,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Zespół norm prawnych regulujących treść, powstawanie, zmianę, ustanie i ochronę podmiotowych praw rzeczowych,</a:t>
          </a:r>
        </a:p>
      </dsp:txBody>
      <dsp:txXfrm rot="-5400000">
        <a:off x="2962656" y="205028"/>
        <a:ext cx="5209983" cy="1052927"/>
      </dsp:txXfrm>
    </dsp:sp>
    <dsp:sp modelId="{838A86DC-5993-415B-8AC3-2F0D825530E0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Przedmiotowe</a:t>
          </a:r>
        </a:p>
      </dsp:txBody>
      <dsp:txXfrm>
        <a:off x="71201" y="73410"/>
        <a:ext cx="2820254" cy="1316160"/>
      </dsp:txXfrm>
    </dsp:sp>
    <dsp:sp modelId="{09CFFAD2-FBB3-45B1-8F05-B1F0012D8F13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Uprawnienie, zespół powiązanych ze sobą uprawnień,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Sfera możności postępowania w określony sposób, przyznana i właściwie zabezpieczona przez normę prawną w celu ochrony majątkowych interesów podmiotu uprawnionego,</a:t>
          </a:r>
        </a:p>
      </dsp:txBody>
      <dsp:txXfrm rot="-5400000">
        <a:off x="2962656" y="1736518"/>
        <a:ext cx="5209983" cy="1052927"/>
      </dsp:txXfrm>
    </dsp:sp>
    <dsp:sp modelId="{44A78F76-6EDE-44CD-832D-3C607FE496F7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Podmiotowe</a:t>
          </a:r>
        </a:p>
      </dsp:txBody>
      <dsp:txXfrm>
        <a:off x="71201" y="1604901"/>
        <a:ext cx="2820254" cy="1316160"/>
      </dsp:txXfrm>
    </dsp:sp>
    <dsp:sp modelId="{7D821A2A-554B-4C20-9A96-1B55F90FEBAD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Akty normatywne lub wyodrębnione redakcyjnie zespoły przepisów tych aktów, zawierające w głównej mierze, normy prawa rzeczowego (normy regulujące prawa rzeczowe w znaczeniu podmiotowym),</a:t>
          </a:r>
        </a:p>
      </dsp:txBody>
      <dsp:txXfrm rot="-5400000">
        <a:off x="2962656" y="3268008"/>
        <a:ext cx="5209983" cy="1052927"/>
      </dsp:txXfrm>
    </dsp:sp>
    <dsp:sp modelId="{83332304-0314-4A56-B713-B94735A1D267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Źródła prawa</a:t>
          </a:r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D11D-B5A9-436D-A800-A02143AB1420}" type="datetimeFigureOut">
              <a:rPr lang="pl-PL" smtClean="0"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Ogólne wiadomości o prawie rzeczowym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Agnieszka Kwiecień-Madej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88C402-BE5A-4FF3-B3B9-F314B964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3C6F4D-B3E7-4283-8F86-750999AB9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Kryterium </a:t>
            </a:r>
            <a:r>
              <a:rPr lang="pl-PL" b="1" dirty="0"/>
              <a:t>odpłatności </a:t>
            </a:r>
            <a:r>
              <a:rPr lang="pl-PL" dirty="0"/>
              <a:t>przy ich ustanawianiu</a:t>
            </a:r>
            <a:r>
              <a:rPr lang="pl-PL" b="1" dirty="0"/>
              <a:t>:</a:t>
            </a:r>
          </a:p>
          <a:p>
            <a:pPr lvl="1"/>
            <a:r>
              <a:rPr lang="pl-PL" dirty="0"/>
              <a:t>Odpłatne,</a:t>
            </a:r>
          </a:p>
          <a:p>
            <a:pPr lvl="1"/>
            <a:r>
              <a:rPr lang="pl-PL" dirty="0"/>
              <a:t>Nieodpłatne, </a:t>
            </a:r>
          </a:p>
          <a:p>
            <a:r>
              <a:rPr lang="pl-PL" dirty="0"/>
              <a:t>Kryterium </a:t>
            </a:r>
            <a:r>
              <a:rPr lang="pl-PL" b="1" dirty="0"/>
              <a:t>liczby podmiotów uprawnionych:</a:t>
            </a:r>
          </a:p>
          <a:p>
            <a:pPr lvl="1"/>
            <a:r>
              <a:rPr lang="pl-PL" dirty="0"/>
              <a:t>Jednopodmiotowe,</a:t>
            </a:r>
          </a:p>
          <a:p>
            <a:pPr lvl="1"/>
            <a:r>
              <a:rPr lang="pl-PL" dirty="0"/>
              <a:t>Wielopodmiotowe, </a:t>
            </a:r>
          </a:p>
          <a:p>
            <a:pPr marL="457200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531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DCD21F-8205-4377-A28A-F5713CCE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 rzeczowego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5B60F9-13E1-4250-9A50-1FD6EABE8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Ustawowe źródła prawa rzeczowego:</a:t>
            </a:r>
          </a:p>
          <a:p>
            <a:pPr marL="514350" indent="-514350">
              <a:buAutoNum type="arabicPeriod"/>
            </a:pPr>
            <a:r>
              <a:rPr lang="pl-PL" dirty="0"/>
              <a:t>Konstytucja RP – art. 21 ust. 1 i 2, art. 20, art. 23, art. 64 ust. 3, art. 165 ust. 1 </a:t>
            </a:r>
            <a:r>
              <a:rPr lang="pl-PL" i="1" dirty="0"/>
              <a:t>in fine</a:t>
            </a:r>
            <a:r>
              <a:rPr lang="pl-PL" dirty="0"/>
              <a:t>, art. 216 ust.2,</a:t>
            </a:r>
          </a:p>
          <a:p>
            <a:pPr marL="514350" indent="-514350">
              <a:buAutoNum type="arabicPeriod"/>
            </a:pPr>
            <a:r>
              <a:rPr lang="pl-PL" dirty="0"/>
              <a:t>Kodeks cywilny (księga pierwsza art. 44-55, księga druga art. 140-352)</a:t>
            </a:r>
          </a:p>
          <a:p>
            <a:pPr marL="514350" indent="-514350">
              <a:buAutoNum type="arabicPeriod"/>
            </a:pPr>
            <a:r>
              <a:rPr lang="pl-PL" dirty="0"/>
              <a:t>Przepisy wprowadzające Kodeks cywilny – art. XXVI oraz XXXVII-XLVIII</a:t>
            </a:r>
          </a:p>
          <a:p>
            <a:pPr marL="514350" indent="-514350">
              <a:buAutoNum type="arabicPeriod"/>
            </a:pPr>
            <a:r>
              <a:rPr lang="pl-PL" dirty="0"/>
              <a:t>Ustawa o księgach wieczystych i hipotece (wraz z rozporządzeniami wykonawczymi)</a:t>
            </a:r>
          </a:p>
          <a:p>
            <a:pPr marL="514350" indent="-514350">
              <a:buAutoNum type="arabicPeriod"/>
            </a:pPr>
            <a:r>
              <a:rPr lang="pl-PL" dirty="0"/>
              <a:t>Ustawa o własności lokali</a:t>
            </a:r>
          </a:p>
          <a:p>
            <a:pPr marL="514350" indent="-514350">
              <a:buAutoNum type="arabicPeriod"/>
            </a:pPr>
            <a:r>
              <a:rPr lang="pl-PL" dirty="0"/>
              <a:t>Ustawa o zastawie rejestrowym i rejestrze zastawów</a:t>
            </a:r>
          </a:p>
          <a:p>
            <a:pPr marL="514350" indent="-514350">
              <a:buAutoNum type="arabicPeriod"/>
            </a:pPr>
            <a:r>
              <a:rPr lang="pl-PL" dirty="0"/>
              <a:t>Ustawa o gospodarce nieruchomościami</a:t>
            </a:r>
          </a:p>
          <a:p>
            <a:pPr marL="514350" indent="-514350">
              <a:buAutoNum type="arabicPeriod"/>
            </a:pPr>
            <a:r>
              <a:rPr lang="pl-PL" dirty="0"/>
              <a:t>Ustawa o spółdzielniach mieszkaniowych</a:t>
            </a:r>
          </a:p>
          <a:p>
            <a:pPr marL="514350" indent="-514350">
              <a:buAutoNum type="arabicPeriod"/>
            </a:pPr>
            <a:r>
              <a:rPr lang="pl-PL" dirty="0"/>
              <a:t>Ustawa o przekształceniu prawa użytkowania wieczystego w prawo własności nieruchomości</a:t>
            </a:r>
          </a:p>
        </p:txBody>
      </p:sp>
    </p:spTree>
    <p:extLst>
      <p:ext uri="{BB962C8B-B14F-4D97-AF65-F5344CB8AC3E}">
        <p14:creationId xmlns:p14="http://schemas.microsoft.com/office/powerpoint/2010/main" val="246463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Znaczenie pojęcia prawo rzeczowe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Bezwzględny charakter prawa rzeczowego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Przysługuje ono uprawnionemu na zasadzie </a:t>
            </a:r>
            <a:r>
              <a:rPr lang="pl-PL" b="1" dirty="0"/>
              <a:t>wyłączności</a:t>
            </a:r>
            <a:r>
              <a:rPr lang="pl-PL" dirty="0"/>
              <a:t> (</a:t>
            </a:r>
            <a:r>
              <a:rPr lang="pl-PL" i="1" dirty="0"/>
              <a:t>z wyłączeniem innych osób – </a:t>
            </a:r>
            <a:r>
              <a:rPr lang="pl-PL" dirty="0"/>
              <a:t>art. 144 i 233 k.c.)</a:t>
            </a:r>
          </a:p>
          <a:p>
            <a:r>
              <a:rPr lang="pl-PL" dirty="0"/>
              <a:t>Najczęściej jest skuteczne </a:t>
            </a:r>
            <a:r>
              <a:rPr lang="pl-PL" b="1" i="1" dirty="0"/>
              <a:t>erga </a:t>
            </a:r>
            <a:r>
              <a:rPr lang="pl-PL" b="1" i="1" dirty="0" err="1"/>
              <a:t>omnes</a:t>
            </a:r>
            <a:r>
              <a:rPr lang="pl-PL" b="1" i="1" dirty="0"/>
              <a:t> </a:t>
            </a:r>
            <a:r>
              <a:rPr lang="pl-PL" dirty="0"/>
              <a:t>tj. wobec każdej osoby fizycznej i prawnej, a także jednostki organizacyjnej niebędącej osobą prawną, bez względu na to, czy między uprawnionym istniał wcześniej jakikolwiek stosunek prawny, z którego wynikałby obowiązek określonego zachowania się,</a:t>
            </a:r>
            <a:endParaRPr lang="pl-PL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Bezwzględny charakter praw rzeczowych oznacza, że korzystają one z </a:t>
            </a:r>
            <a:r>
              <a:rPr lang="pl-PL" b="1" dirty="0"/>
              <a:t>dobrodziejstwa pierwszeństwa</a:t>
            </a:r>
            <a:r>
              <a:rPr lang="pl-PL" dirty="0"/>
              <a:t>, oznacza to, że:</a:t>
            </a:r>
          </a:p>
          <a:p>
            <a:pPr lvl="1"/>
            <a:r>
              <a:rPr lang="pl-PL" dirty="0"/>
              <a:t>Przysługuje im prymat przed prawami obligacyjnymi, jeśli chodzi o porządek ich zaspokajania,</a:t>
            </a:r>
          </a:p>
          <a:p>
            <a:pPr lvl="1"/>
            <a:r>
              <a:rPr lang="pl-PL" dirty="0"/>
              <a:t>Podlegają realizacji w kolejności odpowiadającej ich pierwszeństwu, gdyby doszło do kolizji między takimi samymi jak i różnymi prawami rzeczowymi,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Zasada </a:t>
            </a:r>
            <a:r>
              <a:rPr lang="pl-PL" b="1" i="1" dirty="0" err="1"/>
              <a:t>numerus</a:t>
            </a:r>
            <a:r>
              <a:rPr lang="pl-PL" b="1" i="1" dirty="0"/>
              <a:t> </a:t>
            </a:r>
            <a:r>
              <a:rPr lang="pl-PL" b="1" i="1" dirty="0" err="1"/>
              <a:t>clausus</a:t>
            </a:r>
            <a:r>
              <a:rPr lang="pl-PL" b="1" i="1" dirty="0"/>
              <a:t> </a:t>
            </a:r>
            <a:r>
              <a:rPr lang="pl-PL" dirty="0"/>
              <a:t>praw rzeczowych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Wyczerpujący katalog,</a:t>
            </a:r>
          </a:p>
          <a:p>
            <a:r>
              <a:rPr lang="pl-PL" dirty="0"/>
              <a:t>Podmioty prawa cywilnego nie mają kompetencji do ich kreowania, jeśli nie odpowiadałyby ich ustalonym ustawowo typom. </a:t>
            </a:r>
          </a:p>
          <a:p>
            <a:r>
              <a:rPr lang="pl-PL" dirty="0"/>
              <a:t>Nie jest możliwe kreowanie praw spoza katalogu w drodze umowy, ani modyfikowanie ich treści, chyba że przepisy wyraźnie na </a:t>
            </a:r>
            <a:r>
              <a:rPr lang="pl-PL"/>
              <a:t>to pozwalają.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Katalog praw rzeczowych: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Własność,</a:t>
            </a:r>
          </a:p>
          <a:p>
            <a:r>
              <a:rPr lang="pl-PL" dirty="0"/>
              <a:t>Użytkowanie wieczyste,</a:t>
            </a:r>
          </a:p>
          <a:p>
            <a:r>
              <a:rPr lang="pl-PL" dirty="0"/>
              <a:t>Ograniczone prawa rzeczowe:</a:t>
            </a:r>
          </a:p>
          <a:p>
            <a:pPr lvl="1"/>
            <a:r>
              <a:rPr lang="pl-PL" dirty="0"/>
              <a:t>Użytkowanie,</a:t>
            </a:r>
          </a:p>
          <a:p>
            <a:pPr lvl="1"/>
            <a:r>
              <a:rPr lang="pl-PL" dirty="0"/>
              <a:t>Służebności,</a:t>
            </a:r>
          </a:p>
          <a:p>
            <a:pPr lvl="1"/>
            <a:r>
              <a:rPr lang="pl-PL" dirty="0"/>
              <a:t>Zastaw,</a:t>
            </a:r>
          </a:p>
          <a:p>
            <a:pPr lvl="1"/>
            <a:r>
              <a:rPr lang="pl-PL" dirty="0"/>
              <a:t>Hipoteka,</a:t>
            </a:r>
          </a:p>
          <a:p>
            <a:pPr lvl="1"/>
            <a:r>
              <a:rPr lang="pl-PL" dirty="0"/>
              <a:t>Spółdzielcze własnościowe prawo do lokalu,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1E4A17-EB39-4F90-9724-09557691D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Jawność prawa rzeczowego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A66A1A-F170-4847-8433-CBB00B4BD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Zachowanie skuteczności </a:t>
            </a:r>
            <a:r>
              <a:rPr lang="pl-PL" i="1" dirty="0"/>
              <a:t>erga </a:t>
            </a:r>
            <a:r>
              <a:rPr lang="pl-PL" i="1" dirty="0" err="1"/>
              <a:t>omnes</a:t>
            </a:r>
            <a:r>
              <a:rPr lang="pl-PL" i="1" dirty="0"/>
              <a:t>, </a:t>
            </a:r>
            <a:r>
              <a:rPr lang="pl-PL" dirty="0"/>
              <a:t>treść prawa rzeczowego musi być znana każdemu bez ograniczeń, a obrót nim może podlegać kontroli państwa </a:t>
            </a:r>
            <a:r>
              <a:rPr lang="pl-PL" dirty="0">
                <a:sym typeface="Wingdings" panose="05000000000000000000" pitchFamily="2" charset="2"/>
              </a:rPr>
              <a:t> obowiązek ujawniania treści praw rzeczowych np. art. 158 k.c., 237 k.c. </a:t>
            </a:r>
          </a:p>
          <a:p>
            <a:r>
              <a:rPr lang="pl-PL" dirty="0">
                <a:sym typeface="Wingdings" panose="05000000000000000000" pitchFamily="2" charset="2"/>
              </a:rPr>
              <a:t>Jeśli do treści prawa rzeczowego należy władztwo, wyrazem jawności jest posiadanie rzeczy  domniemanie zgodności posiadania z prawem – art. 341 k.c.</a:t>
            </a:r>
          </a:p>
          <a:p>
            <a:r>
              <a:rPr lang="pl-PL" dirty="0">
                <a:sym typeface="Wingdings" panose="05000000000000000000" pitchFamily="2" charset="2"/>
              </a:rPr>
              <a:t>Wymóg wpisu do publicznie dostępnego rejestru,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679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7B7444-34D0-4BE7-9D10-1595536DD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Ogólne typy praw rzeczowych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EBC284-54CE-420F-9A56-6A38C3ED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Kryterium </a:t>
            </a:r>
            <a:r>
              <a:rPr lang="pl-PL" b="1" dirty="0"/>
              <a:t>zakresu bezpośredniego władztwa nad rzeczą:</a:t>
            </a:r>
          </a:p>
          <a:p>
            <a:pPr marL="971550" lvl="1" indent="-514350">
              <a:buAutoNum type="arabicPeriod"/>
            </a:pPr>
            <a:r>
              <a:rPr lang="pl-PL" dirty="0"/>
              <a:t>własność,</a:t>
            </a:r>
          </a:p>
          <a:p>
            <a:pPr marL="971550" lvl="1" indent="-514350">
              <a:buAutoNum type="arabicPeriod"/>
            </a:pPr>
            <a:r>
              <a:rPr lang="pl-PL" dirty="0"/>
              <a:t>Użytkowanie wieczyste,</a:t>
            </a:r>
          </a:p>
          <a:p>
            <a:pPr marL="971550" lvl="1" indent="-514350">
              <a:buAutoNum type="arabicPeriod"/>
            </a:pPr>
            <a:r>
              <a:rPr lang="pl-PL" dirty="0"/>
              <a:t>Ograniczone prawa rzeczowe,</a:t>
            </a:r>
          </a:p>
          <a:p>
            <a:r>
              <a:rPr lang="pl-PL" dirty="0"/>
              <a:t>Kryterium </a:t>
            </a:r>
            <a:r>
              <a:rPr lang="pl-PL" b="1" dirty="0"/>
              <a:t>czasowe: </a:t>
            </a:r>
            <a:endParaRPr lang="pl-PL" dirty="0"/>
          </a:p>
          <a:p>
            <a:pPr lvl="1"/>
            <a:r>
              <a:rPr lang="pl-PL" dirty="0"/>
              <a:t>Bezterminowe – ich czasu istnienia nie da się z góry określić,</a:t>
            </a:r>
          </a:p>
          <a:p>
            <a:pPr lvl="1"/>
            <a:r>
              <a:rPr lang="pl-PL" dirty="0"/>
              <a:t>Terminowe</a:t>
            </a:r>
          </a:p>
        </p:txBody>
      </p:sp>
    </p:spTree>
    <p:extLst>
      <p:ext uri="{BB962C8B-B14F-4D97-AF65-F5344CB8AC3E}">
        <p14:creationId xmlns:p14="http://schemas.microsoft.com/office/powerpoint/2010/main" val="106643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5967F-DB5F-443E-BD8E-D2C21F17B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A3183A-529E-46AA-B9F0-CFA9A2EFE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Kryterium </a:t>
            </a:r>
            <a:r>
              <a:rPr lang="pl-PL" b="1" dirty="0"/>
              <a:t>relacji materialnoprawnej łączącej prawa rzeczowe z innymi prawami podmiotowymi:</a:t>
            </a:r>
          </a:p>
          <a:p>
            <a:pPr lvl="1"/>
            <a:r>
              <a:rPr lang="pl-PL" dirty="0"/>
              <a:t>Samoistne,</a:t>
            </a:r>
          </a:p>
          <a:p>
            <a:pPr lvl="1"/>
            <a:r>
              <a:rPr lang="pl-PL" dirty="0"/>
              <a:t>Akcesoryjne,</a:t>
            </a:r>
          </a:p>
          <a:p>
            <a:r>
              <a:rPr lang="pl-PL" dirty="0"/>
              <a:t>Kryterium </a:t>
            </a:r>
            <a:r>
              <a:rPr lang="pl-PL" b="1" dirty="0"/>
              <a:t>możliwości zmiany podmiotowej po stronie uprawnionego i swobody rozporządzania:</a:t>
            </a:r>
          </a:p>
          <a:p>
            <a:pPr lvl="1"/>
            <a:r>
              <a:rPr lang="pl-PL" dirty="0"/>
              <a:t>Przenoszalne,</a:t>
            </a:r>
          </a:p>
          <a:p>
            <a:pPr lvl="1"/>
            <a:r>
              <a:rPr lang="pl-PL" dirty="0"/>
              <a:t>Nieprzenoszalne – nieprzenoszalność musi wynikać z ustawy: art. 254 k.c. (z wyjątkiem art. 20 u.t.) oraz art. 299-300 k.c.  </a:t>
            </a:r>
          </a:p>
        </p:txBody>
      </p:sp>
    </p:spTree>
    <p:extLst>
      <p:ext uri="{BB962C8B-B14F-4D97-AF65-F5344CB8AC3E}">
        <p14:creationId xmlns:p14="http://schemas.microsoft.com/office/powerpoint/2010/main" val="2646525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613</Words>
  <Application>Microsoft Office PowerPoint</Application>
  <PresentationFormat>Pokaz na ekranie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Motyw pakietu Office</vt:lpstr>
      <vt:lpstr>Ogólne wiadomości o prawie rzeczowym</vt:lpstr>
      <vt:lpstr>Znaczenie pojęcia prawo rzeczowe</vt:lpstr>
      <vt:lpstr>Bezwzględny charakter prawa rzeczowego</vt:lpstr>
      <vt:lpstr>Prezentacja programu PowerPoint</vt:lpstr>
      <vt:lpstr>Zasada numerus clausus praw rzeczowych</vt:lpstr>
      <vt:lpstr>Katalog praw rzeczowych:</vt:lpstr>
      <vt:lpstr>Jawność prawa rzeczowego</vt:lpstr>
      <vt:lpstr>Ogólne typy praw rzeczowych</vt:lpstr>
      <vt:lpstr>Prezentacja programu PowerPoint</vt:lpstr>
      <vt:lpstr>Prezentacja programu PowerPoint</vt:lpstr>
      <vt:lpstr>Źródła prawa rzeczowego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Ogólne wiadomości o prawie rzeczowym</dc:title>
  <dc:creator>agnieszka.kwiecien</dc:creator>
  <cp:lastModifiedBy>Uzytkownik</cp:lastModifiedBy>
  <cp:revision>8</cp:revision>
  <dcterms:created xsi:type="dcterms:W3CDTF">2018-10-09T14:05:39Z</dcterms:created>
  <dcterms:modified xsi:type="dcterms:W3CDTF">2018-10-09T18:30:50Z</dcterms:modified>
</cp:coreProperties>
</file>