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handoutMasterIdLst>
    <p:handoutMasterId r:id="rId42"/>
  </p:handoutMasterIdLst>
  <p:sldIdLst>
    <p:sldId id="257" r:id="rId2"/>
    <p:sldId id="319" r:id="rId3"/>
    <p:sldId id="320" r:id="rId4"/>
    <p:sldId id="299" r:id="rId5"/>
    <p:sldId id="318" r:id="rId6"/>
    <p:sldId id="336" r:id="rId7"/>
    <p:sldId id="313" r:id="rId8"/>
    <p:sldId id="310" r:id="rId9"/>
    <p:sldId id="321" r:id="rId10"/>
    <p:sldId id="327" r:id="rId11"/>
    <p:sldId id="322" r:id="rId12"/>
    <p:sldId id="338" r:id="rId13"/>
    <p:sldId id="311" r:id="rId14"/>
    <p:sldId id="259" r:id="rId15"/>
    <p:sldId id="312" r:id="rId16"/>
    <p:sldId id="261" r:id="rId17"/>
    <p:sldId id="301" r:id="rId18"/>
    <p:sldId id="263" r:id="rId19"/>
    <p:sldId id="316" r:id="rId20"/>
    <p:sldId id="332" r:id="rId21"/>
    <p:sldId id="339" r:id="rId22"/>
    <p:sldId id="265" r:id="rId23"/>
    <p:sldId id="298" r:id="rId24"/>
    <p:sldId id="315" r:id="rId25"/>
    <p:sldId id="266" r:id="rId26"/>
    <p:sldId id="267" r:id="rId27"/>
    <p:sldId id="334" r:id="rId28"/>
    <p:sldId id="340" r:id="rId29"/>
    <p:sldId id="258" r:id="rId30"/>
    <p:sldId id="326" r:id="rId31"/>
    <p:sldId id="342" r:id="rId32"/>
    <p:sldId id="328" r:id="rId33"/>
    <p:sldId id="329" r:id="rId34"/>
    <p:sldId id="314" r:id="rId35"/>
    <p:sldId id="317" r:id="rId36"/>
    <p:sldId id="323" r:id="rId37"/>
    <p:sldId id="324" r:id="rId38"/>
    <p:sldId id="325" r:id="rId39"/>
    <p:sldId id="333" r:id="rId40"/>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0361DB0-AA12-43D4-B869-7BE73D0A2315}" type="datetimeFigureOut">
              <a:rPr lang="pl-PL" smtClean="0"/>
              <a:pPr/>
              <a:t>05.12.2024</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E99FE10-67DA-417B-854D-C607F3E76768}" type="slidenum">
              <a:rPr lang="pl-PL" smtClean="0"/>
              <a:pPr/>
              <a:t>‹#›</a:t>
            </a:fld>
            <a:endParaRPr lang="pl-PL"/>
          </a:p>
        </p:txBody>
      </p:sp>
    </p:spTree>
    <p:extLst>
      <p:ext uri="{BB962C8B-B14F-4D97-AF65-F5344CB8AC3E}">
        <p14:creationId xmlns:p14="http://schemas.microsoft.com/office/powerpoint/2010/main" val="485988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05.12.2024</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14</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872D85D8-BD79-4B6A-AF38-51CD001DEDC7}" type="datetime1">
              <a:rPr lang="pl-PL" smtClean="0"/>
              <a:pPr/>
              <a:t>05.12.2024</a:t>
            </a:fld>
            <a:endParaRPr lang="pl-PL"/>
          </a:p>
        </p:txBody>
      </p:sp>
      <p:sp>
        <p:nvSpPr>
          <p:cNvPr id="17" name="Footer Placeholder 16"/>
          <p:cNvSpPr>
            <a:spLocks noGrp="1"/>
          </p:cNvSpPr>
          <p:nvPr>
            <p:ph type="ftr" sz="quarter" idx="11"/>
          </p:nvPr>
        </p:nvSpPr>
        <p:spPr/>
        <p:txBody>
          <a:bodyPr/>
          <a:lstStyle/>
          <a:p>
            <a:r>
              <a:rPr lang="pl-PL"/>
              <a:t>SPODO</a:t>
            </a:r>
          </a:p>
        </p:txBody>
      </p:sp>
      <p:sp>
        <p:nvSpPr>
          <p:cNvPr id="29" name="Slide Number Placeholder 28"/>
          <p:cNvSpPr>
            <a:spLocks noGrp="1"/>
          </p:cNvSpPr>
          <p:nvPr>
            <p:ph type="sldNum" sz="quarter" idx="12"/>
          </p:nvPr>
        </p:nvSpPr>
        <p:spPr/>
        <p:txBody>
          <a:bodyPr/>
          <a:lstStyle/>
          <a:p>
            <a:fld id="{7D993C6C-2A8B-4279-B5C7-48DE9729C286}"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05.12.2024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05.12.2024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05.12.2024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05.12.2024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a:xfrm>
            <a:off x="7924800" y="6416675"/>
            <a:ext cx="762000" cy="365125"/>
          </a:xfrm>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05.12.2024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05.12.2024</a:t>
            </a:fld>
            <a:endParaRPr lang="pl-PL"/>
          </a:p>
        </p:txBody>
      </p:sp>
      <p:sp>
        <p:nvSpPr>
          <p:cNvPr id="8" name="Footer Placeholder 7"/>
          <p:cNvSpPr>
            <a:spLocks noGrp="1"/>
          </p:cNvSpPr>
          <p:nvPr>
            <p:ph type="ftr" sz="quarter" idx="11"/>
          </p:nvPr>
        </p:nvSpPr>
        <p:spPr/>
        <p:txBody>
          <a:bodyPr/>
          <a:lstStyle/>
          <a:p>
            <a:r>
              <a:rPr lang="pl-PL"/>
              <a:t>SPODO</a:t>
            </a:r>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72D85D8-BD79-4B6A-AF38-51CD001DEDC7}" type="datetime1">
              <a:rPr lang="pl-PL" smtClean="0"/>
              <a:pPr/>
              <a:t>05.12.2024</a:t>
            </a:fld>
            <a:endParaRPr lang="pl-PL"/>
          </a:p>
        </p:txBody>
      </p:sp>
      <p:sp>
        <p:nvSpPr>
          <p:cNvPr id="4" name="Footer Placeholder 3"/>
          <p:cNvSpPr>
            <a:spLocks noGrp="1"/>
          </p:cNvSpPr>
          <p:nvPr>
            <p:ph type="ftr" sz="quarter" idx="11"/>
          </p:nvPr>
        </p:nvSpPr>
        <p:spPr/>
        <p:txBody>
          <a:bodyPr/>
          <a:lstStyle/>
          <a:p>
            <a:r>
              <a:rPr lang="pl-PL"/>
              <a:t>SPODO</a:t>
            </a:r>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05.12.2024</a:t>
            </a:fld>
            <a:endParaRPr lang="pl-PL"/>
          </a:p>
        </p:txBody>
      </p:sp>
      <p:sp>
        <p:nvSpPr>
          <p:cNvPr id="3" name="Footer Placeholder 2"/>
          <p:cNvSpPr>
            <a:spLocks noGrp="1"/>
          </p:cNvSpPr>
          <p:nvPr>
            <p:ph type="ftr" sz="quarter" idx="11"/>
          </p:nvPr>
        </p:nvSpPr>
        <p:spPr/>
        <p:txBody>
          <a:bodyPr/>
          <a:lstStyle/>
          <a:p>
            <a:r>
              <a:rPr lang="pl-PL"/>
              <a:t>SPODO</a:t>
            </a:r>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05.12.2024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05.12.2024</a:t>
            </a:fld>
            <a:endParaRPr lang="pl-PL"/>
          </a:p>
        </p:txBody>
      </p:sp>
      <p:sp>
        <p:nvSpPr>
          <p:cNvPr id="6" name="Footer Placeholder 5"/>
          <p:cNvSpPr>
            <a:spLocks noGrp="1"/>
          </p:cNvSpPr>
          <p:nvPr>
            <p:ph type="ftr" sz="quarter" idx="11"/>
          </p:nvPr>
        </p:nvSpPr>
        <p:spPr/>
        <p:txBody>
          <a:bodyPr/>
          <a:lstStyle/>
          <a:p>
            <a:r>
              <a:rPr lang="pl-PL"/>
              <a:t>SPODO</a:t>
            </a:r>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D85D8-BD79-4B6A-AF38-51CD001DEDC7}" type="datetime1">
              <a:rPr lang="pl-PL" smtClean="0"/>
              <a:pPr/>
              <a:t>05.12.2024</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pl-PL"/>
              <a:t>SPODO</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fontScale="90000"/>
          </a:bodyPr>
          <a:lstStyle/>
          <a:p>
            <a:r>
              <a:rPr lang="pl-PL" sz="6700" b="1" dirty="0"/>
              <a:t>Ograniczenia prawa dostępu do informacji publicznej</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pPr algn="just"/>
            <a:endParaRPr lang="pl-PL" dirty="0"/>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Art. 5 </a:t>
            </a:r>
            <a:r>
              <a:rPr lang="pl-PL" b="1" dirty="0" err="1"/>
              <a:t>udip</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a:t>Nie można, z zastrzeżeniem ust. 1,  2 - 2b, ograniczać dostępu do informacji  o sprawach rozstrzyganych w postępowaniu   przed   organami   państwa, w szczególności  w postępowaniu  administracyjnym,  karnym  lub  cywilnym</a:t>
            </a:r>
            <a:r>
              <a:rPr lang="pl-PL" i="1" dirty="0"/>
              <a:t>,  ze względu na ochronę interesu strony</a:t>
            </a:r>
            <a:r>
              <a:rPr lang="pl-PL" dirty="0"/>
              <a:t>, </a:t>
            </a:r>
            <a:r>
              <a:rPr lang="pl-PL" b="1" dirty="0"/>
              <a:t>jeżeli postępowanie dotyczy władz publicznych lub innych podmiotów wykonujących zadania publiczne albo osób pełniących funkcje publiczne w zakresie tych zadań lub funkcji.</a:t>
            </a:r>
          </a:p>
          <a:p>
            <a:pPr algn="just"/>
            <a:r>
              <a:rPr lang="pl-PL" dirty="0"/>
              <a:t>Ograniczenia dostępu do informacji w sprawach, o których mowa w ust. 3, </a:t>
            </a:r>
            <a:r>
              <a:rPr lang="pl-PL" b="1" dirty="0"/>
              <a:t>nie naruszają  prawa  do informacji   o organizacji   i pracy  organów prowadzących postępowania,  w szczególności  o czasie,  trybie   i miejscu  oraz  kolejności  rozpatrywania spraw.</a:t>
            </a:r>
          </a:p>
          <a:p>
            <a:pPr marL="0" indent="0" algn="just">
              <a:buNone/>
            </a:pPr>
            <a:endParaRPr lang="pl-PL" b="1" dirty="0"/>
          </a:p>
        </p:txBody>
      </p:sp>
    </p:spTree>
    <p:extLst>
      <p:ext uri="{BB962C8B-B14F-4D97-AF65-F5344CB8AC3E}">
        <p14:creationId xmlns:p14="http://schemas.microsoft.com/office/powerpoint/2010/main" val="1098236917"/>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32656"/>
            <a:ext cx="8229600" cy="216024"/>
          </a:xfrm>
        </p:spPr>
        <p:txBody>
          <a:bodyPr>
            <a:normAutofit fontScale="90000"/>
          </a:bodyPr>
          <a:lstStyle/>
          <a:p>
            <a:br>
              <a:rPr lang="pl-PL" dirty="0"/>
            </a:br>
            <a:br>
              <a:rPr lang="pl-PL" dirty="0"/>
            </a:br>
            <a:r>
              <a:rPr lang="pl-PL" b="1" dirty="0"/>
              <a:t>Ochrona informacji niejawnych</a:t>
            </a:r>
          </a:p>
        </p:txBody>
      </p:sp>
      <p:sp>
        <p:nvSpPr>
          <p:cNvPr id="3" name="Symbol zastępczy zawartości 2"/>
          <p:cNvSpPr>
            <a:spLocks noGrp="1"/>
          </p:cNvSpPr>
          <p:nvPr>
            <p:ph idx="1"/>
          </p:nvPr>
        </p:nvSpPr>
        <p:spPr>
          <a:xfrm>
            <a:off x="251520" y="1628800"/>
            <a:ext cx="8229600" cy="3345235"/>
          </a:xfrm>
        </p:spPr>
        <p:txBody>
          <a:bodyPr>
            <a:noAutofit/>
          </a:bodyPr>
          <a:lstStyle/>
          <a:p>
            <a:pPr marL="0" indent="0" algn="just">
              <a:buNone/>
            </a:pPr>
            <a:r>
              <a:rPr lang="pl-PL" sz="1800" dirty="0"/>
              <a:t>Ustawa z dnia 5 sierpnia 2010 r. o ochronie informacji niejawnych (Dz. U. z 2019 r., poz. 742). </a:t>
            </a:r>
          </a:p>
          <a:p>
            <a:pPr marL="0" indent="0" algn="just">
              <a:buNone/>
            </a:pPr>
            <a:r>
              <a:rPr lang="pl-PL" sz="1800" dirty="0"/>
              <a:t>Uregulowania </a:t>
            </a:r>
            <a:r>
              <a:rPr lang="pl-PL" sz="1800" dirty="0" err="1"/>
              <a:t>uoin</a:t>
            </a:r>
            <a:r>
              <a:rPr lang="pl-PL" sz="1800" dirty="0"/>
              <a:t> stanowią uregulowania szczególne i są stosowane na zasadzie pierwszeństwa. </a:t>
            </a:r>
          </a:p>
          <a:p>
            <a:pPr marL="0" indent="0" algn="just">
              <a:buNone/>
            </a:pPr>
            <a:r>
              <a:rPr lang="pl-PL" sz="1800" dirty="0"/>
              <a:t>Informacje niejawne są objęte ochroną przed upublicznieniem, </a:t>
            </a:r>
            <a:r>
              <a:rPr lang="pl-PL" sz="1800" u="sng" dirty="0"/>
              <a:t>ale to nie oznacza że przestają być informacjami publicznymi. </a:t>
            </a:r>
          </a:p>
          <a:p>
            <a:pPr marL="0" indent="0" algn="just">
              <a:buNone/>
            </a:pPr>
            <a:r>
              <a:rPr lang="pl-PL" sz="1800" dirty="0" err="1"/>
              <a:t>Uoin</a:t>
            </a:r>
            <a:r>
              <a:rPr lang="pl-PL" sz="1800" dirty="0"/>
              <a:t> nie jest jakąś super regulacją  wprowadzającą ograniczenia, to że jest wymieniona na pierwszym miejscu w art. 5 </a:t>
            </a:r>
            <a:r>
              <a:rPr lang="pl-PL" sz="1800" dirty="0" err="1"/>
              <a:t>u.d.i.p</a:t>
            </a:r>
            <a:r>
              <a:rPr lang="pl-PL" sz="1800" dirty="0"/>
              <a:t>. jako ustawa ograniczająca nie ma większego znaczenia i nie oznacza, że inne ustawy ograniczające mają się jej podporządkować.</a:t>
            </a:r>
          </a:p>
          <a:p>
            <a:pPr marL="0" indent="0" algn="just">
              <a:buNone/>
            </a:pPr>
            <a:r>
              <a:rPr lang="pl-PL" sz="1800" dirty="0"/>
              <a:t>Jej celem jest zagwarantowanie ochrony informacji, których nieuprawnione ujawnienie spowodowałoby lub mogłoby spowodować szkodę po stronie Rzeczypospolitej Polskiej, albo byłoby z punktu widzenia jej interesów niekorzystne, </a:t>
            </a:r>
            <a:r>
              <a:rPr lang="pl-PL" sz="1800" b="1" dirty="0"/>
              <a:t>w tym również w trakcie ich opracowywania, bez względu na formę i sposób ich wyrażania </a:t>
            </a:r>
            <a:r>
              <a:rPr lang="pl-PL" sz="1800" dirty="0"/>
              <a:t>(art. 1 </a:t>
            </a:r>
            <a:r>
              <a:rPr lang="pl-PL" sz="1800" dirty="0" err="1"/>
              <a:t>u.o.i.n</a:t>
            </a:r>
            <a:r>
              <a:rPr lang="pl-PL" sz="1800" dirty="0"/>
              <a:t>.).  </a:t>
            </a:r>
          </a:p>
        </p:txBody>
      </p:sp>
    </p:spTree>
    <p:extLst>
      <p:ext uri="{BB962C8B-B14F-4D97-AF65-F5344CB8AC3E}">
        <p14:creationId xmlns:p14="http://schemas.microsoft.com/office/powerpoint/2010/main" val="3024172142"/>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Ochrona informacji niejawnych</a:t>
            </a:r>
          </a:p>
        </p:txBody>
      </p:sp>
      <p:sp>
        <p:nvSpPr>
          <p:cNvPr id="3" name="Symbol zastępczy zawartości 2"/>
          <p:cNvSpPr>
            <a:spLocks noGrp="1"/>
          </p:cNvSpPr>
          <p:nvPr>
            <p:ph idx="1"/>
          </p:nvPr>
        </p:nvSpPr>
        <p:spPr/>
        <p:txBody>
          <a:bodyPr>
            <a:normAutofit/>
          </a:bodyPr>
          <a:lstStyle/>
          <a:p>
            <a:pPr marL="0" indent="0" algn="just">
              <a:buNone/>
            </a:pPr>
            <a:r>
              <a:rPr lang="pl-PL" dirty="0"/>
              <a:t>Zakres tego rodzaju informacji podlega zróżnicowaniu stosownie do rodzaju zagrożeń (szkód - ich natężenia), jakie mogłyby nastąpić (jakie mogłyby zagrozić państwu) w związku z upublicznieniem zawartości tego rodzaju „danych” publicznych. </a:t>
            </a:r>
          </a:p>
          <a:p>
            <a:pPr marL="0" indent="0">
              <a:buNone/>
            </a:pPr>
            <a:endParaRPr lang="pl-PL" dirty="0"/>
          </a:p>
        </p:txBody>
      </p:sp>
    </p:spTree>
    <p:extLst>
      <p:ext uri="{BB962C8B-B14F-4D97-AF65-F5344CB8AC3E}">
        <p14:creationId xmlns:p14="http://schemas.microsoft.com/office/powerpoint/2010/main" val="2856272028"/>
      </p:ext>
    </p:extLst>
  </p:cSld>
  <p:clrMapOvr>
    <a:masterClrMapping/>
  </p:clrMapOvr>
  <p:transition>
    <p:wipe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Ustawa o ochronie informacji niejawnych</a:t>
            </a:r>
          </a:p>
        </p:txBody>
      </p:sp>
      <p:sp>
        <p:nvSpPr>
          <p:cNvPr id="3" name="Symbol zastępczy zawartości 2"/>
          <p:cNvSpPr>
            <a:spLocks noGrp="1"/>
          </p:cNvSpPr>
          <p:nvPr>
            <p:ph idx="1"/>
          </p:nvPr>
        </p:nvSpPr>
        <p:spPr/>
        <p:txBody>
          <a:bodyPr>
            <a:noAutofit/>
          </a:bodyPr>
          <a:lstStyle/>
          <a:p>
            <a:pPr marL="0" indent="0" algn="just">
              <a:buNone/>
            </a:pPr>
            <a:r>
              <a:rPr lang="pl-PL" sz="1600" dirty="0"/>
              <a:t>Ustawodawca na gruncie </a:t>
            </a:r>
            <a:r>
              <a:rPr lang="pl-PL" sz="1600" dirty="0" err="1"/>
              <a:t>u.o.i.n</a:t>
            </a:r>
            <a:r>
              <a:rPr lang="pl-PL" sz="1600" dirty="0"/>
              <a:t>. determinuje istnienie ochrony: </a:t>
            </a:r>
          </a:p>
          <a:p>
            <a:pPr algn="just"/>
            <a:r>
              <a:rPr lang="pl-PL" sz="1600" dirty="0"/>
              <a:t>1.	informacji o klauzuli ściśle tajne, jeżeli ich nieuprawnione ujawnienie spowoduje </a:t>
            </a:r>
            <a:r>
              <a:rPr lang="pl-PL" sz="1600" b="1" dirty="0"/>
              <a:t>wyjątkowo poważną szkodę </a:t>
            </a:r>
            <a:r>
              <a:rPr lang="pl-PL" sz="1600" dirty="0"/>
              <a:t>dla Rzeczypospolitej Polskiej;</a:t>
            </a:r>
          </a:p>
          <a:p>
            <a:pPr algn="just"/>
            <a:r>
              <a:rPr lang="pl-PL" sz="1600" dirty="0"/>
              <a:t>2.	informacji o klauzuli tajne, jeżeli ich nieuprawnione ujawnienie spowoduje </a:t>
            </a:r>
            <a:r>
              <a:rPr lang="pl-PL" sz="1600" b="1" dirty="0"/>
              <a:t>poważną szkodę </a:t>
            </a:r>
            <a:r>
              <a:rPr lang="pl-PL" sz="1600" dirty="0"/>
              <a:t>dla Rzeczypospolitej Polskiej;</a:t>
            </a:r>
          </a:p>
          <a:p>
            <a:pPr algn="just"/>
            <a:r>
              <a:rPr lang="pl-PL" sz="1600" dirty="0"/>
              <a:t>3.	informacji o klauzuli „poufne”, jeżeli ich nieuprawnione ujawnienie spowoduje </a:t>
            </a:r>
            <a:r>
              <a:rPr lang="pl-PL" sz="1600" b="1" dirty="0"/>
              <a:t>szkodę</a:t>
            </a:r>
            <a:r>
              <a:rPr lang="pl-PL" sz="1600" dirty="0"/>
              <a:t> dla Rzeczypospolitej Polskiej;</a:t>
            </a:r>
          </a:p>
          <a:p>
            <a:pPr algn="just"/>
            <a:r>
              <a:rPr lang="pl-PL" sz="1600" dirty="0"/>
              <a:t>- wskazując jednocześnie na zespół czynników, stanów, zdarzeń, zjawisk, które  identyfikują fakt powstania (zaistnienia) szkody o natężeniu wyjątkowo poważnym, poważnym jak również bez jej konkretnego, szczegółowego „określenia” (art. 5 ust. 1, art. 5 ust. 2, art. 5 ust. 3 </a:t>
            </a:r>
            <a:r>
              <a:rPr lang="pl-PL" sz="1600" dirty="0" err="1"/>
              <a:t>u.o.i.n</a:t>
            </a:r>
            <a:r>
              <a:rPr lang="pl-PL" sz="1600" dirty="0"/>
              <a:t> ); </a:t>
            </a:r>
          </a:p>
          <a:p>
            <a:pPr algn="just"/>
            <a:r>
              <a:rPr lang="pl-PL" sz="1600" dirty="0"/>
              <a:t>4.	informacji o klauzuli </a:t>
            </a:r>
            <a:r>
              <a:rPr lang="pl-PL" sz="1600" b="1" dirty="0"/>
              <a:t>zastrzeżone</a:t>
            </a:r>
            <a:r>
              <a:rPr lang="pl-PL" sz="1600" dirty="0"/>
              <a:t>, jeżeli nie nadano im wyższej klauzuli tajności, a ich nieuprawnione ujawnienie </a:t>
            </a:r>
            <a:r>
              <a:rPr lang="pl-PL" sz="1600" b="1" dirty="0"/>
              <a:t>może mieć szkodliwy wpływ </a:t>
            </a:r>
            <a:r>
              <a:rPr lang="pl-PL" sz="1600" dirty="0"/>
              <a:t>na wykonywanie przez organy władzy publicznej lub inne jednostki organizacyjne zadań w zakresie obrony narodowej, polityki zagranicznej, bezpieczeństwa publicznego, przestrzegania praw i wolności obywateli, wymiaru sprawiedliwości albo interesów ekonomicznych Rzeczypospolitej Polskiej. </a:t>
            </a:r>
          </a:p>
          <a:p>
            <a:pPr marL="0" indent="0" algn="just">
              <a:buNone/>
            </a:pPr>
            <a:r>
              <a:rPr lang="pl-PL" sz="1600" b="1" dirty="0"/>
              <a:t>Klauzulę tajności nadaje osoba, która jest uprawniona do podpisania dokumentu lub oznaczenia innego niż dokument materiału</a:t>
            </a:r>
            <a:r>
              <a:rPr lang="pl-PL" sz="1600" dirty="0"/>
              <a:t>.</a:t>
            </a:r>
          </a:p>
        </p:txBody>
      </p:sp>
    </p:spTree>
    <p:extLst>
      <p:ext uri="{BB962C8B-B14F-4D97-AF65-F5344CB8AC3E}">
        <p14:creationId xmlns:p14="http://schemas.microsoft.com/office/powerpoint/2010/main" val="1915902454"/>
      </p:ext>
    </p:extLst>
  </p:cSld>
  <p:clrMapOvr>
    <a:masterClrMapping/>
  </p:clrMapOvr>
  <p:transition>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30026"/>
          </a:xfrm>
        </p:spPr>
        <p:txBody>
          <a:bodyPr>
            <a:normAutofit fontScale="90000"/>
          </a:bodyPr>
          <a:lstStyle/>
          <a:p>
            <a:br>
              <a:rPr lang="pl-PL" b="1" dirty="0"/>
            </a:br>
            <a:br>
              <a:rPr lang="pl-PL" b="1" dirty="0"/>
            </a:br>
            <a:r>
              <a:rPr lang="pl-PL" b="1" dirty="0"/>
              <a:t>Ustawa o ochronie informacji niejawnych</a:t>
            </a:r>
          </a:p>
        </p:txBody>
      </p:sp>
      <p:sp>
        <p:nvSpPr>
          <p:cNvPr id="3" name="Symbol zastępczy zawartości 2"/>
          <p:cNvSpPr>
            <a:spLocks noGrp="1"/>
          </p:cNvSpPr>
          <p:nvPr>
            <p:ph idx="1"/>
          </p:nvPr>
        </p:nvSpPr>
        <p:spPr>
          <a:xfrm>
            <a:off x="251520" y="1484784"/>
            <a:ext cx="8805664" cy="4886003"/>
          </a:xfrm>
        </p:spPr>
        <p:txBody>
          <a:bodyPr>
            <a:normAutofit fontScale="77500" lnSpcReduction="20000"/>
          </a:bodyPr>
          <a:lstStyle/>
          <a:p>
            <a:pPr marL="0" indent="0" algn="just">
              <a:buNone/>
            </a:pPr>
            <a:r>
              <a:rPr lang="pl-PL" dirty="0"/>
              <a:t>Informacje niejawne mogą być udostępnione wyłącznie osobie, która </a:t>
            </a:r>
            <a:r>
              <a:rPr lang="pl-PL" b="1" dirty="0"/>
              <a:t>daje rękojmię zachowania tajemnicy i tylko w takim zakresie w jakim są one jej niezbędne dla wykonywania przez nią pracy lub pełnienia służby na zajmowanym stanowisku albo wykonywania innych czynności zleconych</a:t>
            </a:r>
            <a:r>
              <a:rPr lang="pl-PL" dirty="0"/>
              <a:t>. </a:t>
            </a:r>
          </a:p>
          <a:p>
            <a:pPr marL="0" indent="0" algn="just">
              <a:buNone/>
            </a:pPr>
            <a:r>
              <a:rPr lang="pl-PL" dirty="0"/>
              <a:t>W tym zakresie zachodzi konieczność jednoczesnego wypełnienia obu przesłanek. A zatem nie stanowi wystarczającego warunku, to że dana osoba daje rękojmię – gwarancję zachowania tajemnicy, niezbędnym okazuje się również wykazanie, że jest to istotne dla realizacji wykonywanych „czynności zawodowych”.  </a:t>
            </a:r>
          </a:p>
          <a:p>
            <a:pPr marL="0" indent="0" algn="just">
              <a:buNone/>
            </a:pPr>
            <a:r>
              <a:rPr lang="pl-PL" b="1" dirty="0"/>
              <a:t>Reguły zwalniania z obowiązku zachowania w tajemnicy informacji niejawnych, jak również sposób postępowania z aktami spraw, które zawierają informacje niejawne w postępowaniu przed sądami i innymi organami określają przepisy odrębnych uregulowań prawnych</a:t>
            </a:r>
            <a:r>
              <a:rPr lang="pl-PL" dirty="0"/>
              <a:t>. </a:t>
            </a:r>
          </a:p>
        </p:txBody>
      </p:sp>
    </p:spTree>
  </p:cSld>
  <p:clrMapOvr>
    <a:masterClrMapping/>
  </p:clrMapOvr>
  <p:transition>
    <p:pull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Rękojmia zachowania informacji w tajemnicy</a:t>
            </a:r>
          </a:p>
        </p:txBody>
      </p:sp>
      <p:sp>
        <p:nvSpPr>
          <p:cNvPr id="3" name="Symbol zastępczy zawartości 2"/>
          <p:cNvSpPr>
            <a:spLocks noGrp="1"/>
          </p:cNvSpPr>
          <p:nvPr>
            <p:ph idx="1"/>
          </p:nvPr>
        </p:nvSpPr>
        <p:spPr/>
        <p:txBody>
          <a:bodyPr>
            <a:normAutofit/>
          </a:bodyPr>
          <a:lstStyle/>
          <a:p>
            <a:pPr marL="0" indent="0" algn="just">
              <a:buNone/>
            </a:pPr>
            <a:r>
              <a:rPr lang="pl-PL" b="1" dirty="0"/>
              <a:t>Zdolność osoby </a:t>
            </a:r>
            <a:r>
              <a:rPr lang="pl-PL" dirty="0"/>
              <a:t>do spełnienia ustawowych wymogów dla zapewnienia ochrony informacji niejawnych przed ich nieuprawnionym ujawnieniem, stwierdzona w wyniku postępowania sprawdzającego.</a:t>
            </a:r>
          </a:p>
          <a:p>
            <a:endParaRPr lang="pl-PL" dirty="0"/>
          </a:p>
        </p:txBody>
      </p:sp>
    </p:spTree>
    <p:extLst>
      <p:ext uri="{BB962C8B-B14F-4D97-AF65-F5344CB8AC3E}">
        <p14:creationId xmlns:p14="http://schemas.microsoft.com/office/powerpoint/2010/main" val="3814341186"/>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Ochrona informacji niejawnych</a:t>
            </a:r>
          </a:p>
        </p:txBody>
      </p:sp>
      <p:sp>
        <p:nvSpPr>
          <p:cNvPr id="3" name="Symbol zastępczy zawartości 2"/>
          <p:cNvSpPr>
            <a:spLocks noGrp="1"/>
          </p:cNvSpPr>
          <p:nvPr>
            <p:ph idx="1"/>
          </p:nvPr>
        </p:nvSpPr>
        <p:spPr>
          <a:xfrm>
            <a:off x="382137" y="1417638"/>
            <a:ext cx="8229600" cy="4525963"/>
          </a:xfrm>
        </p:spPr>
        <p:txBody>
          <a:bodyPr>
            <a:noAutofit/>
          </a:bodyPr>
          <a:lstStyle/>
          <a:p>
            <a:pPr marL="0" indent="0" algn="just">
              <a:buNone/>
            </a:pPr>
            <a:r>
              <a:rPr lang="pl-PL" sz="2000" dirty="0"/>
              <a:t> </a:t>
            </a:r>
            <a:r>
              <a:rPr lang="pl-PL" sz="2000" b="1" dirty="0"/>
              <a:t>Dopuszczenie do pracy lub pełnienia służby na stanowiskach albo zlecenie prac związanych z dostępem do informacji niejawnych o klauzuli „poufne” lub wyższej może nastąpić, (przy uwzględnieniu wyjątków w ustawie przewidzianych): </a:t>
            </a:r>
          </a:p>
          <a:p>
            <a:pPr marL="0" indent="0" algn="just">
              <a:buNone/>
            </a:pPr>
            <a:r>
              <a:rPr lang="pl-PL" sz="2000" dirty="0"/>
              <a:t>- Po uzyskaniu poświadczenia bezpieczeństwa oraz</a:t>
            </a:r>
          </a:p>
          <a:p>
            <a:pPr marL="0" indent="0" algn="just">
              <a:buNone/>
            </a:pPr>
            <a:r>
              <a:rPr lang="pl-PL" sz="2000" dirty="0"/>
              <a:t>- Po odbyciu szkolenia w zakresie ochrony informacji niejawnych.</a:t>
            </a:r>
          </a:p>
          <a:p>
            <a:pPr marL="0" indent="0" algn="just">
              <a:buNone/>
            </a:pPr>
            <a:r>
              <a:rPr lang="pl-PL" sz="2000" b="1" dirty="0"/>
              <a:t>Dopuszczenie do pracy lub pełnienia służby na stanowiskach albo zlecenie prac,  związanych  z dostępem  danej  osoby  do  informacji  niejawnych  o klauzuli „zastrzeżone” może nastąpić po:</a:t>
            </a:r>
          </a:p>
          <a:p>
            <a:pPr marL="0" indent="0" algn="just">
              <a:buNone/>
            </a:pPr>
            <a:r>
              <a:rPr lang="pl-PL" sz="2000" dirty="0"/>
              <a:t>-pisemnym upoważnieniu przez kierownika jednostki organizacyjnej, jeżeli nie posiada ona poświadczenia bezpieczeństwa;</a:t>
            </a:r>
          </a:p>
          <a:p>
            <a:pPr marL="0" indent="0" algn="just">
              <a:buNone/>
            </a:pPr>
            <a:r>
              <a:rPr lang="pl-PL" sz="2000" dirty="0"/>
              <a:t>-odbyciu szkolenia w zakresie ochrony informacji niejawnych.</a:t>
            </a:r>
          </a:p>
        </p:txBody>
      </p:sp>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Uregulowania szczególne</a:t>
            </a:r>
          </a:p>
        </p:txBody>
      </p:sp>
      <p:sp>
        <p:nvSpPr>
          <p:cNvPr id="3" name="Symbol zastępczy zawartości 2"/>
          <p:cNvSpPr>
            <a:spLocks noGrp="1"/>
          </p:cNvSpPr>
          <p:nvPr>
            <p:ph idx="1"/>
          </p:nvPr>
        </p:nvSpPr>
        <p:spPr>
          <a:xfrm>
            <a:off x="683568" y="1700808"/>
            <a:ext cx="8229600" cy="4525963"/>
          </a:xfrm>
        </p:spPr>
        <p:txBody>
          <a:bodyPr>
            <a:noAutofit/>
          </a:bodyPr>
          <a:lstStyle/>
          <a:p>
            <a:pPr marL="0" indent="0" algn="just">
              <a:buNone/>
            </a:pPr>
            <a:r>
              <a:rPr lang="pl-PL" dirty="0"/>
              <a:t>Do tego rodzaju grupy uregulowań przewidujących ochronę innych tajemnic ustawowo chronionych można zaliczyć m.in.: ustawę z dnia 28 września 1991 r. o kontroli skarbowej (w kwestii tajemnicy skarbowej ), ustawę z dnia 29 sierpnia 1997 r. – Prawo bankowe (w kwestii tajemnicy bankowej oraz tajemnicy nadzoru bankowego ), ustawę z dnia 29 czerwca 1995 r. o statystyce publicznej (w związku z tajemnicą statystyczną )…</a:t>
            </a:r>
          </a:p>
        </p:txBody>
      </p:sp>
    </p:spTree>
    <p:extLst>
      <p:ext uri="{BB962C8B-B14F-4D97-AF65-F5344CB8AC3E}">
        <p14:creationId xmlns:p14="http://schemas.microsoft.com/office/powerpoint/2010/main" val="2832422650"/>
      </p:ext>
    </p:extLst>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Uregulowania szczególne</a:t>
            </a:r>
          </a:p>
        </p:txBody>
      </p:sp>
      <p:sp>
        <p:nvSpPr>
          <p:cNvPr id="3" name="Symbol zastępczy zawartości 2"/>
          <p:cNvSpPr>
            <a:spLocks noGrp="1"/>
          </p:cNvSpPr>
          <p:nvPr>
            <p:ph idx="1"/>
          </p:nvPr>
        </p:nvSpPr>
        <p:spPr>
          <a:xfrm>
            <a:off x="323528" y="1412776"/>
            <a:ext cx="8496944" cy="5112568"/>
          </a:xfrm>
        </p:spPr>
        <p:txBody>
          <a:bodyPr>
            <a:noAutofit/>
          </a:bodyPr>
          <a:lstStyle/>
          <a:p>
            <a:pPr marL="0" indent="0" algn="just">
              <a:buNone/>
            </a:pPr>
            <a:r>
              <a:rPr lang="pl-PL" dirty="0">
                <a:latin typeface="+mj-lt"/>
                <a:cs typeface="Times New Roman" panose="02020603050405020304" pitchFamily="18" charset="0"/>
              </a:rPr>
              <a:t>…ustawę z dnia 23 grudnia 2012 r. o Najwyższej Izbie Kontroli (w kwestii tajemnicy kontrolerskiej ), ustawę z dnia 5 grudnia 1996 r. o zawodach lekarza i lekarza dentysty oraz ustawę z dnia 6 listopada 2008 r. o prawach pacjenta i Rzeczniku Praw Pacjenta (w związku z tajemnicą zawodu ), ustawę z dnia 26 stycznia 1984 r. – Prawo prasowe (w związku z tajemnicą dziennikarza ), ustawę z dnia 15 lipca 2011 r. o zawodach pielęgniarki i położnej (odnośnie tajemnicy pielęgniarki i położnej )….</a:t>
            </a:r>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Uregulowania szczególne</a:t>
            </a:r>
          </a:p>
        </p:txBody>
      </p:sp>
      <p:sp>
        <p:nvSpPr>
          <p:cNvPr id="3" name="Symbol zastępczy zawartości 2"/>
          <p:cNvSpPr>
            <a:spLocks noGrp="1"/>
          </p:cNvSpPr>
          <p:nvPr>
            <p:ph idx="1"/>
          </p:nvPr>
        </p:nvSpPr>
        <p:spPr/>
        <p:txBody>
          <a:bodyPr>
            <a:normAutofit fontScale="40000" lnSpcReduction="20000"/>
          </a:bodyPr>
          <a:lstStyle/>
          <a:p>
            <a:pPr marL="0" indent="0" algn="just">
              <a:buNone/>
            </a:pPr>
            <a:r>
              <a:rPr lang="pl-PL" sz="5500" dirty="0"/>
              <a:t>…ustawę z dnia 26 maja 1982 r. – Prawo o adwokaturze (w kontekście tajemnicy zawodowej adwokata ), ustawę z dnia 6 lipca 1982 r. o radcach prawnych (w związku z tajemnicą radcy prawnego  ), ustawę z dnia 14 lutego 1991 r. – Prawo o notariacie (w kontekście tajemnicy notariusza ), ustawę z dnia 20 czerwca 1985 r. o prokuraturze (w związku z tajemnicą prokuratorską ), ustawę z dnia 29 sierpnia 1997 r. o komornikach sądowych i egzekucji (odnośnie tajemnicy komorniczej , ustawę z dnia 7 maja 2009 r. o biegłych rewidentach i ich samorządzie, podmiotach uprawnionych do badania sprawozdań finansowych oraz o nadzorze publicznym (w kontekście tajemnicy biegłego rewidenta , ustawę z dnia 21 sierpnia 1997 r. o gospodarce nieruchomościami (w związku z tajemnicą rzeczoznawcy majątkowego, pośrednika w zakresie obrotu nieruchomościami oraz tajemnicy zarządcy nieruchomościami … </a:t>
            </a:r>
            <a:endParaRPr lang="pl-PL" dirty="0"/>
          </a:p>
        </p:txBody>
      </p:sp>
    </p:spTree>
    <p:extLst>
      <p:ext uri="{BB962C8B-B14F-4D97-AF65-F5344CB8AC3E}">
        <p14:creationId xmlns:p14="http://schemas.microsoft.com/office/powerpoint/2010/main" val="58629094"/>
      </p:ext>
    </p:extLst>
  </p:cSld>
  <p:clrMapOvr>
    <a:masterClrMapping/>
  </p:clrMapOvr>
  <p:transition>
    <p:wipe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Rodzaje ograniczeń</a:t>
            </a:r>
          </a:p>
        </p:txBody>
      </p:sp>
      <p:sp>
        <p:nvSpPr>
          <p:cNvPr id="3" name="Symbol zastępczy zawartości 2"/>
          <p:cNvSpPr>
            <a:spLocks noGrp="1"/>
          </p:cNvSpPr>
          <p:nvPr>
            <p:ph idx="1"/>
          </p:nvPr>
        </p:nvSpPr>
        <p:spPr/>
        <p:txBody>
          <a:bodyPr>
            <a:normAutofit/>
          </a:bodyPr>
          <a:lstStyle/>
          <a:p>
            <a:pPr algn="just"/>
            <a:r>
              <a:rPr lang="pl-PL" sz="3600" dirty="0"/>
              <a:t>Konstytucyjne art. 61 ust. 3 Konstytucji RP i art. 31 ust. 3 Konstytucji RP;</a:t>
            </a:r>
          </a:p>
          <a:p>
            <a:pPr algn="just"/>
            <a:r>
              <a:rPr lang="pl-PL" sz="3600" dirty="0"/>
              <a:t>Ustawowe: </a:t>
            </a:r>
            <a:r>
              <a:rPr lang="pl-PL" sz="3600" dirty="0" err="1"/>
              <a:t>u.d.i.p</a:t>
            </a:r>
            <a:r>
              <a:rPr lang="pl-PL" sz="3600" dirty="0"/>
              <a:t>., uregulowania szczególne.</a:t>
            </a:r>
          </a:p>
          <a:p>
            <a:pPr algn="just"/>
            <a:endParaRPr lang="pl-PL" sz="3600" dirty="0"/>
          </a:p>
        </p:txBody>
      </p:sp>
    </p:spTree>
    <p:extLst>
      <p:ext uri="{BB962C8B-B14F-4D97-AF65-F5344CB8AC3E}">
        <p14:creationId xmlns:p14="http://schemas.microsoft.com/office/powerpoint/2010/main" val="2251028997"/>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Uregulowania szczególne</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…ustawę z dnia 5 lipca 1996 r. o doradztwie podatkowym (odnośnie tajemnicy doradcy podatkowego ), ustawę z dnia 28 sierpnia 1997 r. o organizacji i funkcjonowaniu funduszy emerytalnych (w kontekście tajemnicy nadzoru emerytalnego ), ustawę z dnia 29 lipca 2005 r. o nadzorze nad rynkiem kapitałowym (w odniesieniu do tajemnicy nadzoru kapitałowego) oraz ustawę z dnia 14 marca 1985 r. o Państwowej Inspekcji Sanitarnej (w zakresie tajemnicy nadzoru sanitarnego). </a:t>
            </a:r>
          </a:p>
        </p:txBody>
      </p:sp>
    </p:spTree>
    <p:extLst>
      <p:ext uri="{BB962C8B-B14F-4D97-AF65-F5344CB8AC3E}">
        <p14:creationId xmlns:p14="http://schemas.microsoft.com/office/powerpoint/2010/main" val="3004189752"/>
      </p:ext>
    </p:extLst>
  </p:cSld>
  <p:clrMapOvr>
    <a:masterClrMapping/>
  </p:clrMapOvr>
  <p:transition>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Ochrona innych tajemnic ustawowo chronionych</a:t>
            </a:r>
          </a:p>
        </p:txBody>
      </p:sp>
      <p:sp>
        <p:nvSpPr>
          <p:cNvPr id="3" name="Symbol zastępczy zawartości 2"/>
          <p:cNvSpPr>
            <a:spLocks noGrp="1"/>
          </p:cNvSpPr>
          <p:nvPr>
            <p:ph idx="1"/>
          </p:nvPr>
        </p:nvSpPr>
        <p:spPr/>
        <p:txBody>
          <a:bodyPr/>
          <a:lstStyle/>
          <a:p>
            <a:pPr marL="0" indent="0" algn="just">
              <a:buNone/>
            </a:pPr>
            <a:r>
              <a:rPr lang="pl-PL" dirty="0"/>
              <a:t>W ramach niniejszej grupy nie należy zapominać o tajemnicy korespondencji oraz tajemnicy pocztowej  (będących wyrazem realizacji ochrony prywatności osoby fizycznej), jak również o tajemnicy </a:t>
            </a:r>
            <a:r>
              <a:rPr lang="pl-PL"/>
              <a:t>komunikacji elektronicznej </a:t>
            </a:r>
            <a:r>
              <a:rPr lang="pl-PL" dirty="0"/>
              <a:t>oraz tajemnicy autorskiej.</a:t>
            </a:r>
          </a:p>
          <a:p>
            <a:endParaRPr lang="pl-PL" dirty="0"/>
          </a:p>
        </p:txBody>
      </p:sp>
    </p:spTree>
    <p:extLst>
      <p:ext uri="{BB962C8B-B14F-4D97-AF65-F5344CB8AC3E}">
        <p14:creationId xmlns:p14="http://schemas.microsoft.com/office/powerpoint/2010/main" val="512029203"/>
      </p:ext>
    </p:extLst>
  </p:cSld>
  <p:clrMapOvr>
    <a:masterClrMapping/>
  </p:clrMapOvr>
  <p:transition>
    <p:pull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Tajemnice prywatnoprawne wymienione na gruncie </a:t>
            </a:r>
            <a:r>
              <a:rPr lang="pl-PL" b="1" dirty="0" err="1"/>
              <a:t>udip</a:t>
            </a:r>
            <a:endParaRPr lang="pl-PL" b="1" dirty="0"/>
          </a:p>
        </p:txBody>
      </p:sp>
      <p:sp>
        <p:nvSpPr>
          <p:cNvPr id="3" name="Symbol zastępczy zawartości 2"/>
          <p:cNvSpPr>
            <a:spLocks noGrp="1"/>
          </p:cNvSpPr>
          <p:nvPr>
            <p:ph idx="1"/>
          </p:nvPr>
        </p:nvSpPr>
        <p:spPr>
          <a:xfrm>
            <a:off x="457200" y="1600200"/>
            <a:ext cx="8229600" cy="4781128"/>
          </a:xfrm>
        </p:spPr>
        <p:txBody>
          <a:bodyPr>
            <a:normAutofit/>
          </a:bodyPr>
          <a:lstStyle/>
          <a:p>
            <a:pPr marL="0" indent="0" algn="just">
              <a:buNone/>
            </a:pPr>
            <a:r>
              <a:rPr lang="pl-PL" sz="3600" dirty="0"/>
              <a:t>Ochronę informacji ze względu na interesy podmiotów indywidualnych (osób fizycznych i osób prawnych): </a:t>
            </a:r>
          </a:p>
          <a:p>
            <a:pPr marL="0" indent="0" algn="just">
              <a:buNone/>
            </a:pPr>
            <a:r>
              <a:rPr lang="pl-PL" sz="3600" dirty="0"/>
              <a:t>- ze wzgl. na prywatność osoby fizycznej; </a:t>
            </a:r>
          </a:p>
          <a:p>
            <a:pPr marL="0" indent="0" algn="just">
              <a:buNone/>
            </a:pPr>
            <a:r>
              <a:rPr lang="pl-PL" sz="3600" dirty="0"/>
              <a:t>- ze wzgl. na tajemnicę przedsiębiorcy.</a:t>
            </a: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Prywatność osoby fizycznej</a:t>
            </a:r>
          </a:p>
        </p:txBody>
      </p:sp>
      <p:sp>
        <p:nvSpPr>
          <p:cNvPr id="3" name="Symbol zastępczy zawartości 2"/>
          <p:cNvSpPr>
            <a:spLocks noGrp="1"/>
          </p:cNvSpPr>
          <p:nvPr>
            <p:ph idx="1"/>
          </p:nvPr>
        </p:nvSpPr>
        <p:spPr/>
        <p:txBody>
          <a:bodyPr>
            <a:normAutofit fontScale="70000" lnSpcReduction="20000"/>
          </a:bodyPr>
          <a:lstStyle/>
          <a:p>
            <a:pPr algn="just">
              <a:buNone/>
            </a:pPr>
            <a:r>
              <a:rPr lang="pl-PL" b="1" dirty="0"/>
              <a:t> </a:t>
            </a:r>
            <a:r>
              <a:rPr lang="pl-PL" dirty="0"/>
              <a:t>Podstaw prawnych dla gwarantowanej ochrony prywatności osób fizycznych należy poszukiwać na płaszczyźnie </a:t>
            </a:r>
            <a:r>
              <a:rPr lang="pl-PL" b="1" dirty="0"/>
              <a:t>art. 47 Konstytucji RP</a:t>
            </a:r>
            <a:r>
              <a:rPr lang="pl-PL" dirty="0"/>
              <a:t>.  Nie bez znaczenia w omawianym przedmiocie pozostaje również zawartość art. 48 ustawy zasadniczej (odnoszącego się do uprawnienia rodziców do wychowania dzieci stosownie do przejawianych poglądów), art. 49 (odnoszącego się do tajemnicy komunikowania się), art. 50 (dotyczącego nietykalności mieszkania), art. 51 (wskazującego na konieczność zapewnienia ochrony danych osobowych), art. 53 ust. 7 (prawo do zachowania w tajemnicy swojego światopoglądu, przekonań religijnych lub wyznania).  </a:t>
            </a:r>
          </a:p>
          <a:p>
            <a:pPr algn="just">
              <a:buNone/>
            </a:pPr>
            <a:r>
              <a:rPr lang="pl-PL" dirty="0"/>
              <a:t>Prawo do prywatności było zaliczane do kategorii praw podmiotowych jeszcze przed  wejściem w życie Konstytucji RP. Jego ochronę TK wywiódł z zasady demokratycznego państwa prawnego i obowiązujących norm prawa międzynarodowego.</a:t>
            </a:r>
          </a:p>
          <a:p>
            <a:pPr algn="just">
              <a:buNone/>
            </a:pPr>
            <a:r>
              <a:rPr lang="pl-PL" dirty="0"/>
              <a:t>To prawo  do niezbędnego minimum wszelkiej ingerencji zewnętrznej </a:t>
            </a:r>
          </a:p>
          <a:p>
            <a:pPr algn="just">
              <a:buNone/>
            </a:pPr>
            <a:r>
              <a:rPr lang="pl-PL" dirty="0"/>
              <a:t>To prawo do pozostawienia w spokoju.</a:t>
            </a:r>
          </a:p>
        </p:txBody>
      </p:sp>
    </p:spTree>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Prywatność</a:t>
            </a:r>
          </a:p>
        </p:txBody>
      </p:sp>
      <p:sp>
        <p:nvSpPr>
          <p:cNvPr id="3" name="Symbol zastępczy zawartości 2"/>
          <p:cNvSpPr>
            <a:spLocks noGrp="1"/>
          </p:cNvSpPr>
          <p:nvPr>
            <p:ph idx="1"/>
          </p:nvPr>
        </p:nvSpPr>
        <p:spPr/>
        <p:txBody>
          <a:bodyPr>
            <a:normAutofit fontScale="47500" lnSpcReduction="20000"/>
          </a:bodyPr>
          <a:lstStyle/>
          <a:p>
            <a:pPr marL="0" indent="0" algn="just">
              <a:buNone/>
            </a:pPr>
            <a:r>
              <a:rPr lang="pl-PL" sz="3600" dirty="0"/>
              <a:t>Art. 47 Konstytucji RP </a:t>
            </a:r>
            <a:r>
              <a:rPr lang="pl-PL" sz="3600" b="1" dirty="0"/>
              <a:t>każdy </a:t>
            </a:r>
            <a:r>
              <a:rPr lang="pl-PL" sz="3600" dirty="0"/>
              <a:t>(bez względu na posiadane obywatelstwo, posiadany wiek, niezależnie od płci itp. właściwości odnoszących się do osób fizycznych) ma prawo do zapewnienia mu ochrony prawnej życia prywatnego, rodzinnego, towarzyskiego, czci i dobrego imienia oraz uprawnienia do decydowania o swoim życiu osobistym. </a:t>
            </a:r>
            <a:r>
              <a:rPr lang="pl-PL" sz="3600" b="1" dirty="0"/>
              <a:t>Wiąże się to z występowaniem po stronie państwa zobowiązań dwojakiego rodzaju: </a:t>
            </a:r>
            <a:r>
              <a:rPr lang="pl-PL" sz="3600" dirty="0"/>
              <a:t>w zakresie powstrzymywania się od ingerencji w sferę prywatną osoby fizycznej (bierność), w zakresie zapewniania skutecznej ochrony niniejszej sfery (aktywne działanie).</a:t>
            </a:r>
          </a:p>
          <a:p>
            <a:pPr marL="0" indent="0" algn="just">
              <a:buNone/>
            </a:pPr>
            <a:r>
              <a:rPr lang="pl-PL" b="1" dirty="0"/>
              <a:t>Ż</a:t>
            </a:r>
            <a:r>
              <a:rPr lang="pl-PL" sz="3600" b="1" dirty="0"/>
              <a:t>ycie prywatne </a:t>
            </a:r>
            <a:r>
              <a:rPr lang="pl-PL" sz="3600" dirty="0"/>
              <a:t>- to wszystko to, co pozostaje poza granicami tzw. płaszczyzny publicznej, co jest wolne od ciekawości innych osób i co pozwala, aby dana osoba w związku z przysługującym jej uprawieniem została pozostawiona w spokoju.</a:t>
            </a:r>
          </a:p>
          <a:p>
            <a:pPr marL="0" indent="0" algn="just">
              <a:buNone/>
            </a:pPr>
            <a:r>
              <a:rPr lang="pl-PL" sz="3600" b="1" dirty="0"/>
              <a:t>Prywatność</a:t>
            </a:r>
            <a:r>
              <a:rPr lang="pl-PL" sz="3600" dirty="0"/>
              <a:t> obejmuje: życie prywatne, rodzinne, towarzyskie oraz tzw. mir domowy</a:t>
            </a:r>
          </a:p>
          <a:p>
            <a:pPr marL="0" indent="0" algn="just">
              <a:buNone/>
            </a:pPr>
            <a:r>
              <a:rPr lang="pl-PL" sz="3600" b="1" dirty="0"/>
              <a:t>Zakres uregulowań konstytucyjnych dotyczących ochrony sfery prywatności osób fizycznych </a:t>
            </a:r>
            <a:r>
              <a:rPr lang="pl-PL" sz="3600" dirty="0"/>
              <a:t>pozostaje w ścisłym związku z ochroną danych osobowych (nierzadko doktrynalnie kwalifikowanych jako jedna z tajemnic ustawowo chronionych w myśl ust. 1 w art. 5 </a:t>
            </a:r>
            <a:r>
              <a:rPr lang="pl-PL" sz="3600" dirty="0" err="1"/>
              <a:t>u.d.i.p</a:t>
            </a:r>
            <a:r>
              <a:rPr lang="pl-PL" sz="3600" dirty="0"/>
              <a:t>.). </a:t>
            </a:r>
            <a:r>
              <a:rPr lang="pl-PL" sz="3600" b="1" dirty="0"/>
              <a:t>Obie są wartościami konstytucyjnymi, przy czym ochrona danych osobowych stanowi twór wyrastający z szerokiego interpretowania pojęcia prywatności jednostki, który podlega nieustanemu, dynamicznemu rozwojowi.</a:t>
            </a:r>
          </a:p>
        </p:txBody>
      </p:sp>
    </p:spTree>
    <p:extLst>
      <p:ext uri="{BB962C8B-B14F-4D97-AF65-F5344CB8AC3E}">
        <p14:creationId xmlns:p14="http://schemas.microsoft.com/office/powerpoint/2010/main" val="3779680440"/>
      </p:ext>
    </p:extLst>
  </p:cSld>
  <p:clrMapOvr>
    <a:masterClrMapping/>
  </p:clrMapOvr>
  <p:transition>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Prywatność</a:t>
            </a:r>
          </a:p>
        </p:txBody>
      </p:sp>
      <p:sp>
        <p:nvSpPr>
          <p:cNvPr id="3" name="Symbol zastępczy zawartości 2"/>
          <p:cNvSpPr>
            <a:spLocks noGrp="1"/>
          </p:cNvSpPr>
          <p:nvPr>
            <p:ph idx="1"/>
          </p:nvPr>
        </p:nvSpPr>
        <p:spPr>
          <a:xfrm>
            <a:off x="457200" y="1628800"/>
            <a:ext cx="8229600" cy="4853136"/>
          </a:xfrm>
        </p:spPr>
        <p:txBody>
          <a:bodyPr>
            <a:noAutofit/>
          </a:bodyPr>
          <a:lstStyle/>
          <a:p>
            <a:pPr marL="0" indent="0" algn="just">
              <a:buNone/>
            </a:pPr>
            <a:r>
              <a:rPr lang="pl-PL" sz="1600" dirty="0"/>
              <a:t>Wedle koncepcji A. </a:t>
            </a:r>
            <a:r>
              <a:rPr lang="pl-PL" sz="1600" dirty="0" err="1"/>
              <a:t>Kopffa</a:t>
            </a:r>
            <a:r>
              <a:rPr lang="pl-PL" sz="1600" dirty="0"/>
              <a:t> przez prywatność należy rozumieć wszystko to co ze względu na uzasadnione odosobnienie się jednostki od ogółu służy do jej rozwoju psychicznej lub fizycznej osobowości oraz zachowania pozycji społecznej. </a:t>
            </a:r>
          </a:p>
          <a:p>
            <a:pPr marL="0" indent="0" algn="just">
              <a:buNone/>
            </a:pPr>
            <a:r>
              <a:rPr lang="pl-PL" sz="1600" dirty="0"/>
              <a:t>Całokształt zdarzeń generujących informacje o tzw. życiu osobistym jednostki można podzielić na:</a:t>
            </a:r>
          </a:p>
          <a:p>
            <a:pPr algn="just">
              <a:buFontTx/>
              <a:buChar char="-"/>
            </a:pPr>
            <a:r>
              <a:rPr lang="pl-PL" sz="1600" b="1" dirty="0"/>
              <a:t>sferę intymnośc</a:t>
            </a:r>
            <a:r>
              <a:rPr lang="pl-PL" sz="1600" dirty="0"/>
              <a:t>i (pełne ograniczenie odnoszące się również do osób pełniących funkcje publiczne). Sfera ta obejmuje zakres faktów dotyczących jednostki i jej przeżyć, który w zasadzie nie jest przez nią ujawniany nawet osobom najbliższym i którego odsłonięcie przed kimkolwiek wywołuje zawsze uczucie wstydu, zakłopotania , udręki;</a:t>
            </a:r>
          </a:p>
          <a:p>
            <a:pPr algn="just">
              <a:buFontTx/>
              <a:buChar char="-"/>
            </a:pPr>
            <a:r>
              <a:rPr lang="pl-PL" sz="1600" b="1" dirty="0"/>
              <a:t>sferę prywatności </a:t>
            </a:r>
            <a:r>
              <a:rPr lang="pl-PL" sz="1600" dirty="0"/>
              <a:t>(względne ograniczenie), co do zasady informacje te nie są dostępne każdemu zainteresowanemu podmiotowi; informacja może być udostępniona za zgodą osoby, której informacja dotyczy. </a:t>
            </a:r>
          </a:p>
          <a:p>
            <a:pPr algn="just">
              <a:buFontTx/>
              <a:buChar char="-"/>
            </a:pPr>
            <a:r>
              <a:rPr lang="pl-PL" sz="1600" b="1" dirty="0"/>
              <a:t>płaszczyznę powszechnej dostępności </a:t>
            </a:r>
            <a:r>
              <a:rPr lang="pl-PL" sz="1600" dirty="0"/>
              <a:t>(niepodlegającej ochronie). </a:t>
            </a:r>
          </a:p>
          <a:p>
            <a:pPr marL="0" indent="0" algn="just">
              <a:buNone/>
            </a:pPr>
            <a:r>
              <a:rPr lang="pl-PL" sz="1600" dirty="0"/>
              <a:t>Wg. </a:t>
            </a:r>
            <a:r>
              <a:rPr lang="pl-PL" sz="1600" dirty="0" err="1"/>
              <a:t>Kopffa</a:t>
            </a:r>
            <a:r>
              <a:rPr lang="pl-PL" sz="1600" dirty="0"/>
              <a:t> prywatność jest jednym z dóbr osobistych podlegających ochronie (art. 23 i 24 KC). Chodzi o wizerunek, dane osobowe, tajemnice korespondencji i nietykalność mieszkania. Dobra osobiste pozostają pod ochroną prawa cywilnego niezależnie od tego  czy są chronione w treści innych przepisów. Przesłanki ochrony  dóbr osobistych to: zagrożenie lub naruszenie dobra osobistego, bezprawność naruszenia lub zagrożenia.</a:t>
            </a:r>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ograniczenia i względnej dostępności </a:t>
            </a:r>
          </a:p>
        </p:txBody>
      </p:sp>
      <p:sp>
        <p:nvSpPr>
          <p:cNvPr id="3" name="Symbol zastępczy zawartości 2"/>
          <p:cNvSpPr>
            <a:spLocks noGrp="1"/>
          </p:cNvSpPr>
          <p:nvPr>
            <p:ph idx="1"/>
          </p:nvPr>
        </p:nvSpPr>
        <p:spPr>
          <a:xfrm>
            <a:off x="214282" y="1412776"/>
            <a:ext cx="8643998" cy="5112568"/>
          </a:xfrm>
        </p:spPr>
        <p:txBody>
          <a:bodyPr>
            <a:noAutofit/>
          </a:bodyPr>
          <a:lstStyle/>
          <a:p>
            <a:pPr marL="0" indent="0" algn="just">
              <a:buNone/>
            </a:pPr>
            <a:r>
              <a:rPr lang="pl-PL" sz="2000" dirty="0"/>
              <a:t>Prawo do prywatności nie podlega zawężeniu, nie doznaje uszczerbku również w związku z zaistnieniem stanu nadzwyczajnego.  Podlega jednakże wyłączeniu w kontekście osób pełniących funkcje publiczne (</a:t>
            </a:r>
            <a:r>
              <a:rPr lang="pl-PL" sz="2000" b="1" i="1" dirty="0"/>
              <a:t>o których można wiedzieć więcej</a:t>
            </a:r>
            <a:r>
              <a:rPr lang="pl-PL" sz="2000" b="1" dirty="0"/>
              <a:t>) </a:t>
            </a:r>
            <a:r>
              <a:rPr lang="pl-PL" sz="2000" dirty="0"/>
              <a:t>i wszystkich innych jednostek, wówczas gdy aprobują one proces upubliczniania danych o sprawach publicznych dotykających ich sfery osobistej i prywatnej. </a:t>
            </a:r>
            <a:r>
              <a:rPr lang="pl-PL" sz="2000" b="1" dirty="0"/>
              <a:t>Ograniczenie opierające się na ochronie prawa do prywatności nie dotyczy informacji o osobach pełniących funkcje publiczne, mających związek z pełnieniem tych funkcji, w tym o warunkach powierzenia i wykonywania funkcji, oraz w przypadku, gdy osoba fizyczna rezygnuje z przysługującego jej prawa. </a:t>
            </a:r>
          </a:p>
          <a:p>
            <a:pPr marL="0" indent="0" algn="just">
              <a:buNone/>
            </a:pPr>
            <a:r>
              <a:rPr lang="pl-PL" sz="2000" dirty="0"/>
              <a:t>Treść przywołanej regulacji  (art. 5 ust. 2 </a:t>
            </a:r>
            <a:r>
              <a:rPr lang="pl-PL" sz="2000" dirty="0" err="1"/>
              <a:t>zd</a:t>
            </a:r>
            <a:r>
              <a:rPr lang="pl-PL" sz="2000" dirty="0"/>
              <a:t>. 2 </a:t>
            </a:r>
            <a:r>
              <a:rPr lang="pl-PL" sz="2000" dirty="0" err="1"/>
              <a:t>u.d.i.p</a:t>
            </a:r>
            <a:r>
              <a:rPr lang="pl-PL" sz="2000" dirty="0"/>
              <a:t>.) nie pozostaje w sprzeczności z zawartością uregulowań konstytucyjnych - tj. z art. 61 ust. 3 i art. 31 ust. 3. </a:t>
            </a:r>
          </a:p>
        </p:txBody>
      </p:sp>
    </p:spTree>
  </p:cSld>
  <p:clrMapOvr>
    <a:masterClrMapping/>
  </p:clrMapOvr>
  <p:transition>
    <p:wedg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Osoba publiczna a osoba pełniąca funkcje publiczne</a:t>
            </a:r>
          </a:p>
        </p:txBody>
      </p:sp>
      <p:sp>
        <p:nvSpPr>
          <p:cNvPr id="3" name="Symbol zastępczy zawartości 2"/>
          <p:cNvSpPr>
            <a:spLocks noGrp="1"/>
          </p:cNvSpPr>
          <p:nvPr>
            <p:ph idx="1"/>
          </p:nvPr>
        </p:nvSpPr>
        <p:spPr/>
        <p:txBody>
          <a:bodyPr>
            <a:normAutofit/>
          </a:bodyPr>
          <a:lstStyle/>
          <a:p>
            <a:pPr marL="0" indent="0" algn="just">
              <a:buNone/>
            </a:pPr>
            <a:r>
              <a:rPr lang="pl-PL" dirty="0"/>
              <a:t>Pojęcie osoby publicznej jest terminem znacznie szerszym i obejmuje osoby, które zajmują istotną pozycję w życiu publicznym z punktu widzenia kształtowania postaw i opinii innych ludzi, osoby wywołujące powszechne zainteresowanie ze względu na te czy inne dokonania artystyczne, naukowe, czy sportowe.</a:t>
            </a:r>
          </a:p>
        </p:txBody>
      </p:sp>
    </p:spTree>
    <p:extLst>
      <p:ext uri="{BB962C8B-B14F-4D97-AF65-F5344CB8AC3E}">
        <p14:creationId xmlns:p14="http://schemas.microsoft.com/office/powerpoint/2010/main" val="1358596193"/>
      </p:ext>
    </p:extLst>
  </p:cSld>
  <p:clrMapOvr>
    <a:masterClrMapping/>
  </p:clrMapOvr>
  <p:transition>
    <p:pull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Osoba pełniąca funkcję publiczną</a:t>
            </a:r>
          </a:p>
        </p:txBody>
      </p:sp>
      <p:sp>
        <p:nvSpPr>
          <p:cNvPr id="3" name="Symbol zastępczy zawartości 2"/>
          <p:cNvSpPr>
            <a:spLocks noGrp="1"/>
          </p:cNvSpPr>
          <p:nvPr>
            <p:ph idx="1"/>
          </p:nvPr>
        </p:nvSpPr>
        <p:spPr/>
        <p:txBody>
          <a:bodyPr>
            <a:normAutofit fontScale="62500" lnSpcReduction="20000"/>
          </a:bodyPr>
          <a:lstStyle/>
          <a:p>
            <a:pPr algn="just"/>
            <a:r>
              <a:rPr lang="pl-PL" b="1" dirty="0"/>
              <a:t>Wąskie ujęci</a:t>
            </a:r>
            <a:r>
              <a:rPr lang="pl-PL" dirty="0"/>
              <a:t>e - sprowadza się do identyfikowania osoby pełniącej funkcje publiczne z pojęciem funkcjonariusza publicznego, o którym mowa w art. 115 § 13 ustawy z dnia 6.06.1997 r. Kodeks karny (Dz. U. z 2020 r., poz. 1444 ze zm.);</a:t>
            </a:r>
          </a:p>
          <a:p>
            <a:pPr algn="just"/>
            <a:r>
              <a:rPr lang="pl-PL" b="1" dirty="0"/>
              <a:t>Szerokie ujęcie </a:t>
            </a:r>
            <a:r>
              <a:rPr lang="pl-PL" dirty="0"/>
              <a:t>- osobą pełniącą funkcje publiczne jest również </a:t>
            </a:r>
            <a:r>
              <a:rPr lang="pl-PL" b="1" dirty="0"/>
              <a:t>ktoś więcej</a:t>
            </a:r>
            <a:r>
              <a:rPr lang="pl-PL" dirty="0"/>
              <a:t>: „każdy, kto pełni funkcję w organach władzy publicznej lub też w strukturach jakichkolwiek osób prawnych i jednostek organizacyjnych nieposiadających osobowości prawnej, jeśli funkcja ta ma związek z dysponowaniem majątkiem państwowym lub samorządowym albo z zarządzaniem sprawami związanymi z wykonywaniem swych zadań przez władze publiczne, a także inne podmioty, które tę władzę realizują lub gospodarują mieniem komunalnym, lub majątkiem Skarbu Państwa”.</a:t>
            </a:r>
          </a:p>
          <a:p>
            <a:pPr algn="just"/>
            <a:r>
              <a:rPr lang="pl-PL" dirty="0"/>
              <a:t>Każdy kto podejmuje się działalności publicznej poddaje się osądowi innych osób i musi liczyć się  z tym że przedmiotem uprawnionego zainteresowania są także okoliczności z życia prywatnego osoby pełniącej funkcje publiczne. Dzieje się to dlatego że one mają wpływ na wykonywanie przyjętej roli społecznej. </a:t>
            </a:r>
            <a:r>
              <a:rPr lang="pl-PL" b="1" dirty="0"/>
              <a:t>Im większy wpływ danej osoby na przebieg spraw publicznych, tym bardziej uzasadniony jest fakt wzmożonego zainteresowania mediów i jednostek jej życiem prywatnym.</a:t>
            </a:r>
          </a:p>
          <a:p>
            <a:pPr algn="just"/>
            <a:endParaRPr lang="pl-PL" dirty="0"/>
          </a:p>
          <a:p>
            <a:pPr algn="just"/>
            <a:endParaRPr lang="pl-PL" dirty="0"/>
          </a:p>
        </p:txBody>
      </p:sp>
    </p:spTree>
    <p:extLst>
      <p:ext uri="{BB962C8B-B14F-4D97-AF65-F5344CB8AC3E}">
        <p14:creationId xmlns:p14="http://schemas.microsoft.com/office/powerpoint/2010/main" val="1505195180"/>
      </p:ext>
    </p:extLst>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210146"/>
          </a:xfrm>
        </p:spPr>
        <p:txBody>
          <a:bodyPr>
            <a:normAutofit fontScale="90000"/>
          </a:bodyPr>
          <a:lstStyle/>
          <a:p>
            <a:r>
              <a:rPr lang="pl-PL" b="1" dirty="0"/>
              <a:t>Zasada ograniczenia i względnej dostępności </a:t>
            </a:r>
          </a:p>
        </p:txBody>
      </p:sp>
      <p:sp>
        <p:nvSpPr>
          <p:cNvPr id="3" name="Symbol zastępczy zawartości 2"/>
          <p:cNvSpPr>
            <a:spLocks noGrp="1"/>
          </p:cNvSpPr>
          <p:nvPr>
            <p:ph idx="1"/>
          </p:nvPr>
        </p:nvSpPr>
        <p:spPr>
          <a:xfrm>
            <a:off x="611560" y="1916832"/>
            <a:ext cx="8229600" cy="4065315"/>
          </a:xfrm>
        </p:spPr>
        <p:txBody>
          <a:bodyPr>
            <a:normAutofit fontScale="55000" lnSpcReduction="20000"/>
          </a:bodyPr>
          <a:lstStyle/>
          <a:p>
            <a:pPr marL="0" indent="0" algn="just">
              <a:buNone/>
            </a:pPr>
            <a:r>
              <a:rPr lang="pl-PL" dirty="0"/>
              <a:t>Założenie odnoszące się do upubliczniania informacji o osobach pełniących funkcje publiczne wykazuje cechy słuszności i poprawności jedynie, wówczas gdy chodzi o informacje, </a:t>
            </a:r>
            <a:r>
              <a:rPr lang="pl-PL" b="1" dirty="0"/>
              <a:t>które posiadają znaczenie dla oceny funkcjonowania (prawidłowości działania) danej instytucji w której jest dana osoba zatrudniona, jak również dla zweryfikowania działalności publicznej tejże osoby</a:t>
            </a:r>
            <a:r>
              <a:rPr lang="pl-PL" dirty="0"/>
              <a:t>. </a:t>
            </a:r>
          </a:p>
          <a:p>
            <a:pPr marL="0" indent="0" algn="just">
              <a:buNone/>
            </a:pPr>
            <a:r>
              <a:rPr lang="pl-PL" b="1" dirty="0"/>
              <a:t>W żadnym jednak razie nie mogą to być informacje, które ze swej istoty uderzają w naturę pojęcia prawa do prywatności i konstrukcję jego ochrony. Nie mogą to być informacje pochodzące z obszaru tzw. sfery intymności osoby fizycznej, dotykające m.in. jej osobistych przeżyć (w tym seksualności i intymności).</a:t>
            </a:r>
          </a:p>
          <a:p>
            <a:pPr marL="0" indent="0" algn="just">
              <a:buNone/>
            </a:pPr>
            <a:r>
              <a:rPr lang="pl-PL" b="1" dirty="0"/>
              <a:t>W zakresie informacji odnoszących się do osób pełniących funkcje publiczne (dotykających ich sfery prywatnej), a mimo to podlegających udostępnieniu należy wymienić: </a:t>
            </a:r>
          </a:p>
          <a:p>
            <a:pPr marL="0" indent="0" algn="just">
              <a:buNone/>
            </a:pPr>
            <a:r>
              <a:rPr lang="pl-PL" dirty="0"/>
              <a:t>-Imię i nazwisko oraz stanowisko;</a:t>
            </a:r>
          </a:p>
          <a:p>
            <a:pPr marL="0" indent="0" algn="just">
              <a:buNone/>
            </a:pPr>
            <a:r>
              <a:rPr lang="pl-PL" dirty="0"/>
              <a:t>-Informacja o spełnianiu wymogów dla określonej funkcji: wiek, wykształcenie, obywatelstwo, doświadczenie zawodowe;</a:t>
            </a:r>
          </a:p>
          <a:p>
            <a:pPr marL="0" indent="0" algn="just">
              <a:buNone/>
            </a:pPr>
            <a:r>
              <a:rPr lang="pl-PL" dirty="0"/>
              <a:t>-Przebieg procesu rekrutacji;</a:t>
            </a:r>
          </a:p>
          <a:p>
            <a:pPr marL="0" indent="0" algn="just">
              <a:buNone/>
            </a:pPr>
            <a:r>
              <a:rPr lang="pl-PL" dirty="0"/>
              <a:t>-Zakres kompetencji, usytuowanie  w strukturze;</a:t>
            </a:r>
          </a:p>
          <a:p>
            <a:pPr marL="0" indent="0" algn="just">
              <a:buNone/>
            </a:pPr>
            <a:r>
              <a:rPr lang="pl-PL" dirty="0"/>
              <a:t>-Wynagrodzenie i jego składniki;</a:t>
            </a:r>
          </a:p>
          <a:p>
            <a:pPr marL="0" indent="0" algn="just">
              <a:buNone/>
            </a:pPr>
            <a:r>
              <a:rPr lang="pl-PL" dirty="0"/>
              <a:t>-Działania podejmowane w ramach pełnionych funkcji.</a:t>
            </a:r>
          </a:p>
          <a:p>
            <a:pPr marL="0" indent="0" algn="just">
              <a:buNone/>
            </a:pPr>
            <a:endParaRPr lang="pl-PL" dirty="0"/>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Ograniczenia konstytucyjne</a:t>
            </a:r>
          </a:p>
        </p:txBody>
      </p:sp>
      <p:sp>
        <p:nvSpPr>
          <p:cNvPr id="3" name="Symbol zastępczy zawartości 2"/>
          <p:cNvSpPr>
            <a:spLocks noGrp="1"/>
          </p:cNvSpPr>
          <p:nvPr>
            <p:ph idx="1"/>
          </p:nvPr>
        </p:nvSpPr>
        <p:spPr/>
        <p:txBody>
          <a:bodyPr>
            <a:normAutofit/>
          </a:bodyPr>
          <a:lstStyle/>
          <a:p>
            <a:pPr marL="0" indent="0" algn="just">
              <a:buNone/>
            </a:pPr>
            <a:r>
              <a:rPr lang="pl-PL" dirty="0"/>
              <a:t>Jawność działania organów władzy publicznej (zasada ustrojowa); </a:t>
            </a:r>
          </a:p>
          <a:p>
            <a:pPr marL="0" indent="0" algn="just">
              <a:buNone/>
            </a:pPr>
            <a:r>
              <a:rPr lang="pl-PL" dirty="0"/>
              <a:t>Art. 4, Art. 2  Konstytucji RP;</a:t>
            </a:r>
          </a:p>
          <a:p>
            <a:pPr marL="0" indent="0" algn="just">
              <a:buNone/>
            </a:pPr>
            <a:r>
              <a:rPr lang="pl-PL" dirty="0"/>
              <a:t>Prawo do informacji: konstytucyjne, obywatelskie prawo o charakterze politycznym, publiczne prawo podmiotowe nieposiadające absolutnego charakteru;</a:t>
            </a:r>
          </a:p>
          <a:p>
            <a:pPr marL="0" indent="0" algn="just">
              <a:buNone/>
            </a:pPr>
            <a:r>
              <a:rPr lang="pl-PL" dirty="0"/>
              <a:t>Powszechne prawo do informacji jest zasadą a wszelkie odstępstwa od tej zasady należy  interpretować przy użyciu wykładni zawężającej. </a:t>
            </a:r>
          </a:p>
        </p:txBody>
      </p:sp>
    </p:spTree>
    <p:extLst>
      <p:ext uri="{BB962C8B-B14F-4D97-AF65-F5344CB8AC3E}">
        <p14:creationId xmlns:p14="http://schemas.microsoft.com/office/powerpoint/2010/main" val="2766332839"/>
      </p:ext>
    </p:extLst>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Zasada ograniczenia i względnej dostępności </a:t>
            </a:r>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a:t>Prywatność osoby pełniącej funkcję publiczną </a:t>
            </a:r>
            <a:r>
              <a:rPr lang="pl-PL" b="1" dirty="0"/>
              <a:t>nie jest chroniona</a:t>
            </a:r>
            <a:r>
              <a:rPr lang="pl-PL" dirty="0"/>
              <a:t>, jeśli:</a:t>
            </a:r>
          </a:p>
          <a:p>
            <a:pPr algn="just"/>
            <a:r>
              <a:rPr lang="pl-PL" dirty="0"/>
              <a:t>Informacja udostępniona jest prawdziwa;</a:t>
            </a:r>
          </a:p>
          <a:p>
            <a:pPr algn="just"/>
            <a:r>
              <a:rPr lang="pl-PL" dirty="0"/>
              <a:t>Za udostępnieniem przemawia interes społeczny;</a:t>
            </a:r>
          </a:p>
          <a:p>
            <a:pPr algn="just"/>
            <a:r>
              <a:rPr lang="pl-PL" dirty="0"/>
              <a:t>Występuje związek pomiędzy informacją udostępnianą a działalnością osoby pełniącej funkcję publiczną.</a:t>
            </a:r>
          </a:p>
          <a:p>
            <a:pPr marL="0" indent="0" algn="just">
              <a:buNone/>
            </a:pPr>
            <a:r>
              <a:rPr lang="pl-PL" b="1" dirty="0"/>
              <a:t>Co do zasady sama działalność publiczna danej osoby z istoty rzeczy nie generuje, a przynajmniej nie powinna generować informacji ze sfery życia prywatnego</a:t>
            </a:r>
            <a:r>
              <a:rPr lang="pl-PL" dirty="0"/>
              <a:t>. </a:t>
            </a:r>
          </a:p>
        </p:txBody>
      </p:sp>
    </p:spTree>
    <p:extLst>
      <p:ext uri="{BB962C8B-B14F-4D97-AF65-F5344CB8AC3E}">
        <p14:creationId xmlns:p14="http://schemas.microsoft.com/office/powerpoint/2010/main" val="2305362382"/>
      </p:ext>
    </p:extLst>
  </p:cSld>
  <p:clrMapOvr>
    <a:masterClrMapping/>
  </p:clrMapOvr>
  <p:transition>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Zgoda osoby niebędącej osobą pełniącą funkcje publiczne</a:t>
            </a:r>
          </a:p>
        </p:txBody>
      </p:sp>
      <p:sp>
        <p:nvSpPr>
          <p:cNvPr id="3" name="Symbol zastępczy zawartości 2"/>
          <p:cNvSpPr>
            <a:spLocks noGrp="1"/>
          </p:cNvSpPr>
          <p:nvPr>
            <p:ph idx="1"/>
          </p:nvPr>
        </p:nvSpPr>
        <p:spPr/>
        <p:txBody>
          <a:bodyPr/>
          <a:lstStyle/>
          <a:p>
            <a:pPr algn="just"/>
            <a:r>
              <a:rPr lang="pl-PL" dirty="0"/>
              <a:t>Zgoda musi być wyraźna i konkretna;</a:t>
            </a:r>
          </a:p>
          <a:p>
            <a:pPr algn="just"/>
            <a:r>
              <a:rPr lang="pl-PL" dirty="0"/>
              <a:t>Może stanowić ogólną rezygnację z prawa do prywatności;</a:t>
            </a:r>
          </a:p>
          <a:p>
            <a:pPr algn="just"/>
            <a:r>
              <a:rPr lang="pl-PL" dirty="0"/>
              <a:t>Może odnosić się do konkretnego wniosku  o udostępnienie informacji publicznej;</a:t>
            </a:r>
          </a:p>
          <a:p>
            <a:pPr algn="just"/>
            <a:r>
              <a:rPr lang="pl-PL" dirty="0"/>
              <a:t>Zgoda ma być udzielona przed udostępnieniem informacji, a nie następczo.</a:t>
            </a:r>
          </a:p>
        </p:txBody>
      </p:sp>
    </p:spTree>
    <p:extLst>
      <p:ext uri="{BB962C8B-B14F-4D97-AF65-F5344CB8AC3E}">
        <p14:creationId xmlns:p14="http://schemas.microsoft.com/office/powerpoint/2010/main" val="624071184"/>
      </p:ext>
    </p:extLst>
  </p:cSld>
  <p:clrMapOvr>
    <a:masterClrMapping/>
  </p:clrMapOvr>
  <p:transition>
    <p:wipe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Formy ograniczenia dostępności do informacji </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Ochrona prywatności jest realizowana:</a:t>
            </a:r>
          </a:p>
          <a:p>
            <a:pPr algn="just"/>
            <a:r>
              <a:rPr lang="pl-PL" dirty="0"/>
              <a:t>W drodze decyzji administracyjnej (odmowa udostępnienia informacji publicznej); Odwołanie a następnie skarga do WSA. Początkowo było to powództwo do sądu powszechnego – zmiana nastąpiła z dniem 29.12.2011 r.  Zmiana modelu postępowania sądowego na kasacyjny z jakim mamy do czynienia w przypadku sądownictwa administracyjnego, ograniczyła zakres sądowej ingerencji w </a:t>
            </a:r>
            <a:r>
              <a:rPr lang="pl-PL" i="1" dirty="0"/>
              <a:t>meritum</a:t>
            </a:r>
            <a:r>
              <a:rPr lang="pl-PL" dirty="0"/>
              <a:t> rozpatrywanych wniosków o udostępnienie  informacji publicznej, gdyż sądy nie mają  obecnie możliwości wydawania orzeczeń merytorycznych. W postępowaniu  może dojść do uchylenia lub stwierdzenia nieważności  decyzji odmownej. </a:t>
            </a:r>
          </a:p>
          <a:p>
            <a:pPr algn="just"/>
            <a:r>
              <a:rPr lang="pl-PL" dirty="0"/>
              <a:t>W drodze anonimizacji informacji (danych osobowych) lub częściowego wyłączenia jawności dokumentów.</a:t>
            </a:r>
          </a:p>
          <a:p>
            <a:pPr marL="0" indent="0" algn="just">
              <a:buNone/>
            </a:pPr>
            <a:r>
              <a:rPr lang="pl-PL" b="1" dirty="0"/>
              <a:t>Wybór pomiędzy przedstawionymi formami nie jest dowolny</a:t>
            </a:r>
            <a:r>
              <a:rPr lang="pl-PL" b="1"/>
              <a:t>. </a:t>
            </a:r>
            <a:endParaRPr lang="pl-PL" b="1" dirty="0"/>
          </a:p>
        </p:txBody>
      </p:sp>
    </p:spTree>
    <p:extLst>
      <p:ext uri="{BB962C8B-B14F-4D97-AF65-F5344CB8AC3E}">
        <p14:creationId xmlns:p14="http://schemas.microsoft.com/office/powerpoint/2010/main" val="3567620837"/>
      </p:ext>
    </p:extLst>
  </p:cSld>
  <p:clrMapOvr>
    <a:masterClrMapping/>
  </p:clrMapOvr>
  <p:transition>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Anonimizacja – rodzaje </a:t>
            </a:r>
          </a:p>
        </p:txBody>
      </p:sp>
      <p:sp>
        <p:nvSpPr>
          <p:cNvPr id="3" name="Symbol zastępczy zawartości 2"/>
          <p:cNvSpPr>
            <a:spLocks noGrp="1"/>
          </p:cNvSpPr>
          <p:nvPr>
            <p:ph idx="1"/>
          </p:nvPr>
        </p:nvSpPr>
        <p:spPr/>
        <p:txBody>
          <a:bodyPr>
            <a:normAutofit/>
          </a:bodyPr>
          <a:lstStyle/>
          <a:p>
            <a:pPr algn="just"/>
            <a:r>
              <a:rPr lang="pl-PL" dirty="0"/>
              <a:t>Anonimizacja informacji dotykających sfery prywatności;</a:t>
            </a:r>
          </a:p>
          <a:p>
            <a:pPr algn="just"/>
            <a:r>
              <a:rPr lang="pl-PL" dirty="0"/>
              <a:t>Anonimizacja danych osobowych zawartych w udostępnianych informacjach publicznych.</a:t>
            </a:r>
          </a:p>
          <a:p>
            <a:pPr algn="just"/>
            <a:r>
              <a:rPr lang="pl-PL" dirty="0"/>
              <a:t>Zabieg czysto techniczny, niebędący przetworzeniem informacji publicznej. Pozbawienie dokumentu cech indywidualizujących , identyfikujących daną osobę fizyczną w sposób , który mógłby stanowić naruszenie  jej prywatności.</a:t>
            </a:r>
          </a:p>
        </p:txBody>
      </p:sp>
    </p:spTree>
    <p:extLst>
      <p:ext uri="{BB962C8B-B14F-4D97-AF65-F5344CB8AC3E}">
        <p14:creationId xmlns:p14="http://schemas.microsoft.com/office/powerpoint/2010/main" val="2862255060"/>
      </p:ext>
    </p:extLst>
  </p:cSld>
  <p:clrMapOvr>
    <a:masterClrMapping/>
  </p:clrMapOvr>
  <p:transition>
    <p:pull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Tajemnica przedsiębiorcy  (prywatność osób prawnych)</a:t>
            </a:r>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Art. 5 ust. 2 </a:t>
            </a:r>
            <a:r>
              <a:rPr lang="pl-PL" dirty="0" err="1"/>
              <a:t>u.d.i.p</a:t>
            </a:r>
            <a:r>
              <a:rPr lang="pl-PL" dirty="0"/>
              <a:t>.: „Prawo do informacji publicznej podlega ograniczeniu ze względu na (…) tajemnicę przedsiębiorcy”, </a:t>
            </a:r>
            <a:r>
              <a:rPr lang="pl-PL" b="1" dirty="0"/>
              <a:t>w takim zakresie w jakim udostępnienie tego rodzaju danych mogłoby zagrozić lub naruszyć interes indywidualnego przedsiębiorcy;</a:t>
            </a:r>
          </a:p>
          <a:p>
            <a:pPr marL="0" indent="0" algn="just">
              <a:buNone/>
            </a:pPr>
            <a:r>
              <a:rPr lang="pl-PL" b="1" dirty="0"/>
              <a:t>Element materialny i formalny</a:t>
            </a:r>
            <a:r>
              <a:rPr lang="pl-PL" dirty="0"/>
              <a:t>:</a:t>
            </a:r>
          </a:p>
          <a:p>
            <a:pPr marL="0" indent="0" algn="just">
              <a:buNone/>
            </a:pPr>
            <a:r>
              <a:rPr lang="pl-PL" b="1" dirty="0"/>
              <a:t>element materialny </a:t>
            </a:r>
            <a:r>
              <a:rPr lang="pl-PL" dirty="0"/>
              <a:t>odnosi się do szczegółowego opisu stosowanych w produkcji technologii, urządzeń, sprzętu, to określenie, że są to informacje techniczne, technologiczne, handlowe, organizacyjne przedsiębiorstwa lub inne majce wartość gospodarczą co do których ….); </a:t>
            </a:r>
          </a:p>
          <a:p>
            <a:pPr marL="0" indent="0" algn="just">
              <a:buNone/>
            </a:pPr>
            <a:r>
              <a:rPr lang="pl-PL" b="1" dirty="0"/>
              <a:t>element formalny</a:t>
            </a:r>
            <a:r>
              <a:rPr lang="pl-PL" dirty="0"/>
              <a:t> stanowi wyraz konkretnej woli przedsiębiorcy co do nieujawniania informacji (zachowania informacji w ukryciu)… co do których przedsiębiorca podjął niezbędne działania aby zachować je w ukryciu.</a:t>
            </a:r>
          </a:p>
          <a:p>
            <a:pPr marL="0" indent="0" algn="just">
              <a:buNone/>
            </a:pPr>
            <a:r>
              <a:rPr lang="pl-PL" dirty="0"/>
              <a:t>Zaczyna funkcjonować z chwilą jej ustanowienia przez przedsiębiorcę, a obowiązek zachowania tajemnicy przedsiębiorstwa nie może być dorozumiany, przedsiębiorca lub osoba przez niego upoważniona powinna uprzedzić o tym oraz przyjąć od pracownika odpowiednie zobowiązanie.</a:t>
            </a:r>
          </a:p>
          <a:p>
            <a:pPr marL="0" indent="0" algn="just">
              <a:buNone/>
            </a:pPr>
            <a:r>
              <a:rPr lang="pl-PL" b="1" dirty="0"/>
              <a:t>To na przedsiębiorcy ciąży obowiązek wykazania, że określone informacje stanowią tajemnicę przedsiębiorcy,  a ich ujawnienie mogłoby negatywnie wpłynąć na jego sytuację.</a:t>
            </a:r>
          </a:p>
        </p:txBody>
      </p:sp>
    </p:spTree>
    <p:extLst>
      <p:ext uri="{BB962C8B-B14F-4D97-AF65-F5344CB8AC3E}">
        <p14:creationId xmlns:p14="http://schemas.microsoft.com/office/powerpoint/2010/main" val="3885819603"/>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Tajemnica przedsiębiorcy</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Najogólniej określając przez tajemnicę przedsiębiorcy należy rozumieć zespół (zachowanych w ukryciu) informacji odnoszących się do prowadzenia działalności gospodarczej (przyjętych form organizacyjno - prawnych, stosowanych metod produkcji, technik postępowania, sposobów wytwarzania, przyjętych technik sprzedaży itp.). </a:t>
            </a:r>
          </a:p>
          <a:p>
            <a:pPr marL="0" indent="0" algn="just">
              <a:buNone/>
            </a:pPr>
            <a:r>
              <a:rPr lang="pl-PL" dirty="0"/>
              <a:t>Są to określonego rodzaju „sekrety gospodarcze”, co więcej nierzadko o znaczeniu przekraczającym wartość majątkową składników rzeczowych danego przedsiębiorstwa, nieodnajdujące własnego definiowania na gruncie obowiązujących uregulowań prawnych, choć same należąc do grupy informacji poufnych wchodzą w skład pojęcia przedsiębiorstwa w rozumieniu art. 55 (1) pkt 8 ustawy z dnia 23 kwietnia 1964 r. – Kodeks Cywilny</a:t>
            </a:r>
          </a:p>
        </p:txBody>
      </p:sp>
    </p:spTree>
    <p:extLst>
      <p:ext uri="{BB962C8B-B14F-4D97-AF65-F5344CB8AC3E}">
        <p14:creationId xmlns:p14="http://schemas.microsoft.com/office/powerpoint/2010/main" val="2642349489"/>
      </p:ext>
    </p:extLst>
  </p:cSld>
  <p:clrMapOvr>
    <a:masterClrMapping/>
  </p:clrMapOvr>
  <p:transition>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Tajemnica przedsiębiorcy</a:t>
            </a:r>
          </a:p>
        </p:txBody>
      </p:sp>
      <p:sp>
        <p:nvSpPr>
          <p:cNvPr id="3" name="Symbol zastępczy zawartości 2"/>
          <p:cNvSpPr>
            <a:spLocks noGrp="1"/>
          </p:cNvSpPr>
          <p:nvPr>
            <p:ph idx="1"/>
          </p:nvPr>
        </p:nvSpPr>
        <p:spPr/>
        <p:txBody>
          <a:bodyPr/>
          <a:lstStyle/>
          <a:p>
            <a:pPr marL="0" indent="0" algn="just">
              <a:buNone/>
            </a:pPr>
            <a:r>
              <a:rPr lang="pl-PL" dirty="0"/>
              <a:t>Celem ustalenia znaczenia pojęcia tajemnicy przedsiębiorcy, jej opisu i zawartości treściowej należy sięgnąć do uregulowań ustawy z dnia 16 kwietnia 1993 r. o zwalczaniu nieuczciwej konkurencji (dalej zw. </a:t>
            </a:r>
            <a:r>
              <a:rPr lang="pl-PL" dirty="0" err="1"/>
              <a:t>u.z.n.k</a:t>
            </a:r>
            <a:r>
              <a:rPr lang="pl-PL" dirty="0"/>
              <a:t>.), (</a:t>
            </a:r>
            <a:r>
              <a:rPr lang="pl-PL" b="1" dirty="0"/>
              <a:t>art. 11 ust. 2 odnoszący się do tajemnicy przedsiębiorstwa).</a:t>
            </a:r>
          </a:p>
        </p:txBody>
      </p:sp>
    </p:spTree>
    <p:extLst>
      <p:ext uri="{BB962C8B-B14F-4D97-AF65-F5344CB8AC3E}">
        <p14:creationId xmlns:p14="http://schemas.microsoft.com/office/powerpoint/2010/main" val="3117527925"/>
      </p:ext>
    </p:extLst>
  </p:cSld>
  <p:clrMapOvr>
    <a:masterClrMapping/>
  </p:clrMapOvr>
  <p:transition>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Art. 11 ust. 2 </a:t>
            </a:r>
            <a:r>
              <a:rPr lang="pl-PL" b="1" dirty="0" err="1"/>
              <a:t>u.z.n.k</a:t>
            </a:r>
            <a:r>
              <a:rPr lang="pl-PL" b="1" dirty="0"/>
              <a:t>.</a:t>
            </a:r>
          </a:p>
        </p:txBody>
      </p:sp>
      <p:sp>
        <p:nvSpPr>
          <p:cNvPr id="3" name="Symbol zastępczy zawartości 2"/>
          <p:cNvSpPr>
            <a:spLocks noGrp="1"/>
          </p:cNvSpPr>
          <p:nvPr>
            <p:ph idx="1"/>
          </p:nvPr>
        </p:nvSpPr>
        <p:spPr/>
        <p:txBody>
          <a:bodyPr>
            <a:normAutofit fontScale="92500"/>
          </a:bodyPr>
          <a:lstStyle/>
          <a:p>
            <a:pPr marL="0" indent="0" algn="just">
              <a:buNone/>
            </a:pPr>
            <a:r>
              <a:rPr lang="pl-PL" dirty="0"/>
              <a:t>Przez  tajemnicę  przedsiębiorstwa  rozumie  się  informacje  techniczne, technologiczne, organizacyjne przedsiębiorstwa lub inne informacje posiadające wartość gospodarczą </a:t>
            </a:r>
            <a:r>
              <a:rPr lang="pl-PL" b="1" dirty="0"/>
              <a:t>(element materialny), </a:t>
            </a:r>
            <a:r>
              <a:rPr lang="pl-PL" dirty="0"/>
              <a:t>które jako całość lub w szczególnym zestawieniu i zbiorze ich elementów nie są powszechnie znane osobom zwykle zajmującym się tym rodzajem informacji albo nie są łatwo dostępne dla takich osób, o ile uprawniony do  korzystania  z  informacji  lub  rozporządzania  nimi  podjął,  przy  zachowaniu należytej staranności, działania w celu utrzymania ich w poufności.</a:t>
            </a:r>
          </a:p>
          <a:p>
            <a:pPr algn="just"/>
            <a:endParaRPr lang="pl-PL" dirty="0"/>
          </a:p>
        </p:txBody>
      </p:sp>
    </p:spTree>
    <p:extLst>
      <p:ext uri="{BB962C8B-B14F-4D97-AF65-F5344CB8AC3E}">
        <p14:creationId xmlns:p14="http://schemas.microsoft.com/office/powerpoint/2010/main" val="2103591042"/>
      </p:ext>
    </p:extLst>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Art. 11 ust. 2 </a:t>
            </a:r>
            <a:r>
              <a:rPr lang="pl-PL" b="1" dirty="0" err="1"/>
              <a:t>u.z.n.k</a:t>
            </a:r>
            <a:r>
              <a:rPr lang="pl-PL" b="1" dirty="0"/>
              <a:t>.</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b="1" dirty="0"/>
              <a:t>Nie jest koniecznym</a:t>
            </a:r>
            <a:r>
              <a:rPr lang="pl-PL" dirty="0"/>
              <a:t>, aby tego rodzaju informację stanowiły wytwór działalność danego przedsiębiorstwa, bądź też aby nadawały się do praktycznego zastosowania w związku z prowadzoną działalnością gospodarczą.</a:t>
            </a:r>
          </a:p>
          <a:p>
            <a:pPr marL="0" indent="0" algn="just">
              <a:buNone/>
            </a:pPr>
            <a:r>
              <a:rPr lang="pl-PL" b="1" dirty="0"/>
              <a:t>Elementem przesądzającym o uznaniu danej informacji za tajemnicę przedsiębiorstwa</a:t>
            </a:r>
            <a:r>
              <a:rPr lang="pl-PL" dirty="0"/>
              <a:t> w żadnym razie nie jest jej wyłącznie zawartość przedmiotowa, ale również to iż posiada ona gospodarcze znaczenie, to że zostały podjęte kroki co do tego aby została zachowana w tzw. „w ukryciu”, jak </a:t>
            </a:r>
            <a:r>
              <a:rPr lang="pl-PL"/>
              <a:t>również ustalenie, </a:t>
            </a:r>
            <a:r>
              <a:rPr lang="pl-PL" dirty="0"/>
              <a:t>iż jej ewentualne pozyskanie będzie wymagało poniesienia szczególnych (dodatkowych) nakładów rzeczowych, osobowych i finansowych ze strony bezpośrednio zainteresowanego podmiotu.</a:t>
            </a:r>
          </a:p>
        </p:txBody>
      </p:sp>
    </p:spTree>
    <p:extLst>
      <p:ext uri="{BB962C8B-B14F-4D97-AF65-F5344CB8AC3E}">
        <p14:creationId xmlns:p14="http://schemas.microsoft.com/office/powerpoint/2010/main" val="3265326011"/>
      </p:ext>
    </p:extLst>
  </p:cSld>
  <p:clrMapOvr>
    <a:masterClrMapping/>
  </p:clrMapOvr>
  <p:transition>
    <p:wipe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Literatura</a:t>
            </a:r>
          </a:p>
        </p:txBody>
      </p:sp>
      <p:sp>
        <p:nvSpPr>
          <p:cNvPr id="3" name="Symbol zastępczy zawartości 2"/>
          <p:cNvSpPr>
            <a:spLocks noGrp="1"/>
          </p:cNvSpPr>
          <p:nvPr>
            <p:ph idx="1"/>
          </p:nvPr>
        </p:nvSpPr>
        <p:spPr/>
        <p:txBody>
          <a:bodyPr>
            <a:normAutofit fontScale="475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a:p>
            <a:endParaRPr lang="pl-PL" dirty="0"/>
          </a:p>
        </p:txBody>
      </p:sp>
    </p:spTree>
    <p:extLst>
      <p:ext uri="{BB962C8B-B14F-4D97-AF65-F5344CB8AC3E}">
        <p14:creationId xmlns:p14="http://schemas.microsoft.com/office/powerpoint/2010/main" val="1083901192"/>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a:bodyPr>
          <a:lstStyle/>
          <a:p>
            <a:r>
              <a:rPr lang="pl-PL" b="1" dirty="0"/>
              <a:t>Art. 61 ust. 3 Konstytucji RP</a:t>
            </a:r>
          </a:p>
        </p:txBody>
      </p:sp>
      <p:sp>
        <p:nvSpPr>
          <p:cNvPr id="6" name="Symbol zastępczy zawartości 5"/>
          <p:cNvSpPr>
            <a:spLocks noGrp="1"/>
          </p:cNvSpPr>
          <p:nvPr>
            <p:ph idx="1"/>
          </p:nvPr>
        </p:nvSpPr>
        <p:spPr/>
        <p:txBody>
          <a:bodyPr>
            <a:normAutofit/>
          </a:bodyPr>
          <a:lstStyle/>
          <a:p>
            <a:pPr marL="0" indent="0" algn="just">
              <a:buNone/>
            </a:pPr>
            <a:r>
              <a:rPr lang="pl-PL" dirty="0"/>
              <a:t>Ograniczenie prawa do informacji może nastąpić wyłącznie ze  względu  na  określoną  w  ustawach  </a:t>
            </a:r>
            <a:r>
              <a:rPr lang="pl-PL" b="1" dirty="0"/>
              <a:t>ochronę  wolności  i  praw  innych  osób  i podmiotów gospodarczych oraz ochronę </a:t>
            </a:r>
          </a:p>
          <a:p>
            <a:pPr marL="0" indent="0" algn="just">
              <a:buNone/>
            </a:pPr>
            <a:r>
              <a:rPr lang="pl-PL" b="1" dirty="0"/>
              <a:t>porządku publicznego, bezpieczeństwa lub ważnego interesu gospodarczego państwa</a:t>
            </a:r>
          </a:p>
        </p:txBody>
      </p:sp>
    </p:spTree>
    <p:extLst>
      <p:ext uri="{BB962C8B-B14F-4D97-AF65-F5344CB8AC3E}">
        <p14:creationId xmlns:p14="http://schemas.microsoft.com/office/powerpoint/2010/main" val="116432516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Art. 31 ust. 3 Konstytucji RP</a:t>
            </a:r>
          </a:p>
        </p:txBody>
      </p:sp>
      <p:sp>
        <p:nvSpPr>
          <p:cNvPr id="3" name="Symbol zastępczy zawartości 2"/>
          <p:cNvSpPr>
            <a:spLocks noGrp="1"/>
          </p:cNvSpPr>
          <p:nvPr>
            <p:ph idx="1"/>
          </p:nvPr>
        </p:nvSpPr>
        <p:spPr/>
        <p:txBody>
          <a:bodyPr>
            <a:normAutofit/>
          </a:bodyPr>
          <a:lstStyle/>
          <a:p>
            <a:pPr marL="0" indent="0" algn="just">
              <a:buNone/>
            </a:pPr>
            <a:r>
              <a:rPr lang="pl-PL" dirty="0"/>
              <a:t>Ograniczenia  w  zakresie  korzystania  z  konstytucyjnych  wolności  i  praw mogą  być  ustanawiane  tylko  w  ustawie  i  tylko  wtedy,  gdy  są  konieczne  w demokratycznym państwie </a:t>
            </a:r>
            <a:r>
              <a:rPr lang="pl-PL" b="1" dirty="0"/>
              <a:t>dla jego bezpieczeństwa lub porządku publicznego, bądź dla  ochrony  środowiska,  zdrowia  i  moralności  publicznej,  albo  wolności  i  praw innych osób. </a:t>
            </a:r>
          </a:p>
          <a:p>
            <a:pPr marL="0" indent="0" algn="just">
              <a:buNone/>
            </a:pPr>
            <a:r>
              <a:rPr lang="pl-PL" b="1" dirty="0"/>
              <a:t>Ograniczenia te nie mogą naruszać istoty wolności i praw.</a:t>
            </a:r>
          </a:p>
        </p:txBody>
      </p:sp>
    </p:spTree>
    <p:extLst>
      <p:ext uri="{BB962C8B-B14F-4D97-AF65-F5344CB8AC3E}">
        <p14:creationId xmlns:p14="http://schemas.microsoft.com/office/powerpoint/2010/main" val="2761571058"/>
      </p:ext>
    </p:extLst>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Art. 31 ust. 3 - zasada proporcjonalności </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t>Nakazuje, aby  spośród  skutecznych środków ograniczających korzystanie z wolności  i praw  wybierać środki najmniej uciążliwe dla jednostki.</a:t>
            </a:r>
          </a:p>
          <a:p>
            <a:pPr marL="0" indent="0" algn="just">
              <a:buNone/>
            </a:pPr>
            <a:r>
              <a:rPr lang="pl-PL" dirty="0"/>
              <a:t>Wedle TK dla ustalenia, czy doszło do naruszenia tej zasady należy przeprowadzić test proporcjonalności – dokonać odpowiedzi na trzy pytania:  czy wprowadzona regulacja ustawodawcza jest w stanie doprowadzić do  zamierzonych przez nią skutków, </a:t>
            </a:r>
            <a:r>
              <a:rPr lang="pl-PL" b="1" dirty="0"/>
              <a:t>czy jest przydatna</a:t>
            </a:r>
            <a:r>
              <a:rPr lang="pl-PL" dirty="0"/>
              <a:t>, czy regulacja ta jest niezbędna dla ochrony interesu publicznego z którym jest związane, </a:t>
            </a:r>
            <a:r>
              <a:rPr lang="pl-PL" b="1" dirty="0"/>
              <a:t>czy jest konieczna</a:t>
            </a:r>
            <a:r>
              <a:rPr lang="pl-PL" dirty="0"/>
              <a:t>;  </a:t>
            </a:r>
            <a:r>
              <a:rPr lang="pl-PL" b="1" dirty="0"/>
              <a:t>czy efekty wprowadzenia w życie regulacji pozostają w proporcji do ciężarów nakładanych przez nią na obywatela (proporcjonalność sensu stricto).</a:t>
            </a:r>
          </a:p>
        </p:txBody>
      </p:sp>
    </p:spTree>
    <p:extLst>
      <p:ext uri="{BB962C8B-B14F-4D97-AF65-F5344CB8AC3E}">
        <p14:creationId xmlns:p14="http://schemas.microsoft.com/office/powerpoint/2010/main" val="3545571258"/>
      </p:ext>
    </p:extLst>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Relacja art. 61 ust. 3 oraz 31 ust. 3 </a:t>
            </a:r>
            <a:r>
              <a:rPr lang="pl-PL" b="1" dirty="0" err="1"/>
              <a:t>udip</a:t>
            </a:r>
            <a:r>
              <a:rPr lang="pl-PL" b="1" dirty="0"/>
              <a:t> </a:t>
            </a:r>
          </a:p>
        </p:txBody>
      </p:sp>
      <p:sp>
        <p:nvSpPr>
          <p:cNvPr id="3" name="Symbol zastępczy zawartości 2"/>
          <p:cNvSpPr>
            <a:spLocks noGrp="1"/>
          </p:cNvSpPr>
          <p:nvPr>
            <p:ph idx="1"/>
          </p:nvPr>
        </p:nvSpPr>
        <p:spPr>
          <a:xfrm>
            <a:off x="457200" y="2132856"/>
            <a:ext cx="8229600" cy="3993307"/>
          </a:xfrm>
        </p:spPr>
        <p:txBody>
          <a:bodyPr>
            <a:normAutofit fontScale="92500" lnSpcReduction="10000"/>
          </a:bodyPr>
          <a:lstStyle/>
          <a:p>
            <a:pPr marL="0" indent="0" algn="just">
              <a:buNone/>
            </a:pPr>
            <a:r>
              <a:rPr lang="pl-PL" dirty="0"/>
              <a:t>Zawartość art. 61 ust. 3 modyfikuje wartości zdeterminowanie na gruncie art. 31. ust. 3 Konstytucji RP powodując że:</a:t>
            </a:r>
          </a:p>
          <a:p>
            <a:pPr algn="just">
              <a:buFontTx/>
              <a:buChar char="-"/>
            </a:pPr>
            <a:r>
              <a:rPr lang="pl-PL" b="1" dirty="0"/>
              <a:t>Nie jest dopuszczalne </a:t>
            </a:r>
            <a:r>
              <a:rPr lang="pl-PL" dirty="0"/>
              <a:t>ograniczenie prawa do informacji, gdy istnieje konieczność ochrony środowiska oraz zdrowia i moralność publicznej. </a:t>
            </a:r>
          </a:p>
          <a:p>
            <a:pPr algn="just">
              <a:buFontTx/>
              <a:buChar char="-"/>
            </a:pPr>
            <a:r>
              <a:rPr lang="pl-PL" b="1" dirty="0"/>
              <a:t>Dopuszcza</a:t>
            </a:r>
            <a:r>
              <a:rPr lang="pl-PL" dirty="0"/>
              <a:t> się natomiast (o czym nie stanowi zawartość art. 31 ust. 3 Konstytucji RP) ograniczenie jawności w celu ochrony ważnego  interesu gospodarczego państwa.  </a:t>
            </a:r>
          </a:p>
        </p:txBody>
      </p:sp>
    </p:spTree>
    <p:extLst>
      <p:ext uri="{BB962C8B-B14F-4D97-AF65-F5344CB8AC3E}">
        <p14:creationId xmlns:p14="http://schemas.microsoft.com/office/powerpoint/2010/main" val="70415623"/>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Podsumowanie</a:t>
            </a:r>
          </a:p>
        </p:txBody>
      </p:sp>
      <p:sp>
        <p:nvSpPr>
          <p:cNvPr id="3" name="Symbol zastępczy zawartości 2"/>
          <p:cNvSpPr>
            <a:spLocks noGrp="1"/>
          </p:cNvSpPr>
          <p:nvPr>
            <p:ph idx="1"/>
          </p:nvPr>
        </p:nvSpPr>
        <p:spPr>
          <a:xfrm>
            <a:off x="611560" y="1268760"/>
            <a:ext cx="8229600" cy="4857403"/>
          </a:xfrm>
        </p:spPr>
        <p:txBody>
          <a:bodyPr>
            <a:noAutofit/>
          </a:bodyPr>
          <a:lstStyle/>
          <a:p>
            <a:pPr marL="0" indent="0" algn="just">
              <a:buNone/>
            </a:pPr>
            <a:r>
              <a:rPr lang="pl-PL" sz="2400" b="1" dirty="0"/>
              <a:t>I grupa poglądów </a:t>
            </a:r>
            <a:r>
              <a:rPr lang="pl-PL" sz="2400" dirty="0"/>
              <a:t>- tylko łączne odczytywanie zawartości art. 61 ust. 3 oraz 31 ust. 3 Konstytucji RP umożliwia poprawne odtworzenie  ograniczeń obywatelskiego prawa do informacji publicznej.</a:t>
            </a:r>
          </a:p>
          <a:p>
            <a:pPr marL="0" indent="0" algn="just">
              <a:buNone/>
            </a:pPr>
            <a:r>
              <a:rPr lang="pl-PL" sz="2400" b="1" dirty="0"/>
              <a:t>II grupa poglądów </a:t>
            </a:r>
            <a:r>
              <a:rPr lang="pl-PL" sz="2400" dirty="0"/>
              <a:t>- ograniczenie prawa do informacji  może nastąpić </a:t>
            </a:r>
            <a:r>
              <a:rPr lang="pl-PL" sz="2400" b="1" dirty="0"/>
              <a:t>wyłącznie</a:t>
            </a:r>
            <a:r>
              <a:rPr lang="pl-PL" sz="2400" dirty="0"/>
              <a:t> ze względu na chronione ustawowo:</a:t>
            </a:r>
          </a:p>
          <a:p>
            <a:pPr algn="just"/>
            <a:r>
              <a:rPr lang="pl-PL" sz="2400" dirty="0"/>
              <a:t>- Wolności i prawa innych osób, a także podmiotów gospodarczych;</a:t>
            </a:r>
          </a:p>
          <a:p>
            <a:pPr algn="just"/>
            <a:r>
              <a:rPr lang="pl-PL" sz="2400" dirty="0"/>
              <a:t>- Porządek publiczny i bezpieczeństwo państwa</a:t>
            </a:r>
          </a:p>
          <a:p>
            <a:pPr algn="just"/>
            <a:r>
              <a:rPr lang="pl-PL" sz="2400" dirty="0"/>
              <a:t>- Ważny interes gospodarczy państwa.</a:t>
            </a:r>
          </a:p>
          <a:p>
            <a:pPr algn="just"/>
            <a:endParaRPr lang="pl-PL" sz="1600" dirty="0"/>
          </a:p>
        </p:txBody>
      </p:sp>
    </p:spTree>
    <p:extLst>
      <p:ext uri="{BB962C8B-B14F-4D97-AF65-F5344CB8AC3E}">
        <p14:creationId xmlns:p14="http://schemas.microsoft.com/office/powerpoint/2010/main" val="2515714183"/>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b="1" dirty="0"/>
              <a:t>Art. 5 </a:t>
            </a:r>
            <a:r>
              <a:rPr lang="pl-PL" sz="4000" b="1" dirty="0" err="1"/>
              <a:t>udip</a:t>
            </a:r>
            <a:r>
              <a:rPr lang="pl-PL" sz="4000" b="1" dirty="0"/>
              <a:t> (ograniczenie ex lege) </a:t>
            </a:r>
          </a:p>
        </p:txBody>
      </p:sp>
      <p:sp>
        <p:nvSpPr>
          <p:cNvPr id="3" name="Symbol zastępczy zawartości 2"/>
          <p:cNvSpPr>
            <a:spLocks noGrp="1"/>
          </p:cNvSpPr>
          <p:nvPr>
            <p:ph idx="1"/>
          </p:nvPr>
        </p:nvSpPr>
        <p:spPr>
          <a:xfrm>
            <a:off x="457200" y="1916832"/>
            <a:ext cx="8229600" cy="4209331"/>
          </a:xfrm>
        </p:spPr>
        <p:txBody>
          <a:bodyPr>
            <a:normAutofit fontScale="55000" lnSpcReduction="20000"/>
          </a:bodyPr>
          <a:lstStyle/>
          <a:p>
            <a:pPr marL="0" indent="0" algn="just">
              <a:buNone/>
            </a:pPr>
            <a:r>
              <a:rPr lang="pl-PL" b="1" dirty="0"/>
              <a:t>Prawo do informacji publicznej </a:t>
            </a:r>
            <a:r>
              <a:rPr lang="pl-PL" dirty="0"/>
              <a:t>podlega ograniczeniu w zakresie i na zasadach określonych w przepisach o ochronie informacji niejawnych oraz o ochronie innych tajemnic ustawowo chronionych.</a:t>
            </a:r>
          </a:p>
          <a:p>
            <a:pPr marL="0" indent="0" algn="just">
              <a:buNone/>
            </a:pPr>
            <a:r>
              <a:rPr lang="pl-PL" b="1" dirty="0"/>
              <a:t>Prawo   do   informacji   publicznej   </a:t>
            </a:r>
            <a:r>
              <a:rPr lang="pl-PL" dirty="0"/>
              <a:t>podlega   ograniczeniu  ze  względu  na prywatność osoby fizycznej lub tajemnicę przedsiębiorcy. Ograniczenie to nie dotyczy informacji  o osobach pełniących funkcje publiczne, mających związek z pełnieniem tych   funkcji,   w tym   o warunkach   powierzenia   i wykonywania   funkcji,   oraz w przypadku, gdy osoba fizyczna lub przedsiębiorca rezygnują z przysługującego im prawa.</a:t>
            </a:r>
          </a:p>
          <a:p>
            <a:pPr marL="0" indent="0" algn="just">
              <a:buNone/>
            </a:pPr>
            <a:r>
              <a:rPr lang="pl-PL" b="1" dirty="0"/>
              <a:t>Prawo   do   informacji   publicznej   </a:t>
            </a:r>
            <a:r>
              <a:rPr lang="pl-PL" dirty="0"/>
              <a:t>podlega   ograniczeniu   w zakresie  i na zasadach określonych w przepisach o przymusowej restrukturyzacji (chodzi o regulacje ustawy z dnia 10 czerwca 2016 r. o Bankowym Funduszu Gwarancyjnym, systemie gwarantowania depozytów oraz przymusowej restrukturyzacji (Dz. U. z 2020 r. poz. 842 ze zm.)  .</a:t>
            </a:r>
          </a:p>
          <a:p>
            <a:pPr marL="0" indent="0" algn="just">
              <a:buNone/>
            </a:pPr>
            <a:r>
              <a:rPr lang="pl-PL" b="1" dirty="0"/>
              <a:t>Prawo do informacji publicznej </a:t>
            </a:r>
            <a:r>
              <a:rPr lang="pl-PL" dirty="0"/>
              <a:t>podlega ograniczeniu  w zakresie i na zasadach określonych w ustawie z dnia 12 lutego 2010 r.  o rekapitalizacji niektórych instytucji oraz o rządowych instrumentach stabilizacji finansowej</a:t>
            </a:r>
          </a:p>
          <a:p>
            <a:pPr marL="0" indent="0" algn="just">
              <a:buNone/>
            </a:pPr>
            <a:r>
              <a:rPr lang="pl-PL" b="1" dirty="0"/>
              <a:t>Możemy wyróżnić:  Tajemnice publicznoprawne i prywatnoprawne oraz ograniczenia</a:t>
            </a:r>
          </a:p>
          <a:p>
            <a:pPr marL="0" indent="0" algn="just">
              <a:buNone/>
            </a:pPr>
            <a:r>
              <a:rPr lang="pl-PL" b="1" dirty="0"/>
              <a:t>wynikające z UDIP oraz z uregulowań szczególnych.</a:t>
            </a:r>
          </a:p>
          <a:p>
            <a:pPr marL="0" indent="0" algn="just">
              <a:buNone/>
            </a:pPr>
            <a:r>
              <a:rPr lang="pl-PL" b="1" u="sng" dirty="0"/>
              <a:t>Ograniczenie może wynikać tylko z aktu rangi ustawy</a:t>
            </a:r>
            <a:r>
              <a:rPr lang="pl-PL" b="1" dirty="0"/>
              <a:t>. Nie może to być rozporządzenie, czy zarządzenie. Nie ma tutaj żadnej uznaniowości ze strony organu, jeżeli zachodzą przesłanki do zastosowania. </a:t>
            </a:r>
            <a:r>
              <a:rPr lang="pl-PL" b="1" u="sng" dirty="0"/>
              <a:t>Ograniczenie z art. 5 stanowi wyjątek od reguły dlatego też powinno być interpretowane ściśle.</a:t>
            </a:r>
          </a:p>
          <a:p>
            <a:pPr marL="0" indent="0" algn="just">
              <a:buNone/>
            </a:pPr>
            <a:endParaRPr lang="pl-PL" b="1" dirty="0"/>
          </a:p>
        </p:txBody>
      </p:sp>
    </p:spTree>
    <p:extLst>
      <p:ext uri="{BB962C8B-B14F-4D97-AF65-F5344CB8AC3E}">
        <p14:creationId xmlns:p14="http://schemas.microsoft.com/office/powerpoint/2010/main" val="3376973567"/>
      </p:ext>
    </p:extLst>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2788</TotalTime>
  <Words>4283</Words>
  <Application>Microsoft Office PowerPoint</Application>
  <PresentationFormat>Pokaz na ekranie (4:3)</PresentationFormat>
  <Paragraphs>170</Paragraphs>
  <Slides>39</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39</vt:i4>
      </vt:variant>
    </vt:vector>
  </HeadingPairs>
  <TitlesOfParts>
    <vt:vector size="46" baseType="lpstr">
      <vt:lpstr>Book Antiqua</vt:lpstr>
      <vt:lpstr>Calibri</vt:lpstr>
      <vt:lpstr>Lucida Sans</vt:lpstr>
      <vt:lpstr>Wingdings</vt:lpstr>
      <vt:lpstr>Wingdings 2</vt:lpstr>
      <vt:lpstr>Wingdings 3</vt:lpstr>
      <vt:lpstr>Apex</vt:lpstr>
      <vt:lpstr>Ograniczenia prawa dostępu do informacji publicznej</vt:lpstr>
      <vt:lpstr>Rodzaje ograniczeń</vt:lpstr>
      <vt:lpstr>Ograniczenia konstytucyjne</vt:lpstr>
      <vt:lpstr>Art. 61 ust. 3 Konstytucji RP</vt:lpstr>
      <vt:lpstr>Art. 31 ust. 3 Konstytucji RP</vt:lpstr>
      <vt:lpstr>Art. 31 ust. 3 - zasada proporcjonalności </vt:lpstr>
      <vt:lpstr>Relacja art. 61 ust. 3 oraz 31 ust. 3 udip </vt:lpstr>
      <vt:lpstr>Podsumowanie</vt:lpstr>
      <vt:lpstr>Art. 5 udip (ograniczenie ex lege) </vt:lpstr>
      <vt:lpstr>Art. 5 udip</vt:lpstr>
      <vt:lpstr>  Ochrona informacji niejawnych</vt:lpstr>
      <vt:lpstr>Ochrona informacji niejawnych</vt:lpstr>
      <vt:lpstr>Ustawa o ochronie informacji niejawnych</vt:lpstr>
      <vt:lpstr>  Ustawa o ochronie informacji niejawnych</vt:lpstr>
      <vt:lpstr>Rękojmia zachowania informacji w tajemnicy</vt:lpstr>
      <vt:lpstr>Ochrona informacji niejawnych</vt:lpstr>
      <vt:lpstr>Uregulowania szczególne</vt:lpstr>
      <vt:lpstr>Uregulowania szczególne</vt:lpstr>
      <vt:lpstr>Uregulowania szczególne</vt:lpstr>
      <vt:lpstr>Uregulowania szczególne</vt:lpstr>
      <vt:lpstr>Ochrona innych tajemnic ustawowo chronionych</vt:lpstr>
      <vt:lpstr>Tajemnice prywatnoprawne wymienione na gruncie udip</vt:lpstr>
      <vt:lpstr>Prywatność osoby fizycznej</vt:lpstr>
      <vt:lpstr>Prywatność</vt:lpstr>
      <vt:lpstr>Prywatność</vt:lpstr>
      <vt:lpstr>Zasada ograniczenia i względnej dostępności </vt:lpstr>
      <vt:lpstr>Osoba publiczna a osoba pełniąca funkcje publiczne</vt:lpstr>
      <vt:lpstr>Osoba pełniąca funkcję publiczną</vt:lpstr>
      <vt:lpstr>Zasada ograniczenia i względnej dostępności </vt:lpstr>
      <vt:lpstr>Zasada ograniczenia i względnej dostępności </vt:lpstr>
      <vt:lpstr>Zgoda osoby niebędącej osobą pełniącą funkcje publiczne</vt:lpstr>
      <vt:lpstr>Formy ograniczenia dostępności do informacji </vt:lpstr>
      <vt:lpstr>Anonimizacja – rodzaje </vt:lpstr>
      <vt:lpstr>Tajemnica przedsiębiorcy  (prywatność osób prawnych)</vt:lpstr>
      <vt:lpstr>Tajemnica przedsiębiorcy</vt:lpstr>
      <vt:lpstr>Tajemnica przedsiębiorcy</vt:lpstr>
      <vt:lpstr>Art. 11 ust. 2 u.z.n.k.</vt:lpstr>
      <vt:lpstr>Art. 11 ust. 2 u.z.n.k.</vt:lpstr>
      <vt:lpstr>Literatura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Katarzyna Tomaszewska</cp:lastModifiedBy>
  <cp:revision>275</cp:revision>
  <cp:lastPrinted>2021-12-28T07:54:25Z</cp:lastPrinted>
  <dcterms:created xsi:type="dcterms:W3CDTF">2012-03-01T14:48:30Z</dcterms:created>
  <dcterms:modified xsi:type="dcterms:W3CDTF">2024-12-05T10:29:57Z</dcterms:modified>
</cp:coreProperties>
</file>