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ph type="sldImg"/>
          </p:nvPr>
        </p:nvSpPr>
        <p:spPr>
          <a:xfrm>
            <a:off x="1143000" y="685800"/>
            <a:ext cx="4572000" cy="3429000"/>
          </a:xfrm>
          <a:prstGeom prst="rect">
            <a:avLst/>
          </a:prstGeom>
        </p:spPr>
        <p:txBody>
          <a:bodyPr/>
          <a:lstStyle/>
          <a:p>
            <a:pPr/>
          </a:p>
        </p:txBody>
      </p:sp>
      <p:sp>
        <p:nvSpPr>
          <p:cNvPr id="150" name="Shape 15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ytuł i podtytuł">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Tekst tytułowy</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ytat">
    <p:spTree>
      <p:nvGrpSpPr>
        <p:cNvPr id="1" name=""/>
        <p:cNvGrpSpPr/>
        <p:nvPr/>
      </p:nvGrpSpPr>
      <p:grpSpPr>
        <a:xfrm>
          <a:off x="0" y="0"/>
          <a:ext cx="0" cy="0"/>
          <a:chOff x="0" y="0"/>
          <a:chExt cx="0" cy="0"/>
        </a:xfrm>
      </p:grpSpPr>
      <p:sp>
        <p:nvSpPr>
          <p:cNvPr id="93" name="Shape 93"/>
          <p:cNvSpPr/>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atin typeface="+mj-lt"/>
                <a:ea typeface="+mj-ea"/>
                <a:cs typeface="+mj-cs"/>
                <a:sym typeface="Helvetica"/>
              </a:defRPr>
            </a:lvl1pPr>
            <a:lvl2pPr marL="740833" indent="-296333" algn="ctr">
              <a:spcBef>
                <a:spcPts val="0"/>
              </a:spcBef>
              <a:defRPr sz="2400">
                <a:latin typeface="+mj-lt"/>
                <a:ea typeface="+mj-ea"/>
                <a:cs typeface="+mj-cs"/>
                <a:sym typeface="Helvetica"/>
              </a:defRPr>
            </a:lvl2pPr>
            <a:lvl3pPr marL="1185333" indent="-296333" algn="ctr">
              <a:spcBef>
                <a:spcPts val="0"/>
              </a:spcBef>
              <a:defRPr sz="2400">
                <a:latin typeface="+mj-lt"/>
                <a:ea typeface="+mj-ea"/>
                <a:cs typeface="+mj-cs"/>
                <a:sym typeface="Helvetica"/>
              </a:defRPr>
            </a:lvl3pPr>
            <a:lvl4pPr marL="1629833" indent="-296333" algn="ctr">
              <a:spcBef>
                <a:spcPts val="0"/>
              </a:spcBef>
              <a:defRPr sz="2400">
                <a:latin typeface="+mj-lt"/>
                <a:ea typeface="+mj-ea"/>
                <a:cs typeface="+mj-cs"/>
                <a:sym typeface="Helvetica"/>
              </a:defRPr>
            </a:lvl4pPr>
            <a:lvl5pPr marL="2074333" indent="-296333" algn="ctr">
              <a:spcBef>
                <a:spcPts val="0"/>
              </a:spcBef>
              <a:defRPr sz="2400">
                <a:latin typeface="+mj-lt"/>
                <a:ea typeface="+mj-ea"/>
                <a:cs typeface="+mj-cs"/>
                <a:sym typeface="Helvetica"/>
              </a:defRPr>
            </a:lvl5pPr>
          </a:lstStyle>
          <a:p>
            <a:pPr/>
            <a:r>
              <a:t>Treść - poziom 1</a:t>
            </a:r>
          </a:p>
          <a:p>
            <a:pPr lvl="1"/>
            <a:r>
              <a:t>Treść - poziom 2</a:t>
            </a:r>
          </a:p>
          <a:p>
            <a:pPr lvl="2"/>
            <a:r>
              <a:t>Treść - poziom 3</a:t>
            </a:r>
          </a:p>
          <a:p>
            <a:pPr lvl="3"/>
            <a:r>
              <a:t>Treść - poziom 4</a:t>
            </a:r>
          </a:p>
          <a:p>
            <a:pPr lvl="4"/>
            <a:r>
              <a:t>Treść - poziom 5</a:t>
            </a:r>
          </a:p>
        </p:txBody>
      </p:sp>
      <p:sp>
        <p:nvSpPr>
          <p:cNvPr id="94" name="Shape 94"/>
          <p:cNvSpPr/>
          <p:nvPr>
            <p:ph type="body" sz="quarter" idx="13"/>
          </p:nvPr>
        </p:nvSpPr>
        <p:spPr>
          <a:xfrm>
            <a:off x="1270000" y="4267200"/>
            <a:ext cx="10464800" cy="685800"/>
          </a:xfrm>
          <a:prstGeom prst="rect">
            <a:avLst/>
          </a:prstGeom>
        </p:spPr>
        <p:txBody>
          <a:bodyPr/>
          <a:lstStyle/>
          <a:p>
            <a:pPr marL="0" indent="0" algn="ctr">
              <a:spcBef>
                <a:spcPts val="0"/>
              </a:spcBef>
              <a:buSzTx/>
              <a:buNone/>
              <a:defRPr sz="3800"/>
            </a:pP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Zdjęcie">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Pusty">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ytuł i zawartość">
    <p:bg>
      <p:bgPr>
        <a:gradFill flip="none" rotWithShape="1">
          <a:gsLst>
            <a:gs pos="58000">
              <a:srgbClr val="000000"/>
            </a:gs>
            <a:gs pos="100000">
              <a:srgbClr val="641C66">
                <a:alpha val="90980"/>
              </a:srgbClr>
            </a:gs>
          </a:gsLst>
          <a:lin ang="5400000" scaled="0"/>
        </a:gradFill>
      </p:bgPr>
    </p:bg>
    <p:spTree>
      <p:nvGrpSpPr>
        <p:cNvPr id="1" name=""/>
        <p:cNvGrpSpPr/>
        <p:nvPr/>
      </p:nvGrpSpPr>
      <p:grpSpPr>
        <a:xfrm>
          <a:off x="0" y="0"/>
          <a:ext cx="0" cy="0"/>
          <a:chOff x="0" y="0"/>
          <a:chExt cx="0" cy="0"/>
        </a:xfrm>
      </p:grpSpPr>
      <p:sp>
        <p:nvSpPr>
          <p:cNvPr id="117" name="Shape 117"/>
          <p:cNvSpPr/>
          <p:nvPr>
            <p:ph type="title"/>
          </p:nvPr>
        </p:nvSpPr>
        <p:spPr>
          <a:xfrm>
            <a:off x="650238" y="390595"/>
            <a:ext cx="11704324" cy="1625603"/>
          </a:xfrm>
          <a:prstGeom prst="rect">
            <a:avLst/>
          </a:prstGeom>
        </p:spPr>
        <p:txBody>
          <a:bodyPr lIns="65022" tIns="65022" rIns="65022" bIns="65022"/>
          <a:lstStyle>
            <a:lvl1pPr defTabSz="1300480">
              <a:defRPr sz="6200">
                <a:latin typeface="Calibri"/>
                <a:ea typeface="Calibri"/>
                <a:cs typeface="Calibri"/>
                <a:sym typeface="Calibri"/>
              </a:defRPr>
            </a:lvl1pPr>
          </a:lstStyle>
          <a:p>
            <a:pPr/>
            <a:r>
              <a:t>Tekst tytułowy</a:t>
            </a:r>
          </a:p>
        </p:txBody>
      </p:sp>
      <p:sp>
        <p:nvSpPr>
          <p:cNvPr id="118" name="Shape 118"/>
          <p:cNvSpPr/>
          <p:nvPr>
            <p:ph type="body" idx="1"/>
          </p:nvPr>
        </p:nvSpPr>
        <p:spPr>
          <a:xfrm>
            <a:off x="650238" y="2275838"/>
            <a:ext cx="11704324" cy="6436928"/>
          </a:xfrm>
          <a:prstGeom prst="rect">
            <a:avLst/>
          </a:prstGeom>
        </p:spPr>
        <p:txBody>
          <a:bodyPr lIns="65022" tIns="65022" rIns="65022" bIns="65022" anchor="t"/>
          <a:lstStyle>
            <a:lvl1pPr marL="471487" indent="-471487" defTabSz="1300480">
              <a:spcBef>
                <a:spcPts val="900"/>
              </a:spcBef>
              <a:buSzPct val="100000"/>
              <a:buFont typeface="Arial"/>
              <a:defRPr sz="4400">
                <a:latin typeface="Calibri"/>
                <a:ea typeface="Calibri"/>
                <a:cs typeface="Calibri"/>
                <a:sym typeface="Calibri"/>
              </a:defRPr>
            </a:lvl1pPr>
            <a:lvl2pPr marL="906234" indent="-449034" defTabSz="1300480">
              <a:spcBef>
                <a:spcPts val="900"/>
              </a:spcBef>
              <a:buSzPct val="100000"/>
              <a:buFont typeface="Arial"/>
              <a:buChar char="–"/>
              <a:defRPr sz="4400">
                <a:latin typeface="Calibri"/>
                <a:ea typeface="Calibri"/>
                <a:cs typeface="Calibri"/>
                <a:sym typeface="Calibri"/>
              </a:defRPr>
            </a:lvl2pPr>
            <a:lvl3pPr indent="-419100" defTabSz="1300480">
              <a:spcBef>
                <a:spcPts val="900"/>
              </a:spcBef>
              <a:buSzPct val="100000"/>
              <a:buFont typeface="Arial"/>
              <a:defRPr sz="4400">
                <a:latin typeface="Calibri"/>
                <a:ea typeface="Calibri"/>
                <a:cs typeface="Calibri"/>
                <a:sym typeface="Calibri"/>
              </a:defRPr>
            </a:lvl3pPr>
            <a:lvl4pPr marL="1874520" indent="-502919" defTabSz="1300480">
              <a:spcBef>
                <a:spcPts val="900"/>
              </a:spcBef>
              <a:buSzPct val="100000"/>
              <a:buFont typeface="Arial"/>
              <a:buChar char="–"/>
              <a:defRPr sz="4400">
                <a:latin typeface="Calibri"/>
                <a:ea typeface="Calibri"/>
                <a:cs typeface="Calibri"/>
                <a:sym typeface="Calibri"/>
              </a:defRPr>
            </a:lvl4pPr>
            <a:lvl5pPr marL="2331720" indent="-502920" defTabSz="1300480">
              <a:spcBef>
                <a:spcPts val="900"/>
              </a:spcBef>
              <a:buSzPct val="100000"/>
              <a:buFont typeface="Arial"/>
              <a:buChar char="»"/>
              <a:defRPr sz="4400">
                <a:latin typeface="Calibri"/>
                <a:ea typeface="Calibri"/>
                <a:cs typeface="Calibri"/>
                <a:sym typeface="Calibri"/>
              </a:defRPr>
            </a:lvl5pPr>
          </a:lstStyle>
          <a:p>
            <a:pPr/>
            <a:r>
              <a:t>Treść - poziom 1</a:t>
            </a:r>
          </a:p>
          <a:p>
            <a:pPr lvl="1"/>
            <a:r>
              <a:t>Treść - poziom 2</a:t>
            </a:r>
          </a:p>
          <a:p>
            <a:pPr lvl="2"/>
            <a:r>
              <a:t>Treść - poziom 3</a:t>
            </a:r>
          </a:p>
          <a:p>
            <a:pPr lvl="3"/>
            <a:r>
              <a:t>Treść - poziom 4</a:t>
            </a:r>
          </a:p>
          <a:p>
            <a:pPr lvl="4"/>
            <a:r>
              <a:t>Treść - poziom 5</a:t>
            </a:r>
          </a:p>
        </p:txBody>
      </p:sp>
      <p:sp>
        <p:nvSpPr>
          <p:cNvPr id="119" name="Shape 119"/>
          <p:cNvSpPr/>
          <p:nvPr>
            <p:ph type="sldNum" sz="quarter" idx="2"/>
          </p:nvPr>
        </p:nvSpPr>
        <p:spPr>
          <a:xfrm>
            <a:off x="12005839"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ylko tytuł">
    <p:bg>
      <p:bgPr>
        <a:gradFill flip="none" rotWithShape="1">
          <a:gsLst>
            <a:gs pos="58000">
              <a:srgbClr val="000000"/>
            </a:gs>
            <a:gs pos="100000">
              <a:srgbClr val="641C66">
                <a:alpha val="90980"/>
              </a:srgbClr>
            </a:gs>
          </a:gsLst>
          <a:lin ang="5400000" scaled="0"/>
        </a:gradFill>
      </p:bgPr>
    </p:bg>
    <p:spTree>
      <p:nvGrpSpPr>
        <p:cNvPr id="1" name=""/>
        <p:cNvGrpSpPr/>
        <p:nvPr/>
      </p:nvGrpSpPr>
      <p:grpSpPr>
        <a:xfrm>
          <a:off x="0" y="0"/>
          <a:ext cx="0" cy="0"/>
          <a:chOff x="0" y="0"/>
          <a:chExt cx="0" cy="0"/>
        </a:xfrm>
      </p:grpSpPr>
      <p:sp>
        <p:nvSpPr>
          <p:cNvPr id="126" name="Shape 126"/>
          <p:cNvSpPr/>
          <p:nvPr>
            <p:ph type="title"/>
          </p:nvPr>
        </p:nvSpPr>
        <p:spPr>
          <a:xfrm>
            <a:off x="650238" y="390595"/>
            <a:ext cx="11704324" cy="1625603"/>
          </a:xfrm>
          <a:prstGeom prst="rect">
            <a:avLst/>
          </a:prstGeom>
        </p:spPr>
        <p:txBody>
          <a:bodyPr lIns="65022" tIns="65022" rIns="65022" bIns="65022"/>
          <a:lstStyle>
            <a:lvl1pPr defTabSz="1300480">
              <a:defRPr sz="6200">
                <a:latin typeface="Calibri"/>
                <a:ea typeface="Calibri"/>
                <a:cs typeface="Calibri"/>
                <a:sym typeface="Calibri"/>
              </a:defRPr>
            </a:lvl1pPr>
          </a:lstStyle>
          <a:p>
            <a:pPr/>
            <a:r>
              <a:t>Tekst tytułowy</a:t>
            </a:r>
          </a:p>
        </p:txBody>
      </p:sp>
      <p:sp>
        <p:nvSpPr>
          <p:cNvPr id="127" name="Shape 127"/>
          <p:cNvSpPr/>
          <p:nvPr>
            <p:ph type="sldNum" sz="quarter" idx="2"/>
          </p:nvPr>
        </p:nvSpPr>
        <p:spPr>
          <a:xfrm>
            <a:off x="12005839"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Pusty">
    <p:bg>
      <p:bgPr>
        <a:gradFill flip="none" rotWithShape="1">
          <a:gsLst>
            <a:gs pos="58000">
              <a:srgbClr val="000000"/>
            </a:gs>
            <a:gs pos="100000">
              <a:srgbClr val="641C66">
                <a:alpha val="90980"/>
              </a:srgbClr>
            </a:gs>
          </a:gsLst>
          <a:lin ang="5400000" scaled="0"/>
        </a:gradFill>
      </p:bgPr>
    </p:bg>
    <p:spTree>
      <p:nvGrpSpPr>
        <p:cNvPr id="1" name=""/>
        <p:cNvGrpSpPr/>
        <p:nvPr/>
      </p:nvGrpSpPr>
      <p:grpSpPr>
        <a:xfrm>
          <a:off x="0" y="0"/>
          <a:ext cx="0" cy="0"/>
          <a:chOff x="0" y="0"/>
          <a:chExt cx="0" cy="0"/>
        </a:xfrm>
      </p:grpSpPr>
      <p:sp>
        <p:nvSpPr>
          <p:cNvPr id="134" name="Shape 134"/>
          <p:cNvSpPr/>
          <p:nvPr>
            <p:ph type="sldNum" sz="quarter" idx="2"/>
          </p:nvPr>
        </p:nvSpPr>
        <p:spPr>
          <a:xfrm>
            <a:off x="12005839"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Slajd tytułowy">
    <p:bg>
      <p:bgPr>
        <a:gradFill flip="none" rotWithShape="1">
          <a:gsLst>
            <a:gs pos="58000">
              <a:srgbClr val="000000"/>
            </a:gs>
            <a:gs pos="100000">
              <a:srgbClr val="641C66">
                <a:alpha val="90980"/>
              </a:srgbClr>
            </a:gs>
          </a:gsLst>
          <a:lin ang="5400000" scaled="0"/>
        </a:gradFill>
      </p:bgPr>
    </p:bg>
    <p:spTree>
      <p:nvGrpSpPr>
        <p:cNvPr id="1" name=""/>
        <p:cNvGrpSpPr/>
        <p:nvPr/>
      </p:nvGrpSpPr>
      <p:grpSpPr>
        <a:xfrm>
          <a:off x="0" y="0"/>
          <a:ext cx="0" cy="0"/>
          <a:chOff x="0" y="0"/>
          <a:chExt cx="0" cy="0"/>
        </a:xfrm>
      </p:grpSpPr>
      <p:sp>
        <p:nvSpPr>
          <p:cNvPr id="141" name="Shape 141"/>
          <p:cNvSpPr/>
          <p:nvPr>
            <p:ph type="title"/>
          </p:nvPr>
        </p:nvSpPr>
        <p:spPr>
          <a:xfrm>
            <a:off x="975358" y="3029936"/>
            <a:ext cx="11054083" cy="2090705"/>
          </a:xfrm>
          <a:prstGeom prst="rect">
            <a:avLst/>
          </a:prstGeom>
        </p:spPr>
        <p:txBody>
          <a:bodyPr lIns="65022" tIns="65022" rIns="65022" bIns="65022"/>
          <a:lstStyle>
            <a:lvl1pPr defTabSz="1300480">
              <a:defRPr sz="6200">
                <a:latin typeface="Calibri"/>
                <a:ea typeface="Calibri"/>
                <a:cs typeface="Calibri"/>
                <a:sym typeface="Calibri"/>
              </a:defRPr>
            </a:lvl1pPr>
          </a:lstStyle>
          <a:p>
            <a:pPr/>
            <a:r>
              <a:t>Tekst tytułowy</a:t>
            </a:r>
          </a:p>
        </p:txBody>
      </p:sp>
      <p:sp>
        <p:nvSpPr>
          <p:cNvPr id="142" name="Shape 142"/>
          <p:cNvSpPr/>
          <p:nvPr>
            <p:ph type="body" sz="quarter" idx="1"/>
          </p:nvPr>
        </p:nvSpPr>
        <p:spPr>
          <a:xfrm>
            <a:off x="1950718" y="5527040"/>
            <a:ext cx="9103364" cy="2492588"/>
          </a:xfrm>
          <a:prstGeom prst="rect">
            <a:avLst/>
          </a:prstGeom>
        </p:spPr>
        <p:txBody>
          <a:bodyPr lIns="65022" tIns="65022" rIns="65022" bIns="65022" anchor="t"/>
          <a:lstStyle>
            <a:lvl1pPr marL="0" indent="0" algn="ctr" defTabSz="1300480">
              <a:spcBef>
                <a:spcPts val="900"/>
              </a:spcBef>
              <a:buSzTx/>
              <a:buNone/>
              <a:defRPr sz="4400">
                <a:solidFill>
                  <a:srgbClr val="888888"/>
                </a:solidFill>
                <a:latin typeface="Calibri"/>
                <a:ea typeface="Calibri"/>
                <a:cs typeface="Calibri"/>
                <a:sym typeface="Calibri"/>
              </a:defRPr>
            </a:lvl1pPr>
            <a:lvl2pPr marL="0" indent="0" algn="ctr" defTabSz="1300480">
              <a:spcBef>
                <a:spcPts val="900"/>
              </a:spcBef>
              <a:buSzTx/>
              <a:buNone/>
              <a:defRPr sz="4400">
                <a:solidFill>
                  <a:srgbClr val="888888"/>
                </a:solidFill>
                <a:latin typeface="Calibri"/>
                <a:ea typeface="Calibri"/>
                <a:cs typeface="Calibri"/>
                <a:sym typeface="Calibri"/>
              </a:defRPr>
            </a:lvl2pPr>
            <a:lvl3pPr marL="0" indent="0" algn="ctr" defTabSz="1300480">
              <a:spcBef>
                <a:spcPts val="900"/>
              </a:spcBef>
              <a:buSzTx/>
              <a:buNone/>
              <a:defRPr sz="4400">
                <a:solidFill>
                  <a:srgbClr val="888888"/>
                </a:solidFill>
                <a:latin typeface="Calibri"/>
                <a:ea typeface="Calibri"/>
                <a:cs typeface="Calibri"/>
                <a:sym typeface="Calibri"/>
              </a:defRPr>
            </a:lvl3pPr>
            <a:lvl4pPr marL="0" indent="0" algn="ctr" defTabSz="1300480">
              <a:spcBef>
                <a:spcPts val="900"/>
              </a:spcBef>
              <a:buSzTx/>
              <a:buNone/>
              <a:defRPr sz="4400">
                <a:solidFill>
                  <a:srgbClr val="888888"/>
                </a:solidFill>
                <a:latin typeface="Calibri"/>
                <a:ea typeface="Calibri"/>
                <a:cs typeface="Calibri"/>
                <a:sym typeface="Calibri"/>
              </a:defRPr>
            </a:lvl4pPr>
            <a:lvl5pPr marL="0" indent="0" algn="ctr" defTabSz="1300480">
              <a:spcBef>
                <a:spcPts val="900"/>
              </a:spcBef>
              <a:buSzTx/>
              <a:buNone/>
              <a:defRPr sz="4400">
                <a:solidFill>
                  <a:srgbClr val="888888"/>
                </a:solidFill>
                <a:latin typeface="Calibri"/>
                <a:ea typeface="Calibri"/>
                <a:cs typeface="Calibri"/>
                <a:sym typeface="Calibri"/>
              </a:defRPr>
            </a:lvl5pPr>
          </a:lstStyle>
          <a:p>
            <a:pPr/>
            <a:r>
              <a:t>Treść - poziom 1</a:t>
            </a:r>
          </a:p>
          <a:p>
            <a:pPr lvl="1"/>
            <a:r>
              <a:t>Treść - poziom 2</a:t>
            </a:r>
          </a:p>
          <a:p>
            <a:pPr lvl="2"/>
            <a:r>
              <a:t>Treść - poziom 3</a:t>
            </a:r>
          </a:p>
          <a:p>
            <a:pPr lvl="3"/>
            <a:r>
              <a:t>Treść - poziom 4</a:t>
            </a:r>
          </a:p>
          <a:p>
            <a:pPr lvl="4"/>
            <a:r>
              <a:t>Treść - poziom 5</a:t>
            </a:r>
          </a:p>
        </p:txBody>
      </p:sp>
      <p:sp>
        <p:nvSpPr>
          <p:cNvPr id="143" name="Shape 143"/>
          <p:cNvSpPr/>
          <p:nvPr>
            <p:ph type="sldNum" sz="quarter" idx="2"/>
          </p:nvPr>
        </p:nvSpPr>
        <p:spPr>
          <a:xfrm>
            <a:off x="12005839"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Zdjęcie (poziomo)">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Tekst tytułowy</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ytuł (na środku)">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Tekst tytułowy</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Zdjęcie (pionowo)">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Tekst tytułowy</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ytuł (na górze)">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Tekst tytułowy</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ytuł i punktory">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Tekst tytułowy</a:t>
            </a:r>
          </a:p>
        </p:txBody>
      </p:sp>
      <p:sp>
        <p:nvSpPr>
          <p:cNvPr id="57" name="Shape 57"/>
          <p:cNvSpPr/>
          <p:nvPr>
            <p:ph type="body" idx="1"/>
          </p:nvPr>
        </p:nvSpPr>
        <p:spPr>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ytuł i punktory ze zdjęciem">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Tekst tytułowy</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Treść - poziom 1</a:t>
            </a:r>
          </a:p>
          <a:p>
            <a:pPr lvl="1"/>
            <a:r>
              <a:t>Treść - poziom 2</a:t>
            </a:r>
          </a:p>
          <a:p>
            <a:pPr lvl="2"/>
            <a:r>
              <a:t>Treść - poziom 3</a:t>
            </a:r>
          </a:p>
          <a:p>
            <a:pPr lvl="3"/>
            <a:r>
              <a:t>Treść - poziom 4</a:t>
            </a:r>
          </a:p>
          <a:p>
            <a:pPr lvl="4"/>
            <a:r>
              <a:t>Treść - poziom 5</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ktory">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Zdjęcie (3 sztuki)">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2"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Tekst tytułowy</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Treść - poziom 1</a:t>
            </a:r>
          </a:p>
          <a:p>
            <a:pPr lvl="1"/>
            <a:r>
              <a:t>Treść - poziom 2</a:t>
            </a:r>
          </a:p>
          <a:p>
            <a:pPr lvl="2"/>
            <a:r>
              <a:t>Treść - poziom 3</a:t>
            </a:r>
          </a:p>
          <a:p>
            <a:pPr lvl="3"/>
            <a:r>
              <a:t>Treść - poziom 4</a:t>
            </a:r>
          </a:p>
          <a:p>
            <a:pPr lvl="4"/>
            <a:r>
              <a:t>Treść - poziom 5</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xfrm>
            <a:off x="664950" y="1394812"/>
            <a:ext cx="11054082" cy="2765111"/>
          </a:xfrm>
          <a:prstGeom prst="rect">
            <a:avLst/>
          </a:prstGeom>
        </p:spPr>
        <p:txBody>
          <a:bodyPr/>
          <a:lstStyle/>
          <a:p>
            <a:pPr defTabSz="663244">
              <a:defRPr sz="2600">
                <a:solidFill>
                  <a:srgbClr val="FFFFFF"/>
                </a:solidFill>
                <a:latin typeface="Book Antiqua"/>
                <a:ea typeface="Book Antiqua"/>
                <a:cs typeface="Book Antiqua"/>
                <a:sym typeface="Book Antiqua"/>
              </a:defRPr>
            </a:pPr>
            <a:r>
              <a:t>Prawo rzymskie 2017</a:t>
            </a:r>
          </a:p>
          <a:p>
            <a:pPr defTabSz="663244">
              <a:defRPr sz="2600">
                <a:solidFill>
                  <a:srgbClr val="FFFFFF"/>
                </a:solidFill>
                <a:latin typeface="Book Antiqua"/>
                <a:ea typeface="Book Antiqua"/>
                <a:cs typeface="Book Antiqua"/>
                <a:sym typeface="Book Antiqua"/>
              </a:defRPr>
            </a:pPr>
            <a:r>
              <a:t> Zajęcia IV: Ograniczone prawa rzeczowe.</a:t>
            </a:r>
          </a:p>
        </p:txBody>
      </p:sp>
      <p:sp>
        <p:nvSpPr>
          <p:cNvPr id="153" name="Shape 153"/>
          <p:cNvSpPr/>
          <p:nvPr>
            <p:ph type="body" sz="quarter" idx="1"/>
          </p:nvPr>
        </p:nvSpPr>
        <p:spPr>
          <a:xfrm>
            <a:off x="1950718" y="6105030"/>
            <a:ext cx="9103363" cy="2492588"/>
          </a:xfrm>
          <a:prstGeom prst="rect">
            <a:avLst/>
          </a:prstGeom>
        </p:spPr>
        <p:txBody>
          <a:bodyPr/>
          <a:lstStyle/>
          <a:p>
            <a:pPr defTabSz="1274469">
              <a:lnSpc>
                <a:spcPct val="80000"/>
              </a:lnSpc>
              <a:spcBef>
                <a:spcPts val="800"/>
              </a:spcBef>
              <a:defRPr i="1" sz="3600">
                <a:solidFill>
                  <a:srgbClr val="FFFFFF"/>
                </a:solidFill>
                <a:effectLst>
                  <a:outerShdw sx="100000" sy="100000" kx="0" ky="0" algn="b" rotWithShape="0" blurRad="38100" dist="37338" dir="2700000">
                    <a:srgbClr val="000000">
                      <a:alpha val="43137"/>
                    </a:srgbClr>
                  </a:outerShdw>
                </a:effectLst>
                <a:latin typeface="Book Antiqua"/>
                <a:ea typeface="Book Antiqua"/>
                <a:cs typeface="Book Antiqua"/>
                <a:sym typeface="Book Antiqua"/>
              </a:defRPr>
            </a:pPr>
            <a:r>
              <a:t>dr Mateusz Szymura</a:t>
            </a:r>
          </a:p>
          <a:p>
            <a:pPr defTabSz="1274469">
              <a:lnSpc>
                <a:spcPct val="80000"/>
              </a:lnSpc>
              <a:spcBef>
                <a:spcPts val="800"/>
              </a:spcBef>
              <a:defRPr i="1" sz="3600">
                <a:solidFill>
                  <a:srgbClr val="FFFFFF"/>
                </a:solidFill>
                <a:effectLst>
                  <a:outerShdw sx="100000" sy="100000" kx="0" ky="0" algn="b" rotWithShape="0" blurRad="38100" dist="37338" dir="2700000">
                    <a:srgbClr val="000000">
                      <a:alpha val="43137"/>
                    </a:srgbClr>
                  </a:outerShdw>
                </a:effectLst>
                <a:latin typeface="Book Antiqua"/>
                <a:ea typeface="Book Antiqua"/>
                <a:cs typeface="Book Antiqua"/>
                <a:sym typeface="Book Antiqua"/>
              </a:defRPr>
            </a:pPr>
            <a:r>
              <a:t>Zakład Prawa Rzymskiego</a:t>
            </a:r>
          </a:p>
          <a:p>
            <a:pPr defTabSz="1274469">
              <a:lnSpc>
                <a:spcPct val="80000"/>
              </a:lnSpc>
              <a:spcBef>
                <a:spcPts val="800"/>
              </a:spcBef>
              <a:defRPr i="1" sz="3600">
                <a:solidFill>
                  <a:srgbClr val="FFFFFF"/>
                </a:solidFill>
                <a:effectLst>
                  <a:outerShdw sx="100000" sy="100000" kx="0" ky="0" algn="b" rotWithShape="0" blurRad="38100" dist="37338" dir="2700000">
                    <a:srgbClr val="000000">
                      <a:alpha val="43137"/>
                    </a:srgbClr>
                  </a:outerShdw>
                </a:effectLst>
                <a:latin typeface="Book Antiqua"/>
                <a:ea typeface="Book Antiqua"/>
                <a:cs typeface="Book Antiqua"/>
                <a:sym typeface="Book Antiqua"/>
              </a:defRPr>
            </a:pPr>
            <a:r>
              <a:t>Wydział Prawa Administracji i Ekonomii</a:t>
            </a:r>
          </a:p>
          <a:p>
            <a:pPr defTabSz="1274469">
              <a:lnSpc>
                <a:spcPct val="80000"/>
              </a:lnSpc>
              <a:spcBef>
                <a:spcPts val="800"/>
              </a:spcBef>
              <a:defRPr i="1" sz="3600">
                <a:solidFill>
                  <a:srgbClr val="FFFFFF"/>
                </a:solidFill>
                <a:effectLst>
                  <a:outerShdw sx="100000" sy="100000" kx="0" ky="0" algn="b" rotWithShape="0" blurRad="38100" dist="37338" dir="2700000">
                    <a:srgbClr val="000000">
                      <a:alpha val="43137"/>
                    </a:srgbClr>
                  </a:outerShdw>
                </a:effectLst>
                <a:latin typeface="Book Antiqua"/>
                <a:ea typeface="Book Antiqua"/>
                <a:cs typeface="Book Antiqua"/>
                <a:sym typeface="Book Antiqua"/>
              </a:defRPr>
            </a:pPr>
            <a:r>
              <a:t>Uniwersytet Wrocławski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197" name="Shape 197"/>
          <p:cNvSpPr/>
          <p:nvPr>
            <p:ph type="body" idx="1"/>
          </p:nvPr>
        </p:nvSpPr>
        <p:spPr>
          <a:xfrm>
            <a:off x="357716" y="-2"/>
            <a:ext cx="12647085" cy="10611839"/>
          </a:xfrm>
          <a:prstGeom prst="rect">
            <a:avLst/>
          </a:prstGeom>
        </p:spPr>
        <p:txBody>
          <a:bodyPr/>
          <a:lstStyle/>
          <a:p>
            <a:pPr marL="487680" indent="-487680" algn="ctr">
              <a:lnSpc>
                <a:spcPct val="80000"/>
              </a:lnSpc>
              <a:spcBef>
                <a:spcPts val="1100"/>
              </a:spcBef>
              <a:buSzTx/>
              <a:buNone/>
              <a:defRPr b="1" i="1" sz="5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Servitutes praediorum urbanorum</a:t>
            </a:r>
            <a:endParaRPr sz="8200"/>
          </a:p>
          <a:p>
            <a:pPr marL="487680" indent="-487680" algn="ctr">
              <a:lnSpc>
                <a:spcPct val="80000"/>
              </a:lnSpc>
              <a:spcBef>
                <a:spcPts val="500"/>
              </a:spcBef>
              <a:buSzTx/>
              <a:buNone/>
              <a:defRPr sz="2400">
                <a:solidFill>
                  <a:srgbClr val="FFFF00"/>
                </a:solidFill>
                <a:latin typeface="Times New Roman"/>
                <a:ea typeface="Times New Roman"/>
                <a:cs typeface="Times New Roman"/>
                <a:sym typeface="Times New Roman"/>
              </a:defRPr>
            </a:pPr>
          </a:p>
          <a:p>
            <a:pPr marL="465363" indent="-465363">
              <a:lnSpc>
                <a:spcPct val="136000"/>
              </a:lnSpc>
              <a:spcBef>
                <a:spcPts val="800"/>
              </a:spcBef>
              <a:buFont typeface="Wingdings"/>
              <a:buChar char="➢"/>
              <a:defRPr i="1" sz="38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servitus oneris ferendi  - prawo oparcia budynku o ścianę sąsiada</a:t>
            </a:r>
            <a:endParaRPr sz="2800"/>
          </a:p>
          <a:p>
            <a:pPr marL="465363" indent="-465363">
              <a:lnSpc>
                <a:spcPct val="136000"/>
              </a:lnSpc>
              <a:spcBef>
                <a:spcPts val="800"/>
              </a:spcBef>
              <a:buFont typeface="Wingdings"/>
              <a:buChar char="➢"/>
              <a:defRPr i="1" sz="38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servitus tigni immitendi – prawo „wpuszczenia belki”</a:t>
            </a:r>
            <a:endParaRPr sz="2800"/>
          </a:p>
          <a:p>
            <a:pPr marL="465363" indent="-465363">
              <a:lnSpc>
                <a:spcPct val="136000"/>
              </a:lnSpc>
              <a:spcBef>
                <a:spcPts val="800"/>
              </a:spcBef>
              <a:buFont typeface="Wingdings"/>
              <a:buChar char="➢"/>
              <a:defRPr i="1" sz="38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servitus stillicidii – służebność ścieku</a:t>
            </a:r>
            <a:endParaRPr sz="2800"/>
          </a:p>
          <a:p>
            <a:pPr marL="465363" indent="-465363">
              <a:lnSpc>
                <a:spcPct val="136000"/>
              </a:lnSpc>
              <a:spcBef>
                <a:spcPts val="800"/>
              </a:spcBef>
              <a:buFont typeface="Wingdings"/>
              <a:buChar char="➢"/>
              <a:defRPr i="1" sz="38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servitus altius non tollendi – służebność „widoku”</a:t>
            </a:r>
            <a:endParaRPr sz="2800"/>
          </a:p>
          <a:p>
            <a:pPr marL="465363" indent="-465363">
              <a:lnSpc>
                <a:spcPct val="136000"/>
              </a:lnSpc>
              <a:spcBef>
                <a:spcPts val="800"/>
              </a:spcBef>
              <a:buFont typeface="Wingdings"/>
              <a:buChar char="➢"/>
              <a:defRPr i="1" sz="38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servitus luminis – służebność „światła”</a:t>
            </a:r>
            <a:endParaRPr sz="2800"/>
          </a:p>
          <a:p>
            <a:pPr marL="465363" indent="-465363">
              <a:lnSpc>
                <a:spcPct val="136000"/>
              </a:lnSpc>
              <a:spcBef>
                <a:spcPts val="800"/>
              </a:spcBef>
              <a:buFont typeface="Wingdings"/>
              <a:buChar char="➢"/>
              <a:defRPr i="1" sz="38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servitus fumi immittendi  - prawo dozwolonych immisji</a:t>
            </a:r>
            <a:endParaRPr sz="2800"/>
          </a:p>
          <a:p>
            <a:pPr marL="465363" indent="-465363">
              <a:lnSpc>
                <a:spcPct val="80000"/>
              </a:lnSpc>
              <a:spcBef>
                <a:spcPts val="500"/>
              </a:spcBef>
              <a:defRPr sz="3800">
                <a:solidFill>
                  <a:srgbClr val="FF9900"/>
                </a:solidFill>
                <a:latin typeface="Times New Roman"/>
                <a:ea typeface="Times New Roman"/>
                <a:cs typeface="Times New Roman"/>
                <a:sym typeface="Times New Roman"/>
              </a:defRPr>
            </a:pPr>
          </a:p>
          <a:p>
            <a:pPr marL="487680" indent="-487680" algn="just">
              <a:lnSpc>
                <a:spcPct val="80000"/>
              </a:lnSpc>
              <a:spcBef>
                <a:spcPts val="1700"/>
              </a:spcBef>
              <a:buSzTx/>
              <a:buNone/>
              <a:defRPr b="1" sz="2800">
                <a:solidFill>
                  <a:srgbClr val="FF9900"/>
                </a:solidFill>
                <a:latin typeface="Times New Roman"/>
                <a:ea typeface="Times New Roman"/>
                <a:cs typeface="Times New Roman"/>
                <a:sym typeface="Times New Roman"/>
              </a:defRPr>
            </a:pPr>
          </a:p>
          <a:p>
            <a:pPr marL="480059" indent="-480059" algn="just">
              <a:lnSpc>
                <a:spcPct val="80000"/>
              </a:lnSpc>
              <a:spcBef>
                <a:spcPts val="1700"/>
              </a:spcBef>
              <a:defRPr b="1" sz="2800">
                <a:solidFill>
                  <a:srgbClr val="FF9900"/>
                </a:solidFill>
                <a:latin typeface="Times New Roman"/>
                <a:ea typeface="Times New Roman"/>
                <a:cs typeface="Times New Roman"/>
                <a:sym typeface="Times New Roman"/>
              </a:defRPr>
            </a:pPr>
          </a:p>
          <a:p>
            <a:pPr marL="487680" indent="-487680" algn="just">
              <a:lnSpc>
                <a:spcPct val="80000"/>
              </a:lnSpc>
              <a:spcBef>
                <a:spcPts val="1700"/>
              </a:spcBef>
              <a:buSzTx/>
              <a:buNone/>
              <a:defRPr b="1" sz="2800">
                <a:solidFill>
                  <a:srgbClr val="FF9900"/>
                </a:solidFill>
                <a:latin typeface="Times New Roman"/>
                <a:ea typeface="Times New Roman"/>
                <a:cs typeface="Times New Roman"/>
                <a:sym typeface="Times New Roman"/>
              </a:defRPr>
            </a:pPr>
            <a:r>
              <a:t>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200" name="Shape 200"/>
          <p:cNvSpPr/>
          <p:nvPr>
            <p:ph type="body" idx="1"/>
          </p:nvPr>
        </p:nvSpPr>
        <p:spPr>
          <a:xfrm>
            <a:off x="507999" y="268286"/>
            <a:ext cx="11846561" cy="9729084"/>
          </a:xfrm>
          <a:prstGeom prst="rect">
            <a:avLst/>
          </a:prstGeom>
        </p:spPr>
        <p:txBody>
          <a:bodyPr/>
          <a:lstStyle/>
          <a:p>
            <a:pPr marL="453541" indent="-453541" algn="ctr" defTabSz="1209444">
              <a:lnSpc>
                <a:spcPct val="120000"/>
              </a:lnSpc>
              <a:spcBef>
                <a:spcPts val="800"/>
              </a:spcBef>
              <a:buSzTx/>
              <a:buNone/>
              <a:defRPr b="1" i="1" sz="3600">
                <a:solidFill>
                  <a:srgbClr val="FFFFFF"/>
                </a:solidFill>
                <a:effectLst>
                  <a:outerShdw sx="100000" sy="100000" kx="0" ky="0" algn="b" rotWithShape="0" blurRad="38100" dist="35433" dir="2700000">
                    <a:srgbClr val="000000">
                      <a:alpha val="43137"/>
                    </a:srgbClr>
                  </a:outerShdw>
                </a:effectLst>
                <a:latin typeface="Times New Roman"/>
                <a:ea typeface="Times New Roman"/>
                <a:cs typeface="Times New Roman"/>
                <a:sym typeface="Times New Roman"/>
              </a:defRPr>
            </a:pPr>
            <a:r>
              <a:t>Servitutes personarum</a:t>
            </a:r>
            <a:endParaRPr sz="7800"/>
          </a:p>
          <a:p>
            <a:pPr marL="453541" indent="-453541" algn="just" defTabSz="1209444">
              <a:lnSpc>
                <a:spcPct val="120000"/>
              </a:lnSpc>
              <a:spcBef>
                <a:spcPts val="400"/>
              </a:spcBef>
              <a:buSzTx/>
              <a:buNone/>
              <a:defRPr b="1" i="1" sz="6600">
                <a:solidFill>
                  <a:srgbClr val="FFFFFF"/>
                </a:solidFill>
                <a:effectLst>
                  <a:outerShdw sx="100000" sy="100000" kx="0" ky="0" algn="b" rotWithShape="0" blurRad="38100" dist="35433" dir="2700000">
                    <a:srgbClr val="000000">
                      <a:alpha val="43137"/>
                    </a:srgbClr>
                  </a:outerShdw>
                </a:effectLst>
                <a:latin typeface="Times New Roman"/>
                <a:ea typeface="Times New Roman"/>
                <a:cs typeface="Times New Roman"/>
                <a:sym typeface="Times New Roman"/>
              </a:defRPr>
            </a:pPr>
          </a:p>
          <a:p>
            <a:pPr marL="453541" indent="-453541" algn="just" defTabSz="1209444">
              <a:lnSpc>
                <a:spcPct val="120000"/>
              </a:lnSpc>
              <a:spcBef>
                <a:spcPts val="700"/>
              </a:spcBef>
              <a:buSzTx/>
              <a:buNone/>
              <a:defRPr b="1" i="1" sz="3000">
                <a:solidFill>
                  <a:srgbClr val="FFFFFF"/>
                </a:solidFill>
                <a:effectLst>
                  <a:outerShdw sx="100000" sy="100000" kx="0" ky="0" algn="b" rotWithShape="0" blurRad="38100" dist="35433" dir="2700000">
                    <a:srgbClr val="000000">
                      <a:alpha val="43137"/>
                    </a:srgbClr>
                  </a:outerShdw>
                </a:effectLst>
                <a:latin typeface="Times New Roman"/>
                <a:ea typeface="Times New Roman"/>
                <a:cs typeface="Times New Roman"/>
                <a:sym typeface="Times New Roman"/>
              </a:defRPr>
            </a:pPr>
            <a:r>
              <a:t>Kategoria praw rzeczowy stworzona w celu tymczasowego zaopatrzenia w dobra materialne „nieposiadających” członków rzymskiej famili (np. żony, dzieci alieni iuris, dzieci pozamałżeńskich) . W treści tych praw ujawnia się ich charakter alimentacyjny, a głównymi cechami były ich niezbywalność, ograniczoność w czasie (prawa najwyżej dożywotnie) oraz szeroki zakres przedmiotowy.</a:t>
            </a:r>
            <a:endParaRPr sz="1800"/>
          </a:p>
          <a:p>
            <a:pPr marL="453541" indent="-453541" algn="ctr" defTabSz="1209444">
              <a:lnSpc>
                <a:spcPct val="120000"/>
              </a:lnSpc>
              <a:spcBef>
                <a:spcPts val="400"/>
              </a:spcBef>
              <a:buSzTx/>
              <a:buNone/>
              <a:defRPr sz="5800">
                <a:solidFill>
                  <a:srgbClr val="FFFFFF"/>
                </a:solidFill>
                <a:effectLst>
                  <a:outerShdw sx="100000" sy="100000" kx="0" ky="0" algn="b" rotWithShape="0" blurRad="38100" dist="35433" dir="2700000">
                    <a:srgbClr val="000000">
                      <a:alpha val="43137"/>
                    </a:srgbClr>
                  </a:outerShdw>
                </a:effectLst>
                <a:latin typeface="Times New Roman"/>
                <a:ea typeface="Times New Roman"/>
                <a:cs typeface="Times New Roman"/>
                <a:sym typeface="Times New Roman"/>
              </a:defRPr>
            </a:pPr>
          </a:p>
          <a:p>
            <a:pPr marL="436384" indent="-436384" defTabSz="1209444">
              <a:lnSpc>
                <a:spcPct val="120000"/>
              </a:lnSpc>
              <a:spcBef>
                <a:spcPts val="500"/>
              </a:spcBef>
              <a:buFont typeface="Wingdings"/>
              <a:buChar char="➢"/>
              <a:defRPr b="1" i="1" sz="2600">
                <a:solidFill>
                  <a:srgbClr val="FFFFFF"/>
                </a:solidFill>
                <a:effectLst>
                  <a:outerShdw sx="100000" sy="100000" kx="0" ky="0" algn="b" rotWithShape="0" blurRad="38100" dist="35433" dir="2700000">
                    <a:srgbClr val="000000">
                      <a:alpha val="43137"/>
                    </a:srgbClr>
                  </a:outerShdw>
                </a:effectLst>
                <a:latin typeface="Times New Roman"/>
                <a:ea typeface="Times New Roman"/>
                <a:cs typeface="Times New Roman"/>
                <a:sym typeface="Times New Roman"/>
              </a:defRPr>
            </a:pPr>
            <a:r>
              <a:t>Ususfructus – użytkowanie (quasi-usufructus)</a:t>
            </a:r>
          </a:p>
          <a:p>
            <a:pPr marL="436384" indent="-436384" defTabSz="1209444">
              <a:lnSpc>
                <a:spcPct val="120000"/>
              </a:lnSpc>
              <a:spcBef>
                <a:spcPts val="500"/>
              </a:spcBef>
              <a:buFont typeface="Wingdings"/>
              <a:buChar char="➢"/>
              <a:defRPr b="1" i="1" sz="2600">
                <a:solidFill>
                  <a:srgbClr val="FFFFFF"/>
                </a:solidFill>
                <a:effectLst>
                  <a:outerShdw sx="100000" sy="100000" kx="0" ky="0" algn="b" rotWithShape="0" blurRad="38100" dist="35433" dir="2700000">
                    <a:srgbClr val="000000">
                      <a:alpha val="43137"/>
                    </a:srgbClr>
                  </a:outerShdw>
                </a:effectLst>
                <a:latin typeface="Times New Roman"/>
                <a:ea typeface="Times New Roman"/>
                <a:cs typeface="Times New Roman"/>
                <a:sym typeface="Times New Roman"/>
              </a:defRPr>
            </a:pPr>
            <a:r>
              <a:t>Usus - używanie</a:t>
            </a:r>
          </a:p>
          <a:p>
            <a:pPr marL="436384" indent="-436384" defTabSz="1209444">
              <a:lnSpc>
                <a:spcPct val="120000"/>
              </a:lnSpc>
              <a:spcBef>
                <a:spcPts val="500"/>
              </a:spcBef>
              <a:buFont typeface="Wingdings"/>
              <a:buChar char="➢"/>
              <a:defRPr b="1" i="1" sz="2600">
                <a:solidFill>
                  <a:srgbClr val="FFFFFF"/>
                </a:solidFill>
                <a:effectLst>
                  <a:outerShdw sx="100000" sy="100000" kx="0" ky="0" algn="b" rotWithShape="0" blurRad="38100" dist="35433" dir="2700000">
                    <a:srgbClr val="000000">
                      <a:alpha val="43137"/>
                    </a:srgbClr>
                  </a:outerShdw>
                </a:effectLst>
                <a:latin typeface="Times New Roman"/>
                <a:ea typeface="Times New Roman"/>
                <a:cs typeface="Times New Roman"/>
                <a:sym typeface="Times New Roman"/>
              </a:defRPr>
            </a:pPr>
            <a:r>
              <a:t>Habitatio – prawo mieszkania</a:t>
            </a:r>
          </a:p>
          <a:p>
            <a:pPr marL="436384" indent="-436384" defTabSz="1209444">
              <a:lnSpc>
                <a:spcPct val="120000"/>
              </a:lnSpc>
              <a:spcBef>
                <a:spcPts val="500"/>
              </a:spcBef>
              <a:buFont typeface="Wingdings"/>
              <a:buChar char="➢"/>
              <a:defRPr b="1" i="1" sz="2600">
                <a:solidFill>
                  <a:srgbClr val="FFFFFF"/>
                </a:solidFill>
                <a:effectLst>
                  <a:outerShdw sx="100000" sy="100000" kx="0" ky="0" algn="b" rotWithShape="0" blurRad="38100" dist="35433" dir="2700000">
                    <a:srgbClr val="000000">
                      <a:alpha val="43137"/>
                    </a:srgbClr>
                  </a:outerShdw>
                </a:effectLst>
                <a:latin typeface="Times New Roman"/>
                <a:ea typeface="Times New Roman"/>
                <a:cs typeface="Times New Roman"/>
                <a:sym typeface="Times New Roman"/>
              </a:defRPr>
            </a:pPr>
            <a:r>
              <a:t>Operae servorum et animalium – prawo korzystania z usług niewolników i zwierząt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203" name="Shape 203"/>
          <p:cNvSpPr/>
          <p:nvPr>
            <p:ph type="body" idx="1"/>
          </p:nvPr>
        </p:nvSpPr>
        <p:spPr>
          <a:xfrm>
            <a:off x="507999" y="370697"/>
            <a:ext cx="11846561" cy="8704972"/>
          </a:xfrm>
          <a:prstGeom prst="rect">
            <a:avLst/>
          </a:prstGeom>
        </p:spPr>
        <p:txBody>
          <a:bodyPr/>
          <a:lstStyle/>
          <a:p>
            <a:pPr marL="487680" indent="-487680" algn="ctr">
              <a:buSzTx/>
              <a:buNone/>
              <a:defRPr sz="2400">
                <a:solidFill>
                  <a:srgbClr val="FFFF00"/>
                </a:solidFill>
              </a:defRPr>
            </a:pPr>
          </a:p>
          <a:p>
            <a:pPr>
              <a:defRPr>
                <a:solidFill>
                  <a:srgbClr val="FFFF00"/>
                </a:solidFill>
              </a:defRPr>
            </a:pPr>
          </a:p>
          <a:p>
            <a:pPr>
              <a:defRPr>
                <a:solidFill>
                  <a:srgbClr val="FFFF00"/>
                </a:solidFill>
              </a:defRPr>
            </a:pPr>
          </a:p>
          <a:p>
            <a:pPr>
              <a:defRPr i="1">
                <a:solidFill>
                  <a:srgbClr val="FFFF00"/>
                </a:solidFill>
              </a:defRPr>
            </a:pPr>
          </a:p>
          <a:p>
            <a:pPr>
              <a:defRPr>
                <a:solidFill>
                  <a:srgbClr val="FF9900"/>
                </a:solidFill>
              </a:defRPr>
            </a:pPr>
          </a:p>
          <a:p>
            <a:pPr>
              <a:defRPr>
                <a:solidFill>
                  <a:srgbClr val="FF9900"/>
                </a:solidFill>
              </a:defRPr>
            </a:pPr>
          </a:p>
          <a:p>
            <a:pPr marL="465363" indent="-465363">
              <a:defRPr sz="3800">
                <a:solidFill>
                  <a:srgbClr val="FF9900"/>
                </a:solidFill>
              </a:defRPr>
            </a:pPr>
          </a:p>
          <a:p>
            <a:pPr marL="487680" indent="-487680" algn="just">
              <a:spcBef>
                <a:spcPts val="2700"/>
              </a:spcBef>
              <a:buSzTx/>
              <a:buNone/>
              <a:defRPr b="1">
                <a:solidFill>
                  <a:srgbClr val="FF9900"/>
                </a:solidFill>
              </a:defRPr>
            </a:pPr>
          </a:p>
          <a:p>
            <a:pPr algn="just">
              <a:spcBef>
                <a:spcPts val="2700"/>
              </a:spcBef>
              <a:defRPr b="1">
                <a:solidFill>
                  <a:srgbClr val="FF9900"/>
                </a:solidFill>
              </a:defRPr>
            </a:pPr>
          </a:p>
          <a:p>
            <a:pPr marL="487680" indent="-487680" algn="just">
              <a:spcBef>
                <a:spcPts val="2700"/>
              </a:spcBef>
              <a:buSzTx/>
              <a:buNone/>
              <a:defRPr b="1">
                <a:solidFill>
                  <a:srgbClr val="FF9900"/>
                </a:solidFill>
              </a:defRPr>
            </a:pPr>
            <a:r>
              <a:t> </a:t>
            </a:r>
          </a:p>
        </p:txBody>
      </p:sp>
      <p:grpSp>
        <p:nvGrpSpPr>
          <p:cNvPr id="223" name="Group 223"/>
          <p:cNvGrpSpPr/>
          <p:nvPr/>
        </p:nvGrpSpPr>
        <p:grpSpPr>
          <a:xfrm>
            <a:off x="163392" y="3031201"/>
            <a:ext cx="12678019" cy="3336331"/>
            <a:chOff x="-1" y="-1"/>
            <a:chExt cx="12678017" cy="3336329"/>
          </a:xfrm>
        </p:grpSpPr>
        <p:grpSp>
          <p:nvGrpSpPr>
            <p:cNvPr id="206" name="Group 206"/>
            <p:cNvGrpSpPr/>
            <p:nvPr/>
          </p:nvGrpSpPr>
          <p:grpSpPr>
            <a:xfrm>
              <a:off x="5004477" y="-3"/>
              <a:ext cx="2669061" cy="1334536"/>
              <a:chOff x="0" y="0"/>
              <a:chExt cx="2669059" cy="1334534"/>
            </a:xfrm>
          </p:grpSpPr>
          <p:sp>
            <p:nvSpPr>
              <p:cNvPr id="204" name="Shape 204"/>
              <p:cNvSpPr/>
              <p:nvPr/>
            </p:nvSpPr>
            <p:spPr>
              <a:xfrm>
                <a:off x="0" y="-1"/>
                <a:ext cx="2669060" cy="1334535"/>
              </a:xfrm>
              <a:prstGeom prst="rect">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sx="100000" sy="100000" kx="0" ky="0" algn="b" rotWithShape="0" blurRad="50800" dist="25400" dir="5400000">
                  <a:srgbClr val="000000">
                    <a:alpha val="35000"/>
                  </a:srgbClr>
                </a:outerShdw>
              </a:effectLst>
            </p:spPr>
            <p:txBody>
              <a:bodyPr wrap="square" lIns="50800" tIns="50800" rIns="50800" bIns="50800" numCol="1" anchor="t">
                <a:noAutofit/>
              </a:bodyPr>
              <a:lstStyle/>
              <a:p>
                <a:pPr algn="l" defTabSz="1300480">
                  <a:defRPr sz="16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205" name="Shape 205"/>
              <p:cNvSpPr/>
              <p:nvPr/>
            </p:nvSpPr>
            <p:spPr>
              <a:xfrm>
                <a:off x="0" y="-1"/>
                <a:ext cx="2669060" cy="12349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defTabSz="1300480">
                  <a:defRPr b="1" i="1" sz="24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Zasady ogólne dotyczące służebności</a:t>
                </a:r>
              </a:p>
            </p:txBody>
          </p:sp>
        </p:grpSp>
        <p:grpSp>
          <p:nvGrpSpPr>
            <p:cNvPr id="209" name="Group 209"/>
            <p:cNvGrpSpPr/>
            <p:nvPr/>
          </p:nvGrpSpPr>
          <p:grpSpPr>
            <a:xfrm>
              <a:off x="-2" y="2001793"/>
              <a:ext cx="2669060" cy="1334535"/>
              <a:chOff x="0" y="0"/>
              <a:chExt cx="2669058" cy="1334534"/>
            </a:xfrm>
          </p:grpSpPr>
          <p:sp>
            <p:nvSpPr>
              <p:cNvPr id="207" name="Shape 207"/>
              <p:cNvSpPr/>
              <p:nvPr/>
            </p:nvSpPr>
            <p:spPr>
              <a:xfrm>
                <a:off x="-1" y="-1"/>
                <a:ext cx="2669060" cy="1334535"/>
              </a:xfrm>
              <a:prstGeom prst="rect">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sx="100000" sy="100000" kx="0" ky="0" algn="b" rotWithShape="0" blurRad="50800" dist="25400" dir="5400000">
                  <a:srgbClr val="000000">
                    <a:alpha val="35000"/>
                  </a:srgbClr>
                </a:outerShdw>
              </a:effectLst>
            </p:spPr>
            <p:txBody>
              <a:bodyPr wrap="square" lIns="50800" tIns="50800" rIns="50800" bIns="50800" numCol="1" anchor="t">
                <a:noAutofit/>
              </a:bodyPr>
              <a:lstStyle/>
              <a:p>
                <a:pPr algn="l" defTabSz="1300480">
                  <a:defRPr sz="16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208" name="Shape 208"/>
              <p:cNvSpPr/>
              <p:nvPr/>
            </p:nvSpPr>
            <p:spPr>
              <a:xfrm>
                <a:off x="-1" y="-1"/>
                <a:ext cx="2669060" cy="7396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defTabSz="1300480">
                  <a:defRPr b="1" i="1" sz="20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servitus in faciendo consistere nequit</a:t>
                </a:r>
              </a:p>
            </p:txBody>
          </p:sp>
        </p:grpSp>
        <p:sp>
          <p:nvSpPr>
            <p:cNvPr id="210" name="Shape 210"/>
            <p:cNvSpPr/>
            <p:nvPr/>
          </p:nvSpPr>
          <p:spPr>
            <a:xfrm>
              <a:off x="1334527" y="1334522"/>
              <a:ext cx="5004482" cy="6672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600" y="10800"/>
                  </a:lnTo>
                  <a:lnTo>
                    <a:pt x="0" y="10800"/>
                  </a:lnTo>
                  <a:lnTo>
                    <a:pt x="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nvGrpSpPr>
            <p:cNvPr id="213" name="Group 213"/>
            <p:cNvGrpSpPr/>
            <p:nvPr/>
          </p:nvGrpSpPr>
          <p:grpSpPr>
            <a:xfrm>
              <a:off x="3336319" y="2001793"/>
              <a:ext cx="2669061" cy="1334535"/>
              <a:chOff x="0" y="0"/>
              <a:chExt cx="2669059" cy="1334534"/>
            </a:xfrm>
          </p:grpSpPr>
          <p:sp>
            <p:nvSpPr>
              <p:cNvPr id="211" name="Shape 211"/>
              <p:cNvSpPr/>
              <p:nvPr/>
            </p:nvSpPr>
            <p:spPr>
              <a:xfrm>
                <a:off x="0" y="-1"/>
                <a:ext cx="2669060" cy="1334535"/>
              </a:xfrm>
              <a:prstGeom prst="rect">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sx="100000" sy="100000" kx="0" ky="0" algn="b" rotWithShape="0" blurRad="50800" dist="25400" dir="5400000">
                  <a:srgbClr val="000000">
                    <a:alpha val="35000"/>
                  </a:srgbClr>
                </a:outerShdw>
              </a:effectLst>
            </p:spPr>
            <p:txBody>
              <a:bodyPr wrap="square" lIns="50800" tIns="50800" rIns="50800" bIns="50800" numCol="1" anchor="t">
                <a:noAutofit/>
              </a:bodyPr>
              <a:lstStyle/>
              <a:p>
                <a:pPr algn="l" defTabSz="1300480">
                  <a:defRPr sz="16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212" name="Shape 212"/>
              <p:cNvSpPr/>
              <p:nvPr/>
            </p:nvSpPr>
            <p:spPr>
              <a:xfrm>
                <a:off x="0" y="-1"/>
                <a:ext cx="2669060" cy="790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defTabSz="1300480">
                  <a:defRPr i="1" sz="21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servitutibus civiliter utendum est</a:t>
                </a:r>
              </a:p>
            </p:txBody>
          </p:sp>
        </p:grpSp>
        <p:sp>
          <p:nvSpPr>
            <p:cNvPr id="214" name="Shape 214"/>
            <p:cNvSpPr/>
            <p:nvPr/>
          </p:nvSpPr>
          <p:spPr>
            <a:xfrm>
              <a:off x="4670844" y="1334522"/>
              <a:ext cx="1668165" cy="6672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600" y="10800"/>
                  </a:lnTo>
                  <a:lnTo>
                    <a:pt x="0" y="10800"/>
                  </a:lnTo>
                  <a:lnTo>
                    <a:pt x="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nvGrpSpPr>
            <p:cNvPr id="217" name="Group 217"/>
            <p:cNvGrpSpPr/>
            <p:nvPr/>
          </p:nvGrpSpPr>
          <p:grpSpPr>
            <a:xfrm>
              <a:off x="6672638" y="2001793"/>
              <a:ext cx="2669062" cy="1334535"/>
              <a:chOff x="0" y="0"/>
              <a:chExt cx="2669061" cy="1334534"/>
            </a:xfrm>
          </p:grpSpPr>
          <p:sp>
            <p:nvSpPr>
              <p:cNvPr id="215" name="Shape 215"/>
              <p:cNvSpPr/>
              <p:nvPr/>
            </p:nvSpPr>
            <p:spPr>
              <a:xfrm>
                <a:off x="-1" y="-1"/>
                <a:ext cx="2669063" cy="1334535"/>
              </a:xfrm>
              <a:prstGeom prst="rect">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sx="100000" sy="100000" kx="0" ky="0" algn="b" rotWithShape="0" blurRad="50800" dist="25400" dir="5400000">
                  <a:srgbClr val="000000">
                    <a:alpha val="35000"/>
                  </a:srgbClr>
                </a:outerShdw>
              </a:effectLst>
            </p:spPr>
            <p:txBody>
              <a:bodyPr wrap="square" lIns="50800" tIns="50800" rIns="50800" bIns="50800" numCol="1" anchor="t">
                <a:noAutofit/>
              </a:bodyPr>
              <a:lstStyle/>
              <a:p>
                <a:pPr algn="l" defTabSz="1300480">
                  <a:defRPr sz="16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216" name="Shape 216"/>
              <p:cNvSpPr/>
              <p:nvPr/>
            </p:nvSpPr>
            <p:spPr>
              <a:xfrm>
                <a:off x="-1" y="-1"/>
                <a:ext cx="2669063" cy="790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defTabSz="1300480">
                  <a:defRPr b="1" i="1" sz="21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servitus servitutis esse non potest</a:t>
                </a:r>
              </a:p>
            </p:txBody>
          </p:sp>
        </p:grpSp>
        <p:sp>
          <p:nvSpPr>
            <p:cNvPr id="218" name="Shape 218"/>
            <p:cNvSpPr/>
            <p:nvPr/>
          </p:nvSpPr>
          <p:spPr>
            <a:xfrm>
              <a:off x="6339007" y="1334522"/>
              <a:ext cx="1668163" cy="6672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0800"/>
                  </a:lnTo>
                  <a:lnTo>
                    <a:pt x="21600" y="10800"/>
                  </a:lnTo>
                  <a:lnTo>
                    <a:pt x="2160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nvGrpSpPr>
            <p:cNvPr id="221" name="Group 221"/>
            <p:cNvGrpSpPr/>
            <p:nvPr/>
          </p:nvGrpSpPr>
          <p:grpSpPr>
            <a:xfrm>
              <a:off x="10008956" y="2001793"/>
              <a:ext cx="2669061" cy="1334535"/>
              <a:chOff x="0" y="0"/>
              <a:chExt cx="2669059" cy="1334534"/>
            </a:xfrm>
          </p:grpSpPr>
          <p:sp>
            <p:nvSpPr>
              <p:cNvPr id="219" name="Shape 219"/>
              <p:cNvSpPr/>
              <p:nvPr/>
            </p:nvSpPr>
            <p:spPr>
              <a:xfrm>
                <a:off x="0" y="-1"/>
                <a:ext cx="2669060" cy="1334535"/>
              </a:xfrm>
              <a:prstGeom prst="rect">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sx="100000" sy="100000" kx="0" ky="0" algn="b" rotWithShape="0" blurRad="50800" dist="25400" dir="5400000">
                  <a:srgbClr val="000000">
                    <a:alpha val="35000"/>
                  </a:srgbClr>
                </a:outerShdw>
              </a:effectLst>
            </p:spPr>
            <p:txBody>
              <a:bodyPr wrap="square" lIns="50800" tIns="50800" rIns="50800" bIns="50800" numCol="1" anchor="t">
                <a:noAutofit/>
              </a:bodyPr>
              <a:lstStyle/>
              <a:p>
                <a:pPr algn="l" defTabSz="1300480">
                  <a:defRPr sz="16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220" name="Shape 220"/>
              <p:cNvSpPr/>
              <p:nvPr/>
            </p:nvSpPr>
            <p:spPr>
              <a:xfrm>
                <a:off x="0" y="-1"/>
                <a:ext cx="2669060" cy="4729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defTabSz="1300480">
                  <a:defRPr b="1" i="1" sz="2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nemini res sua servit</a:t>
                </a:r>
              </a:p>
            </p:txBody>
          </p:sp>
        </p:grpSp>
        <p:sp>
          <p:nvSpPr>
            <p:cNvPr id="222" name="Shape 222"/>
            <p:cNvSpPr/>
            <p:nvPr/>
          </p:nvSpPr>
          <p:spPr>
            <a:xfrm>
              <a:off x="6339006" y="1334522"/>
              <a:ext cx="5004482" cy="6672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0800"/>
                  </a:lnTo>
                  <a:lnTo>
                    <a:pt x="21600" y="10800"/>
                  </a:lnTo>
                  <a:lnTo>
                    <a:pt x="2160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226" name="Shape 226"/>
          <p:cNvSpPr/>
          <p:nvPr>
            <p:ph type="body" idx="1"/>
          </p:nvPr>
        </p:nvSpPr>
        <p:spPr>
          <a:xfrm>
            <a:off x="507999" y="370697"/>
            <a:ext cx="11846561" cy="8500149"/>
          </a:xfrm>
          <a:prstGeom prst="rect">
            <a:avLst/>
          </a:prstGeom>
        </p:spPr>
        <p:txBody>
          <a:bodyPr/>
          <a:lstStyle/>
          <a:p>
            <a:pPr marL="487680" indent="-487680" algn="ctr">
              <a:lnSpc>
                <a:spcPct val="80000"/>
              </a:lnSpc>
              <a:spcBef>
                <a:spcPts val="1200"/>
              </a:spcBef>
              <a:buSzTx/>
              <a:buNone/>
              <a:defRPr sz="54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Zasady szczególne dotyczące służebności</a:t>
            </a:r>
            <a:endParaRPr sz="4000"/>
          </a:p>
          <a:p>
            <a:pPr marL="487680" indent="-487680">
              <a:lnSpc>
                <a:spcPct val="80000"/>
              </a:lnSpc>
              <a:spcBef>
                <a:spcPts val="800"/>
              </a:spcBef>
              <a:buSzTx/>
              <a:buNone/>
              <a:defRPr sz="3800">
                <a:solidFill>
                  <a:srgbClr val="FFFFFF"/>
                </a:solidFill>
                <a:latin typeface="Times New Roman"/>
                <a:ea typeface="Times New Roman"/>
                <a:cs typeface="Times New Roman"/>
                <a:sym typeface="Times New Roman"/>
              </a:defRPr>
            </a:pPr>
            <a:r>
              <a:t>I. Służebności osobiste  trwały najdalej do końca życia uprawnionego</a:t>
            </a:r>
            <a:endParaRPr sz="4000"/>
          </a:p>
          <a:p>
            <a:pPr marL="487680" indent="-487680">
              <a:lnSpc>
                <a:spcPct val="80000"/>
              </a:lnSpc>
              <a:spcBef>
                <a:spcPts val="800"/>
              </a:spcBef>
              <a:buSzTx/>
              <a:buNone/>
              <a:defRPr sz="4000">
                <a:solidFill>
                  <a:srgbClr val="FFFF00"/>
                </a:solidFill>
                <a:latin typeface="Times New Roman"/>
                <a:ea typeface="Times New Roman"/>
                <a:cs typeface="Times New Roman"/>
                <a:sym typeface="Times New Roman"/>
              </a:defRPr>
            </a:pPr>
          </a:p>
          <a:p>
            <a:pPr marL="487680" indent="-487680">
              <a:lnSpc>
                <a:spcPct val="80000"/>
              </a:lnSpc>
              <a:spcBef>
                <a:spcPts val="800"/>
              </a:spcBef>
              <a:buSzTx/>
              <a:buNone/>
              <a:defRPr sz="38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II. Służebności gruntowe powinny odpowiadać następującym warunkom:</a:t>
            </a:r>
            <a:endParaRPr sz="4000"/>
          </a:p>
          <a:p>
            <a:pPr marL="472964" indent="-472964">
              <a:lnSpc>
                <a:spcPct val="80000"/>
              </a:lnSpc>
              <a:spcBef>
                <a:spcPts val="800"/>
              </a:spcBef>
              <a:defRPr sz="4000">
                <a:solidFill>
                  <a:srgbClr val="FF9900"/>
                </a:solidFill>
                <a:latin typeface="Times New Roman"/>
                <a:ea typeface="Times New Roman"/>
                <a:cs typeface="Times New Roman"/>
                <a:sym typeface="Times New Roman"/>
              </a:defRPr>
            </a:pPr>
          </a:p>
          <a:p>
            <a:pPr marL="465363" indent="-465363">
              <a:lnSpc>
                <a:spcPct val="80000"/>
              </a:lnSpc>
              <a:spcBef>
                <a:spcPts val="800"/>
              </a:spcBef>
              <a:defRPr sz="3800">
                <a:solidFill>
                  <a:srgbClr val="FF9900"/>
                </a:solidFill>
                <a:latin typeface="Times New Roman"/>
                <a:ea typeface="Times New Roman"/>
                <a:cs typeface="Times New Roman"/>
                <a:sym typeface="Times New Roman"/>
              </a:defRPr>
            </a:pPr>
          </a:p>
          <a:p>
            <a:pPr marL="487680" indent="-487680" algn="just">
              <a:lnSpc>
                <a:spcPct val="80000"/>
              </a:lnSpc>
              <a:spcBef>
                <a:spcPts val="2400"/>
              </a:spcBef>
              <a:buSzTx/>
              <a:buNone/>
              <a:defRPr b="1" sz="4000">
                <a:solidFill>
                  <a:srgbClr val="FF9900"/>
                </a:solidFill>
                <a:latin typeface="Times New Roman"/>
                <a:ea typeface="Times New Roman"/>
                <a:cs typeface="Times New Roman"/>
                <a:sym typeface="Times New Roman"/>
              </a:defRPr>
            </a:pPr>
          </a:p>
          <a:p>
            <a:pPr marL="472964" indent="-472964" algn="just">
              <a:lnSpc>
                <a:spcPct val="80000"/>
              </a:lnSpc>
              <a:spcBef>
                <a:spcPts val="2400"/>
              </a:spcBef>
              <a:defRPr b="1" sz="4000">
                <a:solidFill>
                  <a:srgbClr val="FF9900"/>
                </a:solidFill>
                <a:latin typeface="Times New Roman"/>
                <a:ea typeface="Times New Roman"/>
                <a:cs typeface="Times New Roman"/>
                <a:sym typeface="Times New Roman"/>
              </a:defRPr>
            </a:pPr>
          </a:p>
          <a:p>
            <a:pPr marL="487680" indent="-487680" algn="just">
              <a:lnSpc>
                <a:spcPct val="80000"/>
              </a:lnSpc>
              <a:spcBef>
                <a:spcPts val="2400"/>
              </a:spcBef>
              <a:buSzTx/>
              <a:buNone/>
              <a:defRPr b="1" sz="4000">
                <a:solidFill>
                  <a:srgbClr val="FF9900"/>
                </a:solidFill>
                <a:latin typeface="Times New Roman"/>
                <a:ea typeface="Times New Roman"/>
                <a:cs typeface="Times New Roman"/>
                <a:sym typeface="Times New Roman"/>
              </a:defRPr>
            </a:pPr>
            <a:r>
              <a:t> </a:t>
            </a:r>
          </a:p>
        </p:txBody>
      </p:sp>
      <p:grpSp>
        <p:nvGrpSpPr>
          <p:cNvPr id="238" name="Group 238"/>
          <p:cNvGrpSpPr/>
          <p:nvPr/>
        </p:nvGrpSpPr>
        <p:grpSpPr>
          <a:xfrm>
            <a:off x="1074595" y="4698105"/>
            <a:ext cx="10855616" cy="2098384"/>
            <a:chOff x="0" y="-1"/>
            <a:chExt cx="10855614" cy="2098383"/>
          </a:xfrm>
        </p:grpSpPr>
        <p:grpSp>
          <p:nvGrpSpPr>
            <p:cNvPr id="229" name="Group 229"/>
            <p:cNvGrpSpPr/>
            <p:nvPr/>
          </p:nvGrpSpPr>
          <p:grpSpPr>
            <a:xfrm>
              <a:off x="-1" y="-2"/>
              <a:ext cx="2797842" cy="2098384"/>
              <a:chOff x="0" y="0"/>
              <a:chExt cx="2797840" cy="2098383"/>
            </a:xfrm>
          </p:grpSpPr>
          <p:sp>
            <p:nvSpPr>
              <p:cNvPr id="227" name="Shape 227"/>
              <p:cNvSpPr/>
              <p:nvPr/>
            </p:nvSpPr>
            <p:spPr>
              <a:xfrm>
                <a:off x="-1" y="-1"/>
                <a:ext cx="2797842" cy="2098384"/>
              </a:xfrm>
              <a:prstGeom prst="roundRect">
                <a:avLst>
                  <a:gd name="adj" fmla="val 7500"/>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sx="100000" sy="100000" kx="0" ky="0" algn="b" rotWithShape="0" blurRad="50800" dist="25400" dir="5400000">
                  <a:srgbClr val="000000">
                    <a:alpha val="35000"/>
                  </a:srgbClr>
                </a:outerShdw>
              </a:effectLst>
            </p:spPr>
            <p:txBody>
              <a:bodyPr wrap="square" lIns="50800" tIns="50800" rIns="50800" bIns="50800" numCol="1" anchor="ctr">
                <a:noAutofit/>
              </a:bodyPr>
              <a:lstStyle/>
              <a:p>
                <a:pPr defTabSz="1300480">
                  <a:defRPr i="1" sz="3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228" name="Shape 228"/>
              <p:cNvSpPr/>
              <p:nvPr/>
            </p:nvSpPr>
            <p:spPr>
              <a:xfrm>
                <a:off x="46046" y="736516"/>
                <a:ext cx="2705748" cy="6253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i="1" sz="3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utilitas</a:t>
                </a:r>
              </a:p>
            </p:txBody>
          </p:sp>
        </p:grpSp>
        <p:sp>
          <p:nvSpPr>
            <p:cNvPr id="230" name="Shape 230"/>
            <p:cNvSpPr/>
            <p:nvPr/>
          </p:nvSpPr>
          <p:spPr>
            <a:xfrm>
              <a:off x="3105597" y="741426"/>
              <a:ext cx="615529" cy="615529"/>
            </a:xfrm>
            <a:prstGeom prst="rightArrow">
              <a:avLst>
                <a:gd name="adj1" fmla="val 64000"/>
                <a:gd name="adj2" fmla="val 50000"/>
              </a:avLst>
            </a:prstGeom>
            <a:solidFill>
              <a:srgbClr val="B1C0DA"/>
            </a:solidFill>
            <a:ln w="12700" cap="flat">
              <a:noFill/>
              <a:miter lim="400000"/>
              <a:tailEnd type="triangle" w="med" len="med"/>
            </a:ln>
            <a:effectLst>
              <a:outerShdw sx="100000" sy="100000" kx="0" ky="0" algn="b" rotWithShape="0" blurRad="50800" dist="25400" dir="5400000">
                <a:srgbClr val="000000">
                  <a:alpha val="35000"/>
                </a:srgbClr>
              </a:outerShdw>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nvGrpSpPr>
            <p:cNvPr id="233" name="Group 233"/>
            <p:cNvGrpSpPr/>
            <p:nvPr/>
          </p:nvGrpSpPr>
          <p:grpSpPr>
            <a:xfrm>
              <a:off x="4028884" y="-2"/>
              <a:ext cx="2797844" cy="2098384"/>
              <a:chOff x="0" y="0"/>
              <a:chExt cx="2797842" cy="2098383"/>
            </a:xfrm>
          </p:grpSpPr>
          <p:sp>
            <p:nvSpPr>
              <p:cNvPr id="231" name="Shape 231"/>
              <p:cNvSpPr/>
              <p:nvPr/>
            </p:nvSpPr>
            <p:spPr>
              <a:xfrm>
                <a:off x="0" y="-1"/>
                <a:ext cx="2797843" cy="2098384"/>
              </a:xfrm>
              <a:prstGeom prst="roundRect">
                <a:avLst>
                  <a:gd name="adj" fmla="val 7500"/>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sx="100000" sy="100000" kx="0" ky="0" algn="b" rotWithShape="0" blurRad="50800" dist="25400" dir="5400000">
                  <a:srgbClr val="000000">
                    <a:alpha val="35000"/>
                  </a:srgbClr>
                </a:outerShdw>
              </a:effectLst>
            </p:spPr>
            <p:txBody>
              <a:bodyPr wrap="square" lIns="50800" tIns="50800" rIns="50800" bIns="50800" numCol="1" anchor="ctr">
                <a:noAutofit/>
              </a:bodyPr>
              <a:lstStyle/>
              <a:p>
                <a:pPr defTabSz="1300480">
                  <a:defRPr sz="3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232" name="Shape 232"/>
              <p:cNvSpPr/>
              <p:nvPr/>
            </p:nvSpPr>
            <p:spPr>
              <a:xfrm>
                <a:off x="46047" y="736516"/>
                <a:ext cx="2705747" cy="6253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i="1" sz="3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vicinitas</a:t>
                </a:r>
              </a:p>
            </p:txBody>
          </p:sp>
        </p:grpSp>
        <p:sp>
          <p:nvSpPr>
            <p:cNvPr id="234" name="Shape 234"/>
            <p:cNvSpPr/>
            <p:nvPr/>
          </p:nvSpPr>
          <p:spPr>
            <a:xfrm>
              <a:off x="7134484" y="741426"/>
              <a:ext cx="615529" cy="615529"/>
            </a:xfrm>
            <a:prstGeom prst="rightArrow">
              <a:avLst>
                <a:gd name="adj1" fmla="val 64000"/>
                <a:gd name="adj2" fmla="val 50000"/>
              </a:avLst>
            </a:prstGeom>
            <a:solidFill>
              <a:srgbClr val="B1C0DA"/>
            </a:solidFill>
            <a:ln w="12700" cap="flat">
              <a:noFill/>
              <a:miter lim="400000"/>
              <a:tailEnd type="triangle" w="med" len="med"/>
            </a:ln>
            <a:effectLst>
              <a:outerShdw sx="100000" sy="100000" kx="0" ky="0" algn="b" rotWithShape="0" blurRad="50800" dist="25400" dir="5400000">
                <a:srgbClr val="000000">
                  <a:alpha val="35000"/>
                </a:srgbClr>
              </a:outerShdw>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nvGrpSpPr>
            <p:cNvPr id="237" name="Group 237"/>
            <p:cNvGrpSpPr/>
            <p:nvPr/>
          </p:nvGrpSpPr>
          <p:grpSpPr>
            <a:xfrm>
              <a:off x="8057771" y="-2"/>
              <a:ext cx="2797844" cy="2098384"/>
              <a:chOff x="0" y="0"/>
              <a:chExt cx="2797842" cy="2098383"/>
            </a:xfrm>
          </p:grpSpPr>
          <p:sp>
            <p:nvSpPr>
              <p:cNvPr id="235" name="Shape 235"/>
              <p:cNvSpPr/>
              <p:nvPr/>
            </p:nvSpPr>
            <p:spPr>
              <a:xfrm>
                <a:off x="0" y="-1"/>
                <a:ext cx="2797843" cy="2098384"/>
              </a:xfrm>
              <a:prstGeom prst="roundRect">
                <a:avLst>
                  <a:gd name="adj" fmla="val 7500"/>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sx="100000" sy="100000" kx="0" ky="0" algn="b" rotWithShape="0" blurRad="50800" dist="25400" dir="5400000">
                  <a:srgbClr val="000000">
                    <a:alpha val="35000"/>
                  </a:srgbClr>
                </a:outerShdw>
              </a:effectLst>
            </p:spPr>
            <p:txBody>
              <a:bodyPr wrap="square" lIns="50800" tIns="50800" rIns="50800" bIns="50800" numCol="1" anchor="ctr">
                <a:noAutofit/>
              </a:bodyPr>
              <a:lstStyle/>
              <a:p>
                <a:pPr defTabSz="1300480">
                  <a:defRPr sz="3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236" name="Shape 236"/>
              <p:cNvSpPr/>
              <p:nvPr/>
            </p:nvSpPr>
            <p:spPr>
              <a:xfrm>
                <a:off x="46047" y="736517"/>
                <a:ext cx="2705747" cy="6253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i="1" sz="3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perpetua causa</a:t>
                </a:r>
              </a:p>
            </p:txBody>
          </p:sp>
        </p:grpSp>
      </p:gr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0" name="Shape 240"/>
          <p:cNvSpPr/>
          <p:nvPr>
            <p:ph type="title"/>
          </p:nvPr>
        </p:nvSpPr>
        <p:spPr>
          <a:xfrm>
            <a:off x="650238" y="390596"/>
            <a:ext cx="11704323" cy="1625602"/>
          </a:xfrm>
          <a:prstGeom prst="rect">
            <a:avLst/>
          </a:prstGeom>
        </p:spPr>
        <p:txBody>
          <a:bodyPr/>
          <a:lstStyle>
            <a:lvl1pPr>
              <a:defRPr>
                <a:solidFill>
                  <a:srgbClr val="FFFFFF"/>
                </a:solidFill>
              </a:defRPr>
            </a:lvl1pPr>
          </a:lstStyle>
          <a:p>
            <a:pPr/>
            <a:r>
              <a:t>Powstanie służebności</a:t>
            </a:r>
          </a:p>
        </p:txBody>
      </p:sp>
      <p:sp>
        <p:nvSpPr>
          <p:cNvPr id="241" name="Shape 241"/>
          <p:cNvSpPr/>
          <p:nvPr>
            <p:ph type="body" idx="1"/>
          </p:nvPr>
        </p:nvSpPr>
        <p:spPr>
          <a:xfrm>
            <a:off x="460127" y="1804456"/>
            <a:ext cx="12544674" cy="7578447"/>
          </a:xfrm>
          <a:prstGeom prst="rect">
            <a:avLst/>
          </a:prstGeom>
        </p:spPr>
        <p:txBody>
          <a:bodyPr/>
          <a:lstStyle/>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najczęściej w drodze czynności prawnej (</a:t>
            </a:r>
            <a:r>
              <a:rPr i="1"/>
              <a:t>pactonibus et stipulationibus</a:t>
            </a:r>
            <a:r>
              <a:t>) </a:t>
            </a:r>
          </a:p>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za pomocą sposobów przenoszenia własności (z wyjątkiem tradycji – nieprzydatnej do przenoszenia własności rzeczy niematerialnych)</a:t>
            </a:r>
          </a:p>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w drodze zapisu (</a:t>
            </a:r>
            <a:r>
              <a:rPr i="1"/>
              <a:t>testament</a:t>
            </a:r>
            <a:r>
              <a:t>)</a:t>
            </a:r>
          </a:p>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sprzedaż gruntu a</a:t>
            </a:r>
            <a:r>
              <a:rPr i="1"/>
              <a:t> deductio servitutis</a:t>
            </a:r>
          </a:p>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sądowy podział gruntu a </a:t>
            </a:r>
            <a:r>
              <a:rPr i="1"/>
              <a:t>adudicatio servitutis </a:t>
            </a:r>
          </a:p>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zasiedzenie służebności – do </a:t>
            </a:r>
            <a:r>
              <a:rPr i="1"/>
              <a:t>lex Scribonia</a:t>
            </a:r>
            <a:r>
              <a:t>, ponownie w prawie justyniańskim (</a:t>
            </a:r>
            <a:r>
              <a:rPr i="1"/>
              <a:t>longi temporis praescriptio</a:t>
            </a:r>
            <a:r>
              <a:t>)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3" name="Shape 243"/>
          <p:cNvSpPr/>
          <p:nvPr>
            <p:ph type="title"/>
          </p:nvPr>
        </p:nvSpPr>
        <p:spPr>
          <a:xfrm>
            <a:off x="562539" y="-3"/>
            <a:ext cx="11704323" cy="1189996"/>
          </a:xfrm>
          <a:prstGeom prst="rect">
            <a:avLst/>
          </a:prstGeom>
        </p:spPr>
        <p:txBody>
          <a:bodyPr/>
          <a:lstStyle>
            <a:lvl1pPr>
              <a:defRPr sz="5400">
                <a:solidFill>
                  <a:srgbClr val="FFFFFF"/>
                </a:solidFill>
              </a:defRPr>
            </a:lvl1pPr>
          </a:lstStyle>
          <a:p>
            <a:pPr/>
            <a:r>
              <a:t>Wygaśnięcie służebności i ich ochrona</a:t>
            </a:r>
          </a:p>
        </p:txBody>
      </p:sp>
      <p:sp>
        <p:nvSpPr>
          <p:cNvPr id="244" name="Shape 244"/>
          <p:cNvSpPr/>
          <p:nvPr>
            <p:ph type="body" idx="1"/>
          </p:nvPr>
        </p:nvSpPr>
        <p:spPr>
          <a:xfrm>
            <a:off x="255306" y="1292399"/>
            <a:ext cx="12749494" cy="8090505"/>
          </a:xfrm>
          <a:prstGeom prst="rect">
            <a:avLst/>
          </a:prstGeom>
        </p:spPr>
        <p:txBody>
          <a:bodyPr/>
          <a:lstStyle/>
          <a:p>
            <a:pPr marL="460708" indent="-460708" algn="just" defTabSz="1287472">
              <a:spcBef>
                <a:spcPts val="800"/>
              </a:spcBef>
              <a:defRPr sz="3800">
                <a:solidFill>
                  <a:srgbClr val="FFFFFF"/>
                </a:solidFill>
                <a:latin typeface="Times New Roman"/>
                <a:ea typeface="Times New Roman"/>
                <a:cs typeface="Times New Roman"/>
                <a:sym typeface="Times New Roman"/>
              </a:defRPr>
            </a:pPr>
            <a:r>
              <a:t>Przyczyny wygaśnięcia służebności:</a:t>
            </a:r>
          </a:p>
          <a:p>
            <a:pPr marL="691064" indent="-691064" algn="just" defTabSz="1287472">
              <a:spcBef>
                <a:spcPts val="800"/>
              </a:spcBef>
              <a:buFontTx/>
              <a:buAutoNum type="alphaLcPeriod" startAt="1"/>
              <a:defRPr sz="3800">
                <a:solidFill>
                  <a:srgbClr val="FFFFFF"/>
                </a:solidFill>
                <a:latin typeface="Times New Roman"/>
                <a:ea typeface="Times New Roman"/>
                <a:cs typeface="Times New Roman"/>
                <a:sym typeface="Times New Roman"/>
              </a:defRPr>
            </a:pPr>
            <a:r>
              <a:t>zniszczenie przedmiotu służebności/ porzucenie go</a:t>
            </a:r>
          </a:p>
          <a:p>
            <a:pPr marL="691064" indent="-691064" algn="just" defTabSz="1287472">
              <a:spcBef>
                <a:spcPts val="800"/>
              </a:spcBef>
              <a:buFontTx/>
              <a:buAutoNum type="alphaLcPeriod" startAt="1"/>
              <a:defRPr sz="3800">
                <a:solidFill>
                  <a:srgbClr val="FFFFFF"/>
                </a:solidFill>
                <a:latin typeface="Times New Roman"/>
                <a:ea typeface="Times New Roman"/>
                <a:cs typeface="Times New Roman"/>
                <a:sym typeface="Times New Roman"/>
              </a:defRPr>
            </a:pPr>
            <a:r>
              <a:t>przyczyny leżące po stronie uprawnionego (capitis deminutio media oraz maxima/śmierć)</a:t>
            </a:r>
          </a:p>
          <a:p>
            <a:pPr marL="691064" indent="-691064" algn="just" defTabSz="1287472">
              <a:spcBef>
                <a:spcPts val="800"/>
              </a:spcBef>
              <a:buFontTx/>
              <a:buAutoNum type="alphaLcPeriod" startAt="1"/>
              <a:defRPr i="1" sz="3800">
                <a:solidFill>
                  <a:srgbClr val="FFFFFF"/>
                </a:solidFill>
                <a:latin typeface="Times New Roman"/>
                <a:ea typeface="Times New Roman"/>
                <a:cs typeface="Times New Roman"/>
                <a:sym typeface="Times New Roman"/>
              </a:defRPr>
            </a:pPr>
            <a:r>
              <a:t>confusio</a:t>
            </a:r>
          </a:p>
          <a:p>
            <a:pPr marL="691064" indent="-691064" algn="just" defTabSz="1287472">
              <a:spcBef>
                <a:spcPts val="800"/>
              </a:spcBef>
              <a:buFontTx/>
              <a:buAutoNum type="alphaLcPeriod" startAt="1"/>
              <a:defRPr sz="3800">
                <a:solidFill>
                  <a:srgbClr val="FFFFFF"/>
                </a:solidFill>
                <a:latin typeface="Times New Roman"/>
                <a:ea typeface="Times New Roman"/>
                <a:cs typeface="Times New Roman"/>
                <a:sym typeface="Times New Roman"/>
              </a:defRPr>
            </a:pPr>
            <a:r>
              <a:t>zrzeczenie się uprawnienia</a:t>
            </a:r>
          </a:p>
          <a:p>
            <a:pPr marL="691064" indent="-691064" algn="just" defTabSz="1287472">
              <a:spcBef>
                <a:spcPts val="800"/>
              </a:spcBef>
              <a:buFontTx/>
              <a:buAutoNum type="alphaLcPeriod" startAt="1"/>
              <a:defRPr i="1" sz="3800">
                <a:solidFill>
                  <a:srgbClr val="FFFFFF"/>
                </a:solidFill>
                <a:latin typeface="Times New Roman"/>
                <a:ea typeface="Times New Roman"/>
                <a:cs typeface="Times New Roman"/>
                <a:sym typeface="Times New Roman"/>
              </a:defRPr>
            </a:pPr>
            <a:r>
              <a:t>non usus</a:t>
            </a:r>
            <a:r>
              <a:rPr i="0"/>
              <a:t>  </a:t>
            </a:r>
          </a:p>
          <a:p>
            <a:pPr marL="691064" indent="-691064" algn="just" defTabSz="1287472">
              <a:spcBef>
                <a:spcPts val="800"/>
              </a:spcBef>
              <a:defRPr sz="3800">
                <a:solidFill>
                  <a:srgbClr val="FFFFFF"/>
                </a:solidFill>
                <a:latin typeface="Times New Roman"/>
                <a:ea typeface="Times New Roman"/>
                <a:cs typeface="Times New Roman"/>
                <a:sym typeface="Times New Roman"/>
              </a:defRPr>
            </a:pPr>
            <a:r>
              <a:t>Ochrona procesowa</a:t>
            </a:r>
          </a:p>
          <a:p>
            <a:pPr marL="724204" indent="-724204" algn="just" defTabSz="1287472">
              <a:spcBef>
                <a:spcPts val="800"/>
              </a:spcBef>
              <a:buSzTx/>
              <a:buNone/>
              <a:defRPr i="1" sz="3800">
                <a:solidFill>
                  <a:srgbClr val="FFFFFF"/>
                </a:solidFill>
                <a:latin typeface="Times New Roman"/>
                <a:ea typeface="Times New Roman"/>
                <a:cs typeface="Times New Roman"/>
                <a:sym typeface="Times New Roman"/>
              </a:defRPr>
            </a:pPr>
            <a:r>
              <a:t>actio confessoria</a:t>
            </a:r>
            <a:r>
              <a:rPr i="0"/>
              <a:t> – powództwo in rem, skuteczne nie tylko przeciwko właścicielowi, ale też każdemu, kto kwestionował prawa uprawnionego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6" name="Shape 246"/>
          <p:cNvSpPr/>
          <p:nvPr>
            <p:ph type="body" idx="1"/>
          </p:nvPr>
        </p:nvSpPr>
        <p:spPr>
          <a:xfrm>
            <a:off x="357714" y="370698"/>
            <a:ext cx="12289372" cy="9114616"/>
          </a:xfrm>
          <a:prstGeom prst="rect">
            <a:avLst/>
          </a:prstGeom>
        </p:spPr>
        <p:txBody>
          <a:bodyPr/>
          <a:lstStyle/>
          <a:p>
            <a:pPr marL="477926" indent="-477926" algn="ctr" defTabSz="1274469">
              <a:lnSpc>
                <a:spcPct val="90000"/>
              </a:lnSpc>
              <a:spcBef>
                <a:spcPts val="800"/>
              </a:spcBef>
              <a:buSzTx/>
              <a:buNone/>
              <a:defRPr b="1" sz="3800">
                <a:solidFill>
                  <a:srgbClr val="FFFFFF"/>
                </a:solidFill>
                <a:effectLst>
                  <a:outerShdw sx="100000" sy="100000" kx="0" ky="0" algn="b" rotWithShape="0" blurRad="38100" dist="37338" dir="2700000">
                    <a:srgbClr val="000000">
                      <a:alpha val="43137"/>
                    </a:srgbClr>
                  </a:outerShdw>
                </a:effectLst>
                <a:latin typeface="Times New Roman"/>
                <a:ea typeface="Times New Roman"/>
                <a:cs typeface="Times New Roman"/>
                <a:sym typeface="Times New Roman"/>
              </a:defRPr>
            </a:pPr>
            <a:r>
              <a:t>Dzierżawa wieczysta – geneza i ustanowienie</a:t>
            </a:r>
          </a:p>
          <a:p>
            <a:pPr marL="477926" indent="-477926" algn="just" defTabSz="1274469">
              <a:lnSpc>
                <a:spcPct val="90000"/>
              </a:lnSpc>
              <a:buSzTx/>
              <a:buNone/>
              <a:defRPr sz="3400">
                <a:solidFill>
                  <a:srgbClr val="FFFFFF"/>
                </a:solidFill>
                <a:latin typeface="Times New Roman"/>
                <a:ea typeface="Times New Roman"/>
                <a:cs typeface="Times New Roman"/>
                <a:sym typeface="Times New Roman"/>
              </a:defRPr>
            </a:pPr>
          </a:p>
          <a:p>
            <a:pPr marL="476059" indent="-476059" algn="just" defTabSz="1274469">
              <a:lnSpc>
                <a:spcPct val="90000"/>
              </a:lnSpc>
              <a:spcBef>
                <a:spcPts val="700"/>
              </a:spcBef>
              <a:defRPr sz="3400">
                <a:solidFill>
                  <a:srgbClr val="FFFFFF"/>
                </a:solidFill>
                <a:latin typeface="Times New Roman"/>
                <a:ea typeface="Times New Roman"/>
                <a:cs typeface="Times New Roman"/>
                <a:sym typeface="Times New Roman"/>
              </a:defRPr>
            </a:pPr>
            <a:r>
              <a:t>W okresie cesarstwa coraz to większe obszary ziemi skupiały się w rękach niewielu właścicieli – państwa, gmin, instytucji kościelnych i osób prywatnych.</a:t>
            </a:r>
          </a:p>
          <a:p>
            <a:pPr marL="476059" indent="-476059" algn="just" defTabSz="1274469">
              <a:lnSpc>
                <a:spcPct val="90000"/>
              </a:lnSpc>
              <a:spcBef>
                <a:spcPts val="700"/>
              </a:spcBef>
              <a:defRPr sz="3400">
                <a:solidFill>
                  <a:srgbClr val="FFFFFF"/>
                </a:solidFill>
                <a:latin typeface="Times New Roman"/>
                <a:ea typeface="Times New Roman"/>
                <a:cs typeface="Times New Roman"/>
                <a:sym typeface="Times New Roman"/>
              </a:defRPr>
            </a:pPr>
            <a:r>
              <a:t> Przejawem wielkiego kryzysu ekonomicznego w III w. były mnożące się „grunty opuszczone” </a:t>
            </a:r>
            <a:r>
              <a:rPr i="1"/>
              <a:t>(agri deserti</a:t>
            </a:r>
            <a:r>
              <a:t>)</a:t>
            </a:r>
          </a:p>
          <a:p>
            <a:pPr marL="476059" indent="-476059" algn="just" defTabSz="1274469">
              <a:lnSpc>
                <a:spcPct val="90000"/>
              </a:lnSpc>
              <a:spcBef>
                <a:spcPts val="700"/>
              </a:spcBef>
              <a:defRPr sz="3400">
                <a:solidFill>
                  <a:srgbClr val="FFFFFF"/>
                </a:solidFill>
                <a:latin typeface="Times New Roman"/>
                <a:ea typeface="Times New Roman"/>
                <a:cs typeface="Times New Roman"/>
                <a:sym typeface="Times New Roman"/>
              </a:defRPr>
            </a:pPr>
            <a:r>
              <a:t>Zwykła dzierżawa na podstawie umowy obligacyjnej (locatio conductio) dawała dzierżawcy jedynie zabezpieczenie krótkoterminowe</a:t>
            </a:r>
          </a:p>
          <a:p>
            <a:pPr marL="477926" indent="-477926" algn="just" defTabSz="1274469">
              <a:lnSpc>
                <a:spcPct val="90000"/>
              </a:lnSpc>
              <a:spcBef>
                <a:spcPts val="700"/>
              </a:spcBef>
              <a:buSzTx/>
              <a:buNone/>
              <a:defRPr sz="3400">
                <a:solidFill>
                  <a:srgbClr val="FFFFFF"/>
                </a:solidFill>
                <a:latin typeface="Times New Roman"/>
                <a:ea typeface="Times New Roman"/>
                <a:cs typeface="Times New Roman"/>
                <a:sym typeface="Times New Roman"/>
              </a:defRPr>
            </a:pPr>
            <a:r>
              <a:t>   </a:t>
            </a:r>
          </a:p>
          <a:p>
            <a:pPr marL="477926" indent="-477926" algn="just" defTabSz="1274469">
              <a:lnSpc>
                <a:spcPct val="90000"/>
              </a:lnSpc>
              <a:buSzTx/>
              <a:buNone/>
              <a:defRPr>
                <a:solidFill>
                  <a:srgbClr val="FFFFFF"/>
                </a:solidFill>
                <a:latin typeface="Times New Roman"/>
                <a:ea typeface="Times New Roman"/>
                <a:cs typeface="Times New Roman"/>
                <a:sym typeface="Times New Roman"/>
              </a:defRPr>
            </a:pPr>
          </a:p>
          <a:p>
            <a:pPr marL="477926" indent="-477926" algn="just" defTabSz="1274469">
              <a:lnSpc>
                <a:spcPct val="90000"/>
              </a:lnSpc>
              <a:buSzTx/>
              <a:buNone/>
              <a:defRPr>
                <a:solidFill>
                  <a:srgbClr val="FFFFFF"/>
                </a:solidFill>
                <a:latin typeface="Times New Roman"/>
                <a:ea typeface="Times New Roman"/>
                <a:cs typeface="Times New Roman"/>
                <a:sym typeface="Times New Roman"/>
              </a:defRPr>
            </a:pPr>
          </a:p>
          <a:p>
            <a:pPr marL="477926" indent="-477926" algn="just" defTabSz="1274469">
              <a:lnSpc>
                <a:spcPct val="90000"/>
              </a:lnSpc>
              <a:buSzTx/>
              <a:buNone/>
              <a:defRPr>
                <a:solidFill>
                  <a:srgbClr val="FFFFFF"/>
                </a:solidFill>
                <a:latin typeface="Times New Roman"/>
                <a:ea typeface="Times New Roman"/>
                <a:cs typeface="Times New Roman"/>
                <a:sym typeface="Times New Roman"/>
              </a:defRPr>
            </a:pPr>
            <a:r>
              <a:t>wykształcenie się dzierżawy wieczystej (na skutek zlania się 2 instytucji)</a:t>
            </a:r>
          </a:p>
        </p:txBody>
      </p:sp>
      <p:sp>
        <p:nvSpPr>
          <p:cNvPr id="247" name="Shape 247"/>
          <p:cNvSpPr/>
          <p:nvPr/>
        </p:nvSpPr>
        <p:spPr>
          <a:xfrm>
            <a:off x="6502399" y="5146366"/>
            <a:ext cx="689257" cy="21083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8069"/>
                </a:moveTo>
                <a:lnTo>
                  <a:pt x="5400" y="18069"/>
                </a:lnTo>
                <a:lnTo>
                  <a:pt x="5400" y="0"/>
                </a:lnTo>
                <a:lnTo>
                  <a:pt x="16200" y="0"/>
                </a:lnTo>
                <a:lnTo>
                  <a:pt x="16200" y="18069"/>
                </a:lnTo>
                <a:lnTo>
                  <a:pt x="21600" y="18069"/>
                </a:lnTo>
                <a:lnTo>
                  <a:pt x="10800" y="21600"/>
                </a:lnTo>
                <a:close/>
              </a:path>
            </a:pathLst>
          </a:custGeom>
          <a:solidFill>
            <a:srgbClr val="FFFFFF"/>
          </a:solidFill>
          <a:ln w="25400">
            <a:solidFill>
              <a:srgbClr val="F79646"/>
            </a:solidFill>
          </a:ln>
        </p:spPr>
        <p:txBody>
          <a:bodyPr lIns="50800" tIns="50800" rIns="50800" bIns="50800" anchor="ctr"/>
          <a:lstStyle/>
          <a:p>
            <a:pPr defTabSz="1300480">
              <a:defRPr sz="2400">
                <a:ln w="24552">
                  <a:solidFill>
                    <a:srgbClr val="FFFFFF"/>
                  </a:solidFill>
                </a:ln>
                <a:solidFill>
                  <a:srgbClr val="FFFFFF"/>
                </a:solidFill>
                <a:effectLst>
                  <a:outerShdw sx="100000" sy="100000" kx="0" ky="0" algn="b" rotWithShape="0" blurRad="63500" dist="0" dir="3600000">
                    <a:srgbClr val="000000">
                      <a:alpha val="70000"/>
                    </a:srgbClr>
                  </a:outerShdw>
                </a:effectLst>
                <a:latin typeface="Calibri"/>
                <a:ea typeface="Calibri"/>
                <a:cs typeface="Calibri"/>
                <a:sym typeface="Calibri"/>
              </a:defRPr>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260" name="Group 260"/>
          <p:cNvGrpSpPr/>
          <p:nvPr/>
        </p:nvGrpSpPr>
        <p:grpSpPr>
          <a:xfrm>
            <a:off x="201776" y="2826012"/>
            <a:ext cx="12259669" cy="3159716"/>
            <a:chOff x="0" y="0"/>
            <a:chExt cx="12259668" cy="3159714"/>
          </a:xfrm>
        </p:grpSpPr>
        <p:grpSp>
          <p:nvGrpSpPr>
            <p:cNvPr id="251" name="Group 251"/>
            <p:cNvGrpSpPr/>
            <p:nvPr/>
          </p:nvGrpSpPr>
          <p:grpSpPr>
            <a:xfrm>
              <a:off x="-1" y="-1"/>
              <a:ext cx="3159713" cy="3159716"/>
              <a:chOff x="0" y="0"/>
              <a:chExt cx="3159712" cy="3159714"/>
            </a:xfrm>
          </p:grpSpPr>
          <p:sp>
            <p:nvSpPr>
              <p:cNvPr id="249" name="Shape 249"/>
              <p:cNvSpPr/>
              <p:nvPr/>
            </p:nvSpPr>
            <p:spPr>
              <a:xfrm>
                <a:off x="-1" y="-1"/>
                <a:ext cx="3159714" cy="3159716"/>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4200">
                    <a:solidFill>
                      <a:srgbClr val="FFFFFF"/>
                    </a:solidFill>
                    <a:latin typeface="Calibri"/>
                    <a:ea typeface="Calibri"/>
                    <a:cs typeface="Calibri"/>
                    <a:sym typeface="Calibri"/>
                  </a:defRPr>
                </a:pPr>
              </a:p>
            </p:txBody>
          </p:sp>
          <p:sp>
            <p:nvSpPr>
              <p:cNvPr id="250" name="Shape 250"/>
              <p:cNvSpPr/>
              <p:nvPr/>
            </p:nvSpPr>
            <p:spPr>
              <a:xfrm>
                <a:off x="69337" y="867134"/>
                <a:ext cx="3021036" cy="1425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4200">
                    <a:solidFill>
                      <a:srgbClr val="FFFFFF"/>
                    </a:solidFill>
                    <a:latin typeface="Calibri"/>
                    <a:ea typeface="Calibri"/>
                    <a:cs typeface="Calibri"/>
                    <a:sym typeface="Calibri"/>
                  </a:defRPr>
                </a:lvl1pPr>
              </a:lstStyle>
              <a:p>
                <a:pPr/>
                <a:r>
                  <a:t>Ius in agro vectigali</a:t>
                </a:r>
              </a:p>
            </p:txBody>
          </p:sp>
        </p:grpSp>
        <p:sp>
          <p:nvSpPr>
            <p:cNvPr id="252" name="Shape 252"/>
            <p:cNvSpPr/>
            <p:nvPr/>
          </p:nvSpPr>
          <p:spPr>
            <a:xfrm>
              <a:off x="3507273" y="1232284"/>
              <a:ext cx="695139" cy="695141"/>
            </a:xfrm>
            <a:prstGeom prst="rightArrow">
              <a:avLst>
                <a:gd name="adj1" fmla="val 64000"/>
                <a:gd name="adj2" fmla="val 46346"/>
              </a:avLst>
            </a:prstGeom>
            <a:solidFill>
              <a:srgbClr val="B1C0DA"/>
            </a:solidFill>
            <a:ln w="12700" cap="flat">
              <a:noFill/>
              <a:miter lim="400000"/>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nvGrpSpPr>
            <p:cNvPr id="255" name="Group 255"/>
            <p:cNvGrpSpPr/>
            <p:nvPr/>
          </p:nvGrpSpPr>
          <p:grpSpPr>
            <a:xfrm>
              <a:off x="4549976" y="-1"/>
              <a:ext cx="3159714" cy="3159716"/>
              <a:chOff x="0" y="0"/>
              <a:chExt cx="3159712" cy="3159714"/>
            </a:xfrm>
          </p:grpSpPr>
          <p:sp>
            <p:nvSpPr>
              <p:cNvPr id="253" name="Shape 253"/>
              <p:cNvSpPr/>
              <p:nvPr/>
            </p:nvSpPr>
            <p:spPr>
              <a:xfrm>
                <a:off x="-1" y="-1"/>
                <a:ext cx="3159714" cy="3159716"/>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4200">
                    <a:solidFill>
                      <a:srgbClr val="FFFFFF"/>
                    </a:solidFill>
                    <a:latin typeface="Calibri"/>
                    <a:ea typeface="Calibri"/>
                    <a:cs typeface="Calibri"/>
                    <a:sym typeface="Calibri"/>
                  </a:defRPr>
                </a:pPr>
              </a:p>
            </p:txBody>
          </p:sp>
          <p:sp>
            <p:nvSpPr>
              <p:cNvPr id="254" name="Shape 254"/>
              <p:cNvSpPr/>
              <p:nvPr/>
            </p:nvSpPr>
            <p:spPr>
              <a:xfrm>
                <a:off x="69337" y="867134"/>
                <a:ext cx="3021036" cy="1425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4200">
                    <a:solidFill>
                      <a:srgbClr val="FFFFFF"/>
                    </a:solidFill>
                    <a:latin typeface="Calibri"/>
                    <a:ea typeface="Calibri"/>
                    <a:cs typeface="Calibri"/>
                    <a:sym typeface="Calibri"/>
                  </a:defRPr>
                </a:lvl1pPr>
              </a:lstStyle>
              <a:p>
                <a:pPr/>
                <a:r>
                  <a:t>Grecka emfiteuza</a:t>
                </a:r>
              </a:p>
            </p:txBody>
          </p:sp>
        </p:grpSp>
        <p:sp>
          <p:nvSpPr>
            <p:cNvPr id="256" name="Shape 256"/>
            <p:cNvSpPr/>
            <p:nvPr/>
          </p:nvSpPr>
          <p:spPr>
            <a:xfrm>
              <a:off x="8057252" y="1232284"/>
              <a:ext cx="695139" cy="695141"/>
            </a:xfrm>
            <a:prstGeom prst="rightArrow">
              <a:avLst>
                <a:gd name="adj1" fmla="val 64000"/>
                <a:gd name="adj2" fmla="val 50000"/>
              </a:avLst>
            </a:prstGeom>
            <a:solidFill>
              <a:srgbClr val="B1C0DA"/>
            </a:solidFill>
            <a:ln w="12700" cap="flat">
              <a:noFill/>
              <a:miter lim="400000"/>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nvGrpSpPr>
            <p:cNvPr id="259" name="Group 259"/>
            <p:cNvGrpSpPr/>
            <p:nvPr/>
          </p:nvGrpSpPr>
          <p:grpSpPr>
            <a:xfrm>
              <a:off x="9099955" y="-1"/>
              <a:ext cx="3159713" cy="3159716"/>
              <a:chOff x="0" y="0"/>
              <a:chExt cx="3159712" cy="3159714"/>
            </a:xfrm>
          </p:grpSpPr>
          <p:sp>
            <p:nvSpPr>
              <p:cNvPr id="257" name="Shape 257"/>
              <p:cNvSpPr/>
              <p:nvPr/>
            </p:nvSpPr>
            <p:spPr>
              <a:xfrm>
                <a:off x="-1" y="-1"/>
                <a:ext cx="3159714" cy="3159716"/>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4200">
                    <a:solidFill>
                      <a:srgbClr val="FFFFFF"/>
                    </a:solidFill>
                    <a:latin typeface="Calibri"/>
                    <a:ea typeface="Calibri"/>
                    <a:cs typeface="Calibri"/>
                    <a:sym typeface="Calibri"/>
                  </a:defRPr>
                </a:pPr>
              </a:p>
            </p:txBody>
          </p:sp>
          <p:sp>
            <p:nvSpPr>
              <p:cNvPr id="258" name="Shape 258"/>
              <p:cNvSpPr/>
              <p:nvPr/>
            </p:nvSpPr>
            <p:spPr>
              <a:xfrm>
                <a:off x="69337" y="994134"/>
                <a:ext cx="3021036" cy="1171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3400">
                    <a:solidFill>
                      <a:srgbClr val="FFFFFF"/>
                    </a:solidFill>
                    <a:latin typeface="Calibri"/>
                    <a:ea typeface="Calibri"/>
                    <a:cs typeface="Calibri"/>
                    <a:sym typeface="Calibri"/>
                  </a:defRPr>
                </a:lvl1pPr>
              </a:lstStyle>
              <a:p>
                <a:pPr/>
                <a:r>
                  <a:t>Ius emphyteuticum </a:t>
                </a:r>
              </a:p>
            </p:txBody>
          </p:sp>
        </p:grpSp>
      </p:gr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2" name="Shape 262"/>
          <p:cNvSpPr/>
          <p:nvPr>
            <p:ph type="title"/>
          </p:nvPr>
        </p:nvSpPr>
        <p:spPr>
          <a:xfrm>
            <a:off x="650238" y="390596"/>
            <a:ext cx="11704323" cy="1625602"/>
          </a:xfrm>
          <a:prstGeom prst="rect">
            <a:avLst/>
          </a:prstGeom>
        </p:spPr>
        <p:txBody>
          <a:bodyPr/>
          <a:lstStyle>
            <a:lvl1pPr>
              <a:defRPr i="1">
                <a:solidFill>
                  <a:srgbClr val="FFFFFF"/>
                </a:solidFill>
                <a:latin typeface="Times New Roman"/>
                <a:ea typeface="Times New Roman"/>
                <a:cs typeface="Times New Roman"/>
                <a:sym typeface="Times New Roman"/>
              </a:defRPr>
            </a:lvl1pPr>
          </a:lstStyle>
          <a:p>
            <a:pPr/>
            <a:r>
              <a:t>IUS IN AGRO VECTIGALI</a:t>
            </a:r>
          </a:p>
        </p:txBody>
      </p:sp>
      <p:sp>
        <p:nvSpPr>
          <p:cNvPr id="263" name="Shape 263"/>
          <p:cNvSpPr/>
          <p:nvPr>
            <p:ph type="body" idx="1"/>
          </p:nvPr>
        </p:nvSpPr>
        <p:spPr>
          <a:xfrm>
            <a:off x="460126" y="1816045"/>
            <a:ext cx="11704324" cy="7324422"/>
          </a:xfrm>
          <a:prstGeom prst="rect">
            <a:avLst/>
          </a:prstGeom>
        </p:spPr>
        <p:txBody>
          <a:bodyPr/>
          <a:lstStyle/>
          <a:p>
            <a:pPr algn="just">
              <a:lnSpc>
                <a:spcPct val="90000"/>
              </a:lnSpc>
              <a:defRPr sz="3900">
                <a:solidFill>
                  <a:srgbClr val="FFFFFF"/>
                </a:solidFill>
                <a:latin typeface="Times New Roman"/>
                <a:ea typeface="Times New Roman"/>
                <a:cs typeface="Times New Roman"/>
                <a:sym typeface="Times New Roman"/>
              </a:defRPr>
            </a:pPr>
            <a:r>
              <a:t>dzierżawa gruntów stanowiących własność gmin (municipia) lub państwa rzymskiego</a:t>
            </a:r>
          </a:p>
          <a:p>
            <a:pPr algn="just">
              <a:lnSpc>
                <a:spcPct val="90000"/>
              </a:lnSpc>
              <a:defRPr sz="3900">
                <a:solidFill>
                  <a:srgbClr val="FFFFFF"/>
                </a:solidFill>
                <a:latin typeface="Times New Roman"/>
                <a:ea typeface="Times New Roman"/>
                <a:cs typeface="Times New Roman"/>
                <a:sym typeface="Times New Roman"/>
              </a:defRPr>
            </a:pPr>
          </a:p>
          <a:p>
            <a:pPr algn="just">
              <a:lnSpc>
                <a:spcPct val="90000"/>
              </a:lnSpc>
              <a:defRPr sz="3900">
                <a:solidFill>
                  <a:srgbClr val="FFFFFF"/>
                </a:solidFill>
                <a:latin typeface="Times New Roman"/>
                <a:ea typeface="Times New Roman"/>
                <a:cs typeface="Times New Roman"/>
                <a:sym typeface="Times New Roman"/>
              </a:defRPr>
            </a:pPr>
            <a:r>
              <a:t>w celu zagospodarowania nimi</a:t>
            </a:r>
          </a:p>
          <a:p>
            <a:pPr algn="just">
              <a:lnSpc>
                <a:spcPct val="90000"/>
              </a:lnSpc>
              <a:defRPr sz="3900">
                <a:solidFill>
                  <a:srgbClr val="FFFFFF"/>
                </a:solidFill>
                <a:latin typeface="Times New Roman"/>
                <a:ea typeface="Times New Roman"/>
                <a:cs typeface="Times New Roman"/>
                <a:sym typeface="Times New Roman"/>
              </a:defRPr>
            </a:pPr>
          </a:p>
          <a:p>
            <a:pPr algn="just">
              <a:lnSpc>
                <a:spcPct val="90000"/>
              </a:lnSpc>
              <a:defRPr sz="3900">
                <a:solidFill>
                  <a:srgbClr val="FFFFFF"/>
                </a:solidFill>
                <a:latin typeface="Times New Roman"/>
                <a:ea typeface="Times New Roman"/>
                <a:cs typeface="Times New Roman"/>
                <a:sym typeface="Times New Roman"/>
              </a:defRPr>
            </a:pPr>
            <a:r>
              <a:t>dokonywana wieczyście – </a:t>
            </a:r>
            <a:r>
              <a:rPr u="sng"/>
              <a:t>in perpetuum </a:t>
            </a:r>
            <a:r>
              <a:t>(dzierżawa trwała, dopóki dzierżawcy i ich dziedzice opłacali ustalony czynsz – </a:t>
            </a:r>
            <a:r>
              <a:rPr b="1"/>
              <a:t>vectigal</a:t>
            </a:r>
            <a:r>
              <a:t>)</a:t>
            </a:r>
          </a:p>
          <a:p>
            <a:pPr algn="just">
              <a:lnSpc>
                <a:spcPct val="90000"/>
              </a:lnSpc>
              <a:defRPr sz="3900">
                <a:solidFill>
                  <a:srgbClr val="FFFFFF"/>
                </a:solidFill>
                <a:latin typeface="Times New Roman"/>
                <a:ea typeface="Times New Roman"/>
                <a:cs typeface="Times New Roman"/>
                <a:sym typeface="Times New Roman"/>
              </a:defRPr>
            </a:pPr>
          </a:p>
          <a:p>
            <a:pPr algn="just">
              <a:lnSpc>
                <a:spcPct val="90000"/>
              </a:lnSpc>
              <a:defRPr sz="3900">
                <a:solidFill>
                  <a:srgbClr val="FFFFFF"/>
                </a:solidFill>
                <a:latin typeface="Times New Roman"/>
                <a:ea typeface="Times New Roman"/>
                <a:cs typeface="Times New Roman"/>
                <a:sym typeface="Times New Roman"/>
              </a:defRPr>
            </a:pPr>
            <a:r>
              <a:t>dzierżawcy przysługiwała ochrona interdyktalna, a w wypadku utraty posiadania także actio in rem</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Shape 265"/>
          <p:cNvSpPr/>
          <p:nvPr>
            <p:ph type="title"/>
          </p:nvPr>
        </p:nvSpPr>
        <p:spPr>
          <a:xfrm>
            <a:off x="650238" y="390596"/>
            <a:ext cx="11704323" cy="1625602"/>
          </a:xfrm>
          <a:prstGeom prst="rect">
            <a:avLst/>
          </a:prstGeom>
        </p:spPr>
        <p:txBody>
          <a:bodyPr/>
          <a:lstStyle>
            <a:lvl1pPr>
              <a:defRPr>
                <a:solidFill>
                  <a:srgbClr val="FFFFFF"/>
                </a:solidFill>
              </a:defRPr>
            </a:lvl1pPr>
          </a:lstStyle>
          <a:p>
            <a:pPr/>
            <a:r>
              <a:t>Greckie emphyteusis</a:t>
            </a:r>
          </a:p>
        </p:txBody>
      </p:sp>
      <p:sp>
        <p:nvSpPr>
          <p:cNvPr id="266" name="Shape 266"/>
          <p:cNvSpPr/>
          <p:nvPr>
            <p:ph type="body" idx="1"/>
          </p:nvPr>
        </p:nvSpPr>
        <p:spPr>
          <a:xfrm>
            <a:off x="650238" y="2275839"/>
            <a:ext cx="11704323" cy="6436928"/>
          </a:xfrm>
          <a:prstGeom prst="rect">
            <a:avLst/>
          </a:prstGeom>
        </p:spPr>
        <p:txBody>
          <a:bodyPr/>
          <a:lstStyle/>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r>
              <a:t>długoterminowa lub dziedziczna dzierżawa gruntów z obowiązkiem ich uprawiania oraz płacenia rocznego czynszu (</a:t>
            </a:r>
            <a:r>
              <a:rPr b="1"/>
              <a:t>canon</a:t>
            </a:r>
            <a:r>
              <a:t>)</a:t>
            </a:r>
          </a:p>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r>
              <a:t>we wschodniej części imperium</a:t>
            </a:r>
          </a:p>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p>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p>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p>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r>
              <a:t>480 r.  - cesarz Zenon uznał emfiteuzę za „kontrakt emfiteutyczny” (odrębny od sprzedaży i od zwykłej dzierżawy) =&gt; od V w. emfiteuza kształtowała się jako odrębne prawo rzeczowe</a:t>
            </a:r>
          </a:p>
        </p:txBody>
      </p:sp>
      <p:sp>
        <p:nvSpPr>
          <p:cNvPr id="267" name="Shape 267"/>
          <p:cNvSpPr/>
          <p:nvPr/>
        </p:nvSpPr>
        <p:spPr>
          <a:xfrm>
            <a:off x="6195164" y="4569564"/>
            <a:ext cx="1300483" cy="13004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800" y="0"/>
                </a:lnTo>
                <a:lnTo>
                  <a:pt x="10800" y="21600"/>
                </a:lnTo>
                <a:lnTo>
                  <a:pt x="21600" y="21600"/>
                </a:lnTo>
              </a:path>
            </a:pathLst>
          </a:custGeom>
          <a:ln w="12700">
            <a:solidFill>
              <a:srgbClr val="4A7EBB"/>
            </a:solidFill>
            <a:headEnd type="triangle"/>
          </a:ln>
        </p:spPr>
        <p:txBody>
          <a:bodyPr lIns="50800" tIns="50800" rIns="50800" bIns="50800" anchor="ctr"/>
          <a:lstStyle/>
          <a:p>
            <a:pPr algn="l" defTabSz="1300480">
              <a:defRPr sz="2400">
                <a:latin typeface="Calibri"/>
                <a:ea typeface="Calibri"/>
                <a:cs typeface="Calibri"/>
                <a:sym typeface="Calibri"/>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pPr/>
            <a:r>
              <a:t>Kazus I</a:t>
            </a:r>
          </a:p>
        </p:txBody>
      </p:sp>
      <p:sp>
        <p:nvSpPr>
          <p:cNvPr id="156" name="Shape 156"/>
          <p:cNvSpPr/>
          <p:nvPr>
            <p:ph type="body" idx="1"/>
          </p:nvPr>
        </p:nvSpPr>
        <p:spPr>
          <a:xfrm>
            <a:off x="357714" y="1702044"/>
            <a:ext cx="12289372" cy="8051559"/>
          </a:xfrm>
          <a:prstGeom prst="rect">
            <a:avLst/>
          </a:prstGeom>
        </p:spPr>
        <p:txBody>
          <a:bodyPr/>
          <a:lstStyle/>
          <a:p>
            <a:pPr marL="0" indent="0" algn="just" defTabSz="1248460">
              <a:lnSpc>
                <a:spcPct val="120000"/>
              </a:lnSpc>
              <a:spcBef>
                <a:spcPts val="800"/>
              </a:spcBef>
              <a:buSzTx/>
              <a:buFontTx/>
              <a:buNone/>
              <a:defRPr sz="3800">
                <a:solidFill>
                  <a:srgbClr val="FFFFFF"/>
                </a:solidFill>
                <a:latin typeface="Times New Roman"/>
                <a:ea typeface="Times New Roman"/>
                <a:cs typeface="Times New Roman"/>
                <a:sym typeface="Times New Roman"/>
              </a:defRPr>
            </a:pPr>
            <a:r>
              <a:t>Paulus, przechadzając się w okolicach akweduktu, znalazł różne przedmioty, które zabrał do swojego domu. Oceń, czy – a jeżeli tak, to w jaki sposób – Paulus nabędzie własność następujących rzeczy:</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 złotego łańcuszka, który okazał się być zgubiony przez Julię.</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 zranionego przez myśliwych dzika</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 biegających po polu gęsi</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porzuconego przez właściciela płaszcza</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9" name="Shape 269"/>
          <p:cNvSpPr/>
          <p:nvPr>
            <p:ph type="title"/>
          </p:nvPr>
        </p:nvSpPr>
        <p:spPr>
          <a:xfrm>
            <a:off x="650238" y="390596"/>
            <a:ext cx="11704323" cy="1625602"/>
          </a:xfrm>
          <a:prstGeom prst="rect">
            <a:avLst/>
          </a:prstGeom>
        </p:spPr>
        <p:txBody>
          <a:bodyPr/>
          <a:lstStyle>
            <a:lvl1pPr>
              <a:defRPr>
                <a:solidFill>
                  <a:srgbClr val="FFFFFF"/>
                </a:solidFill>
                <a:latin typeface="Times New Roman"/>
                <a:ea typeface="Times New Roman"/>
                <a:cs typeface="Times New Roman"/>
                <a:sym typeface="Times New Roman"/>
              </a:defRPr>
            </a:lvl1pPr>
          </a:lstStyle>
          <a:p>
            <a:pPr/>
            <a:r>
              <a:t>Charakterystyka</a:t>
            </a:r>
          </a:p>
        </p:txBody>
      </p:sp>
      <p:sp>
        <p:nvSpPr>
          <p:cNvPr id="270" name="Shape 270"/>
          <p:cNvSpPr/>
          <p:nvPr>
            <p:ph type="body" idx="1"/>
          </p:nvPr>
        </p:nvSpPr>
        <p:spPr>
          <a:xfrm>
            <a:off x="650238" y="2275839"/>
            <a:ext cx="11704323" cy="6436928"/>
          </a:xfrm>
          <a:prstGeom prst="rect">
            <a:avLst/>
          </a:prstGeom>
        </p:spPr>
        <p:txBody>
          <a:bodyPr/>
          <a:lstStyle/>
          <a:p>
            <a:pPr marL="485775" indent="-485775">
              <a:lnSpc>
                <a:spcPct val="80000"/>
              </a:lnSpc>
              <a:spcBef>
                <a:spcPts val="700"/>
              </a:spcBef>
              <a:defRPr sz="3400">
                <a:solidFill>
                  <a:srgbClr val="FFFFFF"/>
                </a:solidFill>
                <a:latin typeface="Times New Roman"/>
                <a:ea typeface="Times New Roman"/>
                <a:cs typeface="Times New Roman"/>
                <a:sym typeface="Times New Roman"/>
              </a:defRPr>
            </a:pPr>
            <a:r>
              <a:t>Powstawała najczęściej na podstawie </a:t>
            </a:r>
            <a:r>
              <a:rPr u="sng"/>
              <a:t>nieformalnej umowy</a:t>
            </a:r>
            <a:r>
              <a:t> między właścicielem gruntu a emfiteutą / </a:t>
            </a:r>
            <a:r>
              <a:rPr u="sng"/>
              <a:t>testamentu właściciela</a:t>
            </a:r>
          </a:p>
          <a:p>
            <a:pPr marL="485775" indent="-485775">
              <a:lnSpc>
                <a:spcPct val="80000"/>
              </a:lnSpc>
              <a:spcBef>
                <a:spcPts val="700"/>
              </a:spcBef>
              <a:defRPr sz="3400">
                <a:solidFill>
                  <a:srgbClr val="FFFFFF"/>
                </a:solidFill>
                <a:latin typeface="Times New Roman"/>
                <a:ea typeface="Times New Roman"/>
                <a:cs typeface="Times New Roman"/>
                <a:sym typeface="Times New Roman"/>
              </a:defRPr>
            </a:pPr>
          </a:p>
          <a:p>
            <a:pPr marL="485775" indent="-485775">
              <a:lnSpc>
                <a:spcPct val="80000"/>
              </a:lnSpc>
              <a:spcBef>
                <a:spcPts val="700"/>
              </a:spcBef>
              <a:defRPr sz="3400" u="sng">
                <a:solidFill>
                  <a:srgbClr val="FFFFFF"/>
                </a:solidFill>
                <a:latin typeface="Times New Roman"/>
                <a:ea typeface="Times New Roman"/>
                <a:cs typeface="Times New Roman"/>
                <a:sym typeface="Times New Roman"/>
              </a:defRPr>
            </a:pPr>
            <a:r>
              <a:t>Najszersze </a:t>
            </a:r>
            <a:r>
              <a:rPr u="none"/>
              <a:t>pod względem treści ograniczone prawo rzeczowe</a:t>
            </a:r>
          </a:p>
          <a:p>
            <a:pPr marL="485775" indent="-485775">
              <a:lnSpc>
                <a:spcPct val="80000"/>
              </a:lnSpc>
              <a:spcBef>
                <a:spcPts val="700"/>
              </a:spcBef>
              <a:defRPr sz="3400">
                <a:solidFill>
                  <a:srgbClr val="FFFFFF"/>
                </a:solidFill>
                <a:latin typeface="Times New Roman"/>
                <a:ea typeface="Times New Roman"/>
                <a:cs typeface="Times New Roman"/>
                <a:sym typeface="Times New Roman"/>
              </a:defRPr>
            </a:pPr>
          </a:p>
          <a:p>
            <a:pPr marL="485775" indent="-485775">
              <a:lnSpc>
                <a:spcPct val="80000"/>
              </a:lnSpc>
              <a:spcBef>
                <a:spcPts val="700"/>
              </a:spcBef>
              <a:defRPr sz="3400">
                <a:solidFill>
                  <a:srgbClr val="FFFFFF"/>
                </a:solidFill>
                <a:latin typeface="Times New Roman"/>
                <a:ea typeface="Times New Roman"/>
                <a:cs typeface="Times New Roman"/>
                <a:sym typeface="Times New Roman"/>
              </a:defRPr>
            </a:pPr>
            <a:r>
              <a:t>Emfiteucie przysługiwało w zakresie ochrony petytoryjnej – </a:t>
            </a:r>
            <a:r>
              <a:rPr u="sng"/>
              <a:t>powództwo rzeczow</a:t>
            </a:r>
            <a:r>
              <a:t>e (actio in rem vectigalis) + ochrona posesoryjna za pomocą </a:t>
            </a:r>
            <a:r>
              <a:rPr u="sng"/>
              <a:t>interdyktów pretorskich</a:t>
            </a:r>
          </a:p>
          <a:p>
            <a:pPr marL="485775" indent="-485775">
              <a:lnSpc>
                <a:spcPct val="80000"/>
              </a:lnSpc>
              <a:spcBef>
                <a:spcPts val="700"/>
              </a:spcBef>
              <a:defRPr sz="3400" u="sng">
                <a:solidFill>
                  <a:srgbClr val="FFFFFF"/>
                </a:solidFill>
                <a:latin typeface="Times New Roman"/>
                <a:ea typeface="Times New Roman"/>
                <a:cs typeface="Times New Roman"/>
                <a:sym typeface="Times New Roman"/>
              </a:defRPr>
            </a:pPr>
          </a:p>
          <a:p>
            <a:pPr marL="485775" indent="-485775">
              <a:lnSpc>
                <a:spcPct val="80000"/>
              </a:lnSpc>
              <a:spcBef>
                <a:spcPts val="700"/>
              </a:spcBef>
              <a:defRPr sz="3400" u="sng">
                <a:solidFill>
                  <a:srgbClr val="FFFFFF"/>
                </a:solidFill>
                <a:latin typeface="Times New Roman"/>
                <a:ea typeface="Times New Roman"/>
                <a:cs typeface="Times New Roman"/>
                <a:sym typeface="Times New Roman"/>
              </a:defRPr>
            </a:pPr>
            <a:r>
              <a:t>Znaczenie:</a:t>
            </a:r>
            <a:r>
              <a:rPr u="none"/>
              <a:t> zalążek feudalizacji stosunków społecznych</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2" name="Shape 272"/>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273" name="Shape 273"/>
          <p:cNvSpPr/>
          <p:nvPr>
            <p:ph type="body" idx="1"/>
          </p:nvPr>
        </p:nvSpPr>
        <p:spPr>
          <a:xfrm>
            <a:off x="507999" y="473109"/>
            <a:ext cx="11846561" cy="8704972"/>
          </a:xfrm>
          <a:prstGeom prst="rect">
            <a:avLst/>
          </a:prstGeom>
        </p:spPr>
        <p:txBody>
          <a:bodyPr/>
          <a:lstStyle/>
          <a:p>
            <a:pPr marL="487680" indent="-487680" algn="ctr">
              <a:lnSpc>
                <a:spcPct val="90000"/>
              </a:lnSpc>
              <a:spcBef>
                <a:spcPts val="1200"/>
              </a:spcBef>
              <a:buSzTx/>
              <a:buNone/>
              <a:defRPr b="1" sz="54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Dzierżawa wieczysta – uprawnienia emfiteuty</a:t>
            </a:r>
          </a:p>
          <a:p>
            <a:pPr marL="487680" indent="-487680" algn="ctr">
              <a:lnSpc>
                <a:spcPct val="135000"/>
              </a:lnSpc>
              <a:buSzTx/>
              <a:buNone/>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p>
          <a:p>
            <a:pPr marL="472964" indent="-472964">
              <a:lnSpc>
                <a:spcPct val="135000"/>
              </a:lnSpc>
              <a:spcBef>
                <a:spcPts val="800"/>
              </a:spcBef>
              <a:buFontTx/>
              <a:buAutoNum type="arabicPeriod" startAt="1"/>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Uzyskiwanie pożytków w chwili </a:t>
            </a:r>
            <a:r>
              <a:rPr i="1"/>
              <a:t>separatio</a:t>
            </a:r>
            <a:endParaRPr i="1"/>
          </a:p>
          <a:p>
            <a:pPr marL="472964" indent="-472964">
              <a:lnSpc>
                <a:spcPct val="135000"/>
              </a:lnSpc>
              <a:spcBef>
                <a:spcPts val="800"/>
              </a:spcBef>
              <a:buFontTx/>
              <a:buAutoNum type="arabicPeriod" startAt="1"/>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Możliwość samodzielnego decydowania o zmianie rodzaju upraw</a:t>
            </a:r>
          </a:p>
          <a:p>
            <a:pPr marL="472964" indent="-472964">
              <a:lnSpc>
                <a:spcPct val="135000"/>
              </a:lnSpc>
              <a:spcBef>
                <a:spcPts val="800"/>
              </a:spcBef>
              <a:buFontTx/>
              <a:buAutoNum type="arabicPeriod" startAt="1"/>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Posługiwanie się środkami posesoryjnymi i petytoryjnymi</a:t>
            </a:r>
          </a:p>
          <a:p>
            <a:pPr marL="472964" indent="-472964">
              <a:lnSpc>
                <a:spcPct val="135000"/>
              </a:lnSpc>
              <a:spcBef>
                <a:spcPts val="800"/>
              </a:spcBef>
              <a:buFontTx/>
              <a:buAutoNum type="arabicPeriod" startAt="1"/>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Uprawnienie do zbycia emfiteuzy</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5" name="Shape 275"/>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276" name="Shape 276"/>
          <p:cNvSpPr/>
          <p:nvPr>
            <p:ph type="body" idx="1"/>
          </p:nvPr>
        </p:nvSpPr>
        <p:spPr>
          <a:xfrm>
            <a:off x="507999" y="370698"/>
            <a:ext cx="11846561" cy="8909793"/>
          </a:xfrm>
          <a:prstGeom prst="rect">
            <a:avLst/>
          </a:prstGeom>
        </p:spPr>
        <p:txBody>
          <a:bodyPr/>
          <a:lstStyle/>
          <a:p>
            <a:pPr marL="487680" indent="-487680" algn="ctr">
              <a:spcBef>
                <a:spcPts val="1200"/>
              </a:spcBef>
              <a:buSzTx/>
              <a:buNone/>
              <a:defRPr b="1" sz="54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Dzierżawa wieczysta – obowiązki emfiteuty</a:t>
            </a:r>
          </a:p>
          <a:p>
            <a:pPr marL="487680" indent="-487680" algn="ctr">
              <a:buSzTx/>
              <a:buNone/>
              <a:defRPr sz="2400">
                <a:solidFill>
                  <a:srgbClr val="FFFF00"/>
                </a:solidFill>
                <a:latin typeface="Times New Roman"/>
                <a:ea typeface="Times New Roman"/>
                <a:cs typeface="Times New Roman"/>
                <a:sym typeface="Times New Roman"/>
              </a:defRPr>
            </a:pPr>
          </a:p>
          <a:p>
            <a:pPr marL="487680" indent="-487680" algn="ctr">
              <a:buSzTx/>
              <a:buNone/>
              <a:defRPr sz="2400">
                <a:solidFill>
                  <a:srgbClr val="FFFF00"/>
                </a:solidFill>
                <a:latin typeface="Times New Roman"/>
                <a:ea typeface="Times New Roman"/>
                <a:cs typeface="Times New Roman"/>
                <a:sym typeface="Times New Roman"/>
              </a:defRPr>
            </a:pPr>
          </a:p>
          <a:p>
            <a:pPr marL="472964" indent="-472964">
              <a:spcBef>
                <a:spcPts val="800"/>
              </a:spcBef>
              <a:buFontTx/>
              <a:buAutoNum type="arabicPeriod" startAt="1"/>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Coroczna zapłata czynszu właścicielowi</a:t>
            </a:r>
          </a:p>
          <a:p>
            <a:pPr marL="472964" indent="-472964">
              <a:spcBef>
                <a:spcPts val="800"/>
              </a:spcBef>
              <a:buFontTx/>
              <a:buAutoNum type="arabicPeriod" startAt="1"/>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Uiszczanie wszystkich podatków ciążących na gruncie</a:t>
            </a:r>
          </a:p>
          <a:p>
            <a:pPr marL="472964" indent="-472964">
              <a:spcBef>
                <a:spcPts val="800"/>
              </a:spcBef>
              <a:buFontTx/>
              <a:buAutoNum type="arabicPeriod" startAt="1"/>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Utrzymywanie gruntu w dobrym stanie</a:t>
            </a:r>
          </a:p>
          <a:p>
            <a:pPr marL="472964" indent="-472964">
              <a:spcBef>
                <a:spcPts val="800"/>
              </a:spcBef>
              <a:buFontTx/>
              <a:buAutoNum type="arabicPeriod" startAt="1"/>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Informowanie właściciela o zamiarze zbycia emfiteuzy</a:t>
            </a:r>
          </a:p>
          <a:p>
            <a:pPr marL="472964" indent="-472964">
              <a:spcBef>
                <a:spcPts val="800"/>
              </a:spcBef>
              <a:buFontTx/>
              <a:buAutoNum type="arabicPeriod" startAt="1"/>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Zapłata </a:t>
            </a:r>
            <a:r>
              <a:rPr i="1"/>
              <a:t>laudemium</a:t>
            </a:r>
            <a:r>
              <a:t> w przypadku skutecznego zbycia emfiteuzy</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8" name="Shape 278"/>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279" name="Shape 279"/>
          <p:cNvSpPr/>
          <p:nvPr>
            <p:ph type="body" idx="1"/>
          </p:nvPr>
        </p:nvSpPr>
        <p:spPr>
          <a:xfrm>
            <a:off x="507999" y="370696"/>
            <a:ext cx="11846561" cy="8602562"/>
          </a:xfrm>
          <a:prstGeom prst="rect">
            <a:avLst/>
          </a:prstGeom>
        </p:spPr>
        <p:txBody>
          <a:bodyPr/>
          <a:lstStyle/>
          <a:p>
            <a:pPr marL="487680" indent="-487680" algn="ctr">
              <a:spcBef>
                <a:spcPts val="1200"/>
              </a:spcBef>
              <a:buSzTx/>
              <a:buNone/>
              <a:defRPr b="1" sz="54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Dzierżawa wieczysta – wygaśnięcie</a:t>
            </a:r>
          </a:p>
          <a:p>
            <a:pPr marL="487680" indent="-487680" algn="ctr">
              <a:buSzTx/>
              <a:buNone/>
              <a:defRPr sz="2400">
                <a:solidFill>
                  <a:srgbClr val="FFFF00"/>
                </a:solidFill>
                <a:latin typeface="Times New Roman"/>
                <a:ea typeface="Times New Roman"/>
                <a:cs typeface="Times New Roman"/>
                <a:sym typeface="Times New Roman"/>
              </a:defRPr>
            </a:pPr>
          </a:p>
          <a:p>
            <a:pPr marL="472964" indent="-472964">
              <a:spcBef>
                <a:spcPts val="800"/>
              </a:spcBef>
              <a:buFontTx/>
              <a:buAutoNum type="arabicPeriod" startAt="1"/>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Zniszczenie gruntu</a:t>
            </a:r>
          </a:p>
          <a:p>
            <a:pPr marL="472964" indent="-472964">
              <a:buFontTx/>
              <a:buAutoNum type="arabicPeriod" startAt="1"/>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p>
          <a:p>
            <a:pPr marL="472964" indent="-472964">
              <a:spcBef>
                <a:spcPts val="800"/>
              </a:spcBef>
              <a:buFontTx/>
              <a:buAutoNum type="arabicPeriod" startAt="2"/>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Zejście się emfiteuzy z własnością (np. wskutek wykonania przez właściciela prawa pierwokupu)</a:t>
            </a:r>
          </a:p>
          <a:p>
            <a:pPr marL="472964" indent="-472964">
              <a:buFontTx/>
              <a:buAutoNum type="arabicPeriod" startAt="2"/>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p>
          <a:p>
            <a:pPr marL="472964" indent="-472964">
              <a:spcBef>
                <a:spcPts val="800"/>
              </a:spcBef>
              <a:buFontTx/>
              <a:buAutoNum type="arabicPeriod" startAt="3"/>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Usunięcie emfiteuty (np. za niepłacenie czynszu przez trzy kolejne lata)</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1" name="Shape 281"/>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282" name="Shape 282"/>
          <p:cNvSpPr/>
          <p:nvPr>
            <p:ph type="body" idx="1"/>
          </p:nvPr>
        </p:nvSpPr>
        <p:spPr>
          <a:xfrm>
            <a:off x="-1" y="370699"/>
            <a:ext cx="13004802" cy="9012202"/>
          </a:xfrm>
          <a:prstGeom prst="rect">
            <a:avLst/>
          </a:prstGeom>
        </p:spPr>
        <p:txBody>
          <a:bodyPr/>
          <a:lstStyle/>
          <a:p>
            <a:pPr marL="487680" indent="-487680" algn="ctr">
              <a:lnSpc>
                <a:spcPct val="80000"/>
              </a:lnSpc>
              <a:spcBef>
                <a:spcPts val="2500"/>
              </a:spcBef>
              <a:buSzTx/>
              <a:buNone/>
              <a:defRPr b="1" i="1">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Superficies</a:t>
            </a:r>
            <a:endParaRPr sz="5800"/>
          </a:p>
          <a:p>
            <a:pPr marL="487680" indent="-487680" algn="just">
              <a:lnSpc>
                <a:spcPct val="80000"/>
              </a:lnSpc>
              <a:spcBef>
                <a:spcPts val="1900"/>
              </a:spcBef>
              <a:buSzTx/>
              <a:buNone/>
              <a:defRPr b="1" sz="3400">
                <a:solidFill>
                  <a:srgbClr val="FFFFFF"/>
                </a:solidFill>
                <a:latin typeface="Times New Roman"/>
                <a:ea typeface="Times New Roman"/>
                <a:cs typeface="Times New Roman"/>
                <a:sym typeface="Times New Roman"/>
              </a:defRPr>
            </a:pPr>
          </a:p>
          <a:p>
            <a:pPr marL="485775" indent="-485775" algn="just">
              <a:lnSpc>
                <a:spcPct val="80000"/>
              </a:lnSpc>
              <a:spcBef>
                <a:spcPts val="700"/>
              </a:spcBef>
              <a:defRPr sz="3400">
                <a:solidFill>
                  <a:srgbClr val="FFFFFF"/>
                </a:solidFill>
                <a:latin typeface="Times New Roman"/>
                <a:ea typeface="Times New Roman"/>
                <a:cs typeface="Times New Roman"/>
                <a:sym typeface="Times New Roman"/>
              </a:defRPr>
            </a:pPr>
            <a:r>
              <a:t>prawo rzeczowe do korzystania z budynku na cudzym gruncie</a:t>
            </a:r>
          </a:p>
          <a:p>
            <a:pPr marL="485775" indent="-485775" algn="just">
              <a:lnSpc>
                <a:spcPct val="80000"/>
              </a:lnSpc>
              <a:spcBef>
                <a:spcPts val="700"/>
              </a:spcBef>
              <a:defRPr sz="3400" u="sng">
                <a:solidFill>
                  <a:srgbClr val="FFFFFF"/>
                </a:solidFill>
                <a:latin typeface="Times New Roman"/>
                <a:ea typeface="Times New Roman"/>
                <a:cs typeface="Times New Roman"/>
                <a:sym typeface="Times New Roman"/>
              </a:defRPr>
            </a:pPr>
            <a:r>
              <a:t>dziedziczne</a:t>
            </a:r>
            <a:r>
              <a:rPr u="none"/>
              <a:t> i </a:t>
            </a:r>
            <a:r>
              <a:t>zbywalne</a:t>
            </a:r>
          </a:p>
          <a:p>
            <a:pPr marL="485775" indent="-485775" algn="just">
              <a:lnSpc>
                <a:spcPct val="80000"/>
              </a:lnSpc>
              <a:spcBef>
                <a:spcPts val="700"/>
              </a:spcBef>
              <a:defRPr sz="3400" u="sng">
                <a:solidFill>
                  <a:srgbClr val="FFFFFF"/>
                </a:solidFill>
                <a:latin typeface="Times New Roman"/>
                <a:ea typeface="Times New Roman"/>
                <a:cs typeface="Times New Roman"/>
                <a:sym typeface="Times New Roman"/>
              </a:defRPr>
            </a:pPr>
            <a:r>
              <a:t>długoterminowe</a:t>
            </a:r>
            <a:r>
              <a:rPr u="none"/>
              <a:t> lub </a:t>
            </a:r>
            <a:r>
              <a:t>wieczyste</a:t>
            </a:r>
          </a:p>
          <a:p>
            <a:pPr marL="485775" indent="-485775" algn="just">
              <a:lnSpc>
                <a:spcPct val="80000"/>
              </a:lnSpc>
              <a:spcBef>
                <a:spcPts val="700"/>
              </a:spcBef>
              <a:defRPr sz="3400">
                <a:solidFill>
                  <a:srgbClr val="FFFFFF"/>
                </a:solidFill>
                <a:latin typeface="Times New Roman"/>
                <a:ea typeface="Times New Roman"/>
                <a:cs typeface="Times New Roman"/>
                <a:sym typeface="Times New Roman"/>
              </a:defRPr>
            </a:pPr>
            <a:r>
              <a:t>jako odrębne prawo rzeczowe ukształtowało się w okresie prawa justyniańskiego: superficiariuszowi przyznano </a:t>
            </a:r>
            <a:r>
              <a:rPr i="1"/>
              <a:t>actiones in rem</a:t>
            </a:r>
          </a:p>
          <a:p>
            <a:pPr marL="485775" indent="-485775" algn="just">
              <a:lnSpc>
                <a:spcPct val="80000"/>
              </a:lnSpc>
              <a:spcBef>
                <a:spcPts val="700"/>
              </a:spcBef>
              <a:defRPr sz="3400">
                <a:solidFill>
                  <a:srgbClr val="FFFFFF"/>
                </a:solidFill>
                <a:latin typeface="Times New Roman"/>
                <a:ea typeface="Times New Roman"/>
                <a:cs typeface="Times New Roman"/>
                <a:sym typeface="Times New Roman"/>
              </a:defRPr>
            </a:pPr>
            <a:r>
              <a:t>miało na celu rozwój budownictwa mieszkaniowego (w okresie republiki grunty należące do gmin oddawano osobom prywatnym pod zabudowę)</a:t>
            </a:r>
          </a:p>
          <a:p>
            <a:pPr marL="485775" indent="-485775" algn="just">
              <a:lnSpc>
                <a:spcPct val="80000"/>
              </a:lnSpc>
              <a:spcBef>
                <a:spcPts val="700"/>
              </a:spcBef>
              <a:defRPr sz="3400">
                <a:solidFill>
                  <a:srgbClr val="FFFFFF"/>
                </a:solidFill>
                <a:latin typeface="Times New Roman"/>
                <a:ea typeface="Times New Roman"/>
                <a:cs typeface="Times New Roman"/>
                <a:sym typeface="Times New Roman"/>
              </a:defRPr>
            </a:pPr>
          </a:p>
          <a:p>
            <a:pPr marL="487680" indent="-487680" algn="just">
              <a:lnSpc>
                <a:spcPct val="80000"/>
              </a:lnSpc>
              <a:spcBef>
                <a:spcPts val="700"/>
              </a:spcBef>
              <a:buSzTx/>
              <a:buNone/>
              <a:defRPr b="1" sz="3400">
                <a:solidFill>
                  <a:srgbClr val="FFFFFF"/>
                </a:solidFill>
                <a:latin typeface="Times New Roman"/>
                <a:ea typeface="Times New Roman"/>
                <a:cs typeface="Times New Roman"/>
                <a:sym typeface="Times New Roman"/>
              </a:defRPr>
            </a:pPr>
          </a:p>
          <a:p>
            <a:pPr marL="487680" indent="-487680" algn="just">
              <a:lnSpc>
                <a:spcPct val="80000"/>
              </a:lnSpc>
              <a:spcBef>
                <a:spcPts val="700"/>
              </a:spcBef>
              <a:buSzTx/>
              <a:buNone/>
              <a:defRPr b="1" sz="3400">
                <a:solidFill>
                  <a:srgbClr val="FFFFFF"/>
                </a:solidFill>
                <a:latin typeface="Times New Roman"/>
                <a:ea typeface="Times New Roman"/>
                <a:cs typeface="Times New Roman"/>
                <a:sym typeface="Times New Roman"/>
              </a:defRPr>
            </a:pPr>
            <a:r>
              <a:t>Superficjariusz</a:t>
            </a:r>
            <a:r>
              <a:rPr b="0"/>
              <a:t> otrzymywał pełne prawo do korzystania z budynku w zamian za uiszczenie niewielkiej opłaty – </a:t>
            </a:r>
            <a:r>
              <a:t>solarium</a:t>
            </a:r>
          </a:p>
          <a:p>
            <a:pPr marL="487680" indent="-487680" algn="just">
              <a:lnSpc>
                <a:spcPct val="80000"/>
              </a:lnSpc>
              <a:spcBef>
                <a:spcPts val="700"/>
              </a:spcBef>
              <a:buSzTx/>
              <a:buNone/>
              <a:defRPr sz="3400">
                <a:solidFill>
                  <a:srgbClr val="FFFFFF"/>
                </a:solidFill>
                <a:latin typeface="Times New Roman"/>
                <a:ea typeface="Times New Roman"/>
                <a:cs typeface="Times New Roman"/>
                <a:sym typeface="Times New Roman"/>
              </a:defRPr>
            </a:pPr>
            <a:r>
              <a:t>W szczególności miał prawo do:</a:t>
            </a:r>
          </a:p>
          <a:p>
            <a:pPr marL="487680" indent="-487680" algn="just">
              <a:lnSpc>
                <a:spcPct val="80000"/>
              </a:lnSpc>
              <a:spcBef>
                <a:spcPts val="700"/>
              </a:spcBef>
              <a:buSzTx/>
              <a:buNone/>
              <a:defRPr sz="3400">
                <a:solidFill>
                  <a:srgbClr val="FFFFFF"/>
                </a:solidFill>
                <a:latin typeface="Times New Roman"/>
                <a:ea typeface="Times New Roman"/>
                <a:cs typeface="Times New Roman"/>
                <a:sym typeface="Times New Roman"/>
              </a:defRPr>
            </a:pPr>
            <a:r>
              <a:t>*Podnajmowania mieszkania</a:t>
            </a:r>
          </a:p>
          <a:p>
            <a:pPr marL="487680" indent="-487680" algn="just">
              <a:lnSpc>
                <a:spcPct val="80000"/>
              </a:lnSpc>
              <a:spcBef>
                <a:spcPts val="700"/>
              </a:spcBef>
              <a:buSzTx/>
              <a:buNone/>
              <a:defRPr sz="3400">
                <a:solidFill>
                  <a:srgbClr val="FFFFFF"/>
                </a:solidFill>
                <a:latin typeface="Times New Roman"/>
                <a:ea typeface="Times New Roman"/>
                <a:cs typeface="Times New Roman"/>
                <a:sym typeface="Times New Roman"/>
              </a:defRPr>
            </a:pPr>
            <a:r>
              <a:t>*Przekazywania swoich uprawnień za życia lub na wypadek śmierci</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4" name="Shape 284"/>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285" name="Shape 285"/>
          <p:cNvSpPr/>
          <p:nvPr>
            <p:ph type="body" idx="1"/>
          </p:nvPr>
        </p:nvSpPr>
        <p:spPr>
          <a:xfrm>
            <a:off x="507999" y="-2"/>
            <a:ext cx="11846561" cy="9382905"/>
          </a:xfrm>
          <a:prstGeom prst="rect">
            <a:avLst/>
          </a:prstGeom>
        </p:spPr>
        <p:txBody>
          <a:bodyPr/>
          <a:lstStyle/>
          <a:p>
            <a:pPr marL="473048" indent="-473048" algn="ctr" defTabSz="1261464">
              <a:lnSpc>
                <a:spcPct val="80000"/>
              </a:lnSpc>
              <a:spcBef>
                <a:spcPts val="2800"/>
              </a:spcBef>
              <a:buSzTx/>
              <a:buNone/>
              <a:defRPr b="1" sz="4800">
                <a:solidFill>
                  <a:srgbClr val="FFFFFF"/>
                </a:solidFill>
                <a:effectLst>
                  <a:outerShdw sx="100000" sy="100000" kx="0" ky="0" algn="b" rotWithShape="0" blurRad="38100" dist="36957" dir="2700000">
                    <a:srgbClr val="000000">
                      <a:alpha val="43137"/>
                    </a:srgbClr>
                  </a:outerShdw>
                </a:effectLst>
                <a:latin typeface="Times New Roman"/>
                <a:ea typeface="Times New Roman"/>
                <a:cs typeface="Times New Roman"/>
                <a:sym typeface="Times New Roman"/>
              </a:defRPr>
            </a:pPr>
            <a:r>
              <a:t>Zastaw – istota</a:t>
            </a:r>
            <a:endParaRPr sz="1400"/>
          </a:p>
          <a:p>
            <a:pPr marL="677104" indent="-677104" algn="just" defTabSz="1261464">
              <a:lnSpc>
                <a:spcPct val="80000"/>
              </a:lnSpc>
              <a:spcBef>
                <a:spcPts val="2200"/>
              </a:spcBef>
              <a:buFont typeface="Wingdings"/>
              <a:buChar char="➢"/>
              <a:defRPr sz="3800">
                <a:solidFill>
                  <a:srgbClr val="FFFFFF"/>
                </a:solidFill>
                <a:latin typeface="Times New Roman"/>
                <a:ea typeface="Times New Roman"/>
                <a:cs typeface="Times New Roman"/>
                <a:sym typeface="Times New Roman"/>
              </a:defRPr>
            </a:pPr>
            <a:r>
              <a:t>Zabezpieczenie realne długu</a:t>
            </a:r>
            <a:endParaRPr sz="1400"/>
          </a:p>
          <a:p>
            <a:pPr marL="677104" indent="-677104" algn="just" defTabSz="1261464">
              <a:lnSpc>
                <a:spcPct val="80000"/>
              </a:lnSpc>
              <a:spcBef>
                <a:spcPts val="2200"/>
              </a:spcBef>
              <a:buFont typeface="Wingdings"/>
              <a:buChar char="➢"/>
              <a:defRPr sz="3800">
                <a:solidFill>
                  <a:srgbClr val="FFFFFF"/>
                </a:solidFill>
                <a:latin typeface="Times New Roman"/>
                <a:ea typeface="Times New Roman"/>
                <a:cs typeface="Times New Roman"/>
                <a:sym typeface="Times New Roman"/>
              </a:defRPr>
            </a:pPr>
            <a:r>
              <a:t>Zabezpieczał tylko oznaczoną wierzytelność (wyjątek: </a:t>
            </a:r>
            <a:r>
              <a:rPr i="1"/>
              <a:t>pignus Gordianum</a:t>
            </a:r>
            <a:r>
              <a:t>)</a:t>
            </a:r>
            <a:endParaRPr sz="1400"/>
          </a:p>
          <a:p>
            <a:pPr marL="473048" indent="-473048" algn="ctr" defTabSz="1261464">
              <a:lnSpc>
                <a:spcPct val="80000"/>
              </a:lnSpc>
              <a:spcBef>
                <a:spcPts val="800"/>
              </a:spcBef>
              <a:buSzTx/>
              <a:buNone/>
              <a:defRPr b="1" i="1" sz="9000">
                <a:solidFill>
                  <a:srgbClr val="FFFFFF"/>
                </a:solidFill>
                <a:effectLst>
                  <a:outerShdw sx="100000" sy="100000" kx="0" ky="0" algn="b" rotWithShape="0" blurRad="38100" dist="36957" dir="2700000">
                    <a:srgbClr val="000000">
                      <a:alpha val="43137"/>
                    </a:srgbClr>
                  </a:outerShdw>
                </a:effectLst>
                <a:latin typeface="Times New Roman"/>
                <a:ea typeface="Times New Roman"/>
                <a:cs typeface="Times New Roman"/>
                <a:sym typeface="Times New Roman"/>
              </a:defRPr>
            </a:pPr>
          </a:p>
          <a:p>
            <a:pPr marL="473048" indent="-473048" algn="ctr" defTabSz="1261464">
              <a:lnSpc>
                <a:spcPct val="80000"/>
              </a:lnSpc>
              <a:spcBef>
                <a:spcPts val="800"/>
              </a:spcBef>
              <a:buSzTx/>
              <a:buNone/>
              <a:defRPr b="1" i="1" sz="9000">
                <a:solidFill>
                  <a:srgbClr val="FFFFFF"/>
                </a:solidFill>
                <a:effectLst>
                  <a:outerShdw sx="100000" sy="100000" kx="0" ky="0" algn="b" rotWithShape="0" blurRad="38100" dist="36957" dir="2700000">
                    <a:srgbClr val="000000">
                      <a:alpha val="43137"/>
                    </a:srgbClr>
                  </a:outerShdw>
                </a:effectLst>
                <a:latin typeface="Times New Roman"/>
                <a:ea typeface="Times New Roman"/>
                <a:cs typeface="Times New Roman"/>
                <a:sym typeface="Times New Roman"/>
              </a:defRPr>
            </a:pPr>
          </a:p>
          <a:p>
            <a:pPr marL="473048" indent="-473048" algn="ctr" defTabSz="1261464">
              <a:lnSpc>
                <a:spcPct val="80000"/>
              </a:lnSpc>
              <a:spcBef>
                <a:spcPts val="2500"/>
              </a:spcBef>
              <a:buSzTx/>
              <a:buNone/>
              <a:defRPr b="1" i="1">
                <a:solidFill>
                  <a:srgbClr val="FFFFFF"/>
                </a:solidFill>
                <a:effectLst>
                  <a:outerShdw sx="100000" sy="100000" kx="0" ky="0" algn="b" rotWithShape="0" blurRad="38100" dist="36957" dir="2700000">
                    <a:srgbClr val="000000">
                      <a:alpha val="43137"/>
                    </a:srgbClr>
                  </a:outerShdw>
                </a:effectLst>
                <a:latin typeface="Times New Roman"/>
                <a:ea typeface="Times New Roman"/>
                <a:cs typeface="Times New Roman"/>
                <a:sym typeface="Times New Roman"/>
              </a:defRPr>
            </a:pPr>
            <a:r>
              <a:t>Zastaw – rozwój historyczny</a:t>
            </a:r>
            <a:endParaRPr sz="1400"/>
          </a:p>
          <a:p>
            <a:pPr marL="634987" indent="-634987" algn="just" defTabSz="1261464">
              <a:lnSpc>
                <a:spcPct val="80000"/>
              </a:lnSpc>
              <a:spcBef>
                <a:spcPts val="800"/>
              </a:spcBef>
              <a:defRPr i="1" sz="1400">
                <a:solidFill>
                  <a:srgbClr val="FFFF00"/>
                </a:solidFill>
                <a:latin typeface="Times New Roman"/>
                <a:ea typeface="Times New Roman"/>
                <a:cs typeface="Times New Roman"/>
                <a:sym typeface="Times New Roman"/>
              </a:defRPr>
            </a:pPr>
          </a:p>
          <a:p>
            <a:pPr marL="634987" indent="-634987" algn="just" defTabSz="1261464">
              <a:lnSpc>
                <a:spcPct val="80000"/>
              </a:lnSpc>
              <a:spcBef>
                <a:spcPts val="800"/>
              </a:spcBef>
              <a:defRPr sz="1400">
                <a:solidFill>
                  <a:srgbClr val="FFFF00"/>
                </a:solidFill>
                <a:latin typeface="Times New Roman"/>
                <a:ea typeface="Times New Roman"/>
                <a:cs typeface="Times New Roman"/>
                <a:sym typeface="Times New Roman"/>
              </a:defRPr>
            </a:pPr>
          </a:p>
          <a:p>
            <a:pPr marL="634987" indent="-634987" algn="just" defTabSz="1261464">
              <a:lnSpc>
                <a:spcPct val="80000"/>
              </a:lnSpc>
              <a:spcBef>
                <a:spcPts val="800"/>
              </a:spcBef>
              <a:defRPr i="1" sz="1400">
                <a:solidFill>
                  <a:srgbClr val="FFFF00"/>
                </a:solidFill>
                <a:latin typeface="Times New Roman"/>
                <a:ea typeface="Times New Roman"/>
                <a:cs typeface="Times New Roman"/>
                <a:sym typeface="Times New Roman"/>
              </a:defRPr>
            </a:pPr>
          </a:p>
          <a:p>
            <a:pPr marL="634987" indent="-634987" algn="just" defTabSz="1261464">
              <a:lnSpc>
                <a:spcPct val="80000"/>
              </a:lnSpc>
              <a:spcBef>
                <a:spcPts val="800"/>
              </a:spcBef>
              <a:defRPr sz="1400">
                <a:solidFill>
                  <a:srgbClr val="FFFF00"/>
                </a:solidFill>
                <a:latin typeface="Times New Roman"/>
                <a:ea typeface="Times New Roman"/>
                <a:cs typeface="Times New Roman"/>
                <a:sym typeface="Times New Roman"/>
              </a:defRPr>
            </a:pPr>
          </a:p>
          <a:p>
            <a:pPr marL="634987" indent="-634987" algn="just" defTabSz="1261464">
              <a:lnSpc>
                <a:spcPct val="80000"/>
              </a:lnSpc>
              <a:spcBef>
                <a:spcPts val="800"/>
              </a:spcBef>
              <a:defRPr b="1" i="1" sz="1400">
                <a:solidFill>
                  <a:srgbClr val="FFFF00"/>
                </a:solidFill>
                <a:latin typeface="Times New Roman"/>
                <a:ea typeface="Times New Roman"/>
                <a:cs typeface="Times New Roman"/>
                <a:sym typeface="Times New Roman"/>
              </a:defRPr>
            </a:pPr>
          </a:p>
          <a:p>
            <a:pPr marL="709573" indent="-709573" algn="just" defTabSz="1261464">
              <a:lnSpc>
                <a:spcPct val="80000"/>
              </a:lnSpc>
              <a:spcBef>
                <a:spcPts val="800"/>
              </a:spcBef>
              <a:buSzTx/>
              <a:buNone/>
              <a:defRPr sz="1400">
                <a:solidFill>
                  <a:srgbClr val="FF9900"/>
                </a:solidFill>
                <a:latin typeface="Times New Roman"/>
                <a:ea typeface="Times New Roman"/>
                <a:cs typeface="Times New Roman"/>
                <a:sym typeface="Times New Roman"/>
              </a:defRPr>
            </a:pPr>
          </a:p>
          <a:p>
            <a:pPr marL="473048" indent="-473048" algn="just" defTabSz="1261464">
              <a:lnSpc>
                <a:spcPct val="80000"/>
              </a:lnSpc>
              <a:spcBef>
                <a:spcPts val="800"/>
              </a:spcBef>
              <a:buSzTx/>
              <a:buNone/>
              <a:defRPr b="1" sz="1400">
                <a:solidFill>
                  <a:srgbClr val="FF9900"/>
                </a:solidFill>
                <a:latin typeface="Times New Roman"/>
                <a:ea typeface="Times New Roman"/>
                <a:cs typeface="Times New Roman"/>
                <a:sym typeface="Times New Roman"/>
              </a:defRPr>
            </a:pPr>
          </a:p>
          <a:p>
            <a:pPr marL="423324" indent="-423324" algn="just" defTabSz="1261464">
              <a:lnSpc>
                <a:spcPct val="80000"/>
              </a:lnSpc>
              <a:spcBef>
                <a:spcPts val="800"/>
              </a:spcBef>
              <a:defRPr b="1" sz="1400">
                <a:solidFill>
                  <a:srgbClr val="FF9900"/>
                </a:solidFill>
                <a:latin typeface="Times New Roman"/>
                <a:ea typeface="Times New Roman"/>
                <a:cs typeface="Times New Roman"/>
                <a:sym typeface="Times New Roman"/>
              </a:defRPr>
            </a:pPr>
          </a:p>
          <a:p>
            <a:pPr marL="473048" indent="-473048" algn="just" defTabSz="1261464">
              <a:lnSpc>
                <a:spcPct val="80000"/>
              </a:lnSpc>
              <a:spcBef>
                <a:spcPts val="800"/>
              </a:spcBef>
              <a:buSzTx/>
              <a:buNone/>
              <a:defRPr b="1" sz="1400">
                <a:solidFill>
                  <a:srgbClr val="FF9900"/>
                </a:solidFill>
                <a:latin typeface="Times New Roman"/>
                <a:ea typeface="Times New Roman"/>
                <a:cs typeface="Times New Roman"/>
                <a:sym typeface="Times New Roman"/>
              </a:defRPr>
            </a:pPr>
            <a:r>
              <a:t> </a:t>
            </a:r>
          </a:p>
        </p:txBody>
      </p:sp>
      <p:grpSp>
        <p:nvGrpSpPr>
          <p:cNvPr id="297" name="Group 297"/>
          <p:cNvGrpSpPr/>
          <p:nvPr/>
        </p:nvGrpSpPr>
        <p:grpSpPr>
          <a:xfrm>
            <a:off x="1177007" y="6447603"/>
            <a:ext cx="10036325" cy="1940019"/>
            <a:chOff x="0" y="-1"/>
            <a:chExt cx="10036324" cy="1940018"/>
          </a:xfrm>
        </p:grpSpPr>
        <p:grpSp>
          <p:nvGrpSpPr>
            <p:cNvPr id="288" name="Group 288"/>
            <p:cNvGrpSpPr/>
            <p:nvPr/>
          </p:nvGrpSpPr>
          <p:grpSpPr>
            <a:xfrm>
              <a:off x="0" y="-2"/>
              <a:ext cx="2586684" cy="1940019"/>
              <a:chOff x="0" y="0"/>
              <a:chExt cx="2586683" cy="1940018"/>
            </a:xfrm>
          </p:grpSpPr>
          <p:sp>
            <p:nvSpPr>
              <p:cNvPr id="286" name="Shape 286"/>
              <p:cNvSpPr/>
              <p:nvPr/>
            </p:nvSpPr>
            <p:spPr>
              <a:xfrm>
                <a:off x="0" y="-1"/>
                <a:ext cx="2586684" cy="1940019"/>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2800">
                    <a:solidFill>
                      <a:srgbClr val="FFFFFF"/>
                    </a:solidFill>
                    <a:latin typeface="Calibri"/>
                    <a:ea typeface="Calibri"/>
                    <a:cs typeface="Calibri"/>
                    <a:sym typeface="Calibri"/>
                  </a:defRPr>
                </a:pPr>
              </a:p>
            </p:txBody>
          </p:sp>
          <p:sp>
            <p:nvSpPr>
              <p:cNvPr id="287" name="Shape 287"/>
              <p:cNvSpPr/>
              <p:nvPr/>
            </p:nvSpPr>
            <p:spPr>
              <a:xfrm>
                <a:off x="42571" y="709337"/>
                <a:ext cx="2501540" cy="52133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p>
                <a:pPr defTabSz="1300480">
                  <a:defRPr b="1" i="1" sz="2800">
                    <a:solidFill>
                      <a:srgbClr val="FFFFFF"/>
                    </a:solidFill>
                    <a:latin typeface="Times New Roman"/>
                    <a:ea typeface="Times New Roman"/>
                    <a:cs typeface="Times New Roman"/>
                    <a:sym typeface="Times New Roman"/>
                  </a:defRPr>
                </a:pPr>
                <a:r>
                  <a:t>Fiducia</a:t>
                </a:r>
                <a:r>
                  <a:rPr b="0">
                    <a:solidFill>
                      <a:srgbClr val="FFFF00"/>
                    </a:solidFill>
                  </a:rPr>
                  <a:t> </a:t>
                </a:r>
              </a:p>
            </p:txBody>
          </p:sp>
        </p:grpSp>
        <p:sp>
          <p:nvSpPr>
            <p:cNvPr id="289" name="Shape 289"/>
            <p:cNvSpPr/>
            <p:nvPr/>
          </p:nvSpPr>
          <p:spPr>
            <a:xfrm>
              <a:off x="2871214" y="685470"/>
              <a:ext cx="569073" cy="569074"/>
            </a:xfrm>
            <a:prstGeom prst="rightArrow">
              <a:avLst>
                <a:gd name="adj1" fmla="val 64000"/>
                <a:gd name="adj2" fmla="val 50000"/>
              </a:avLst>
            </a:prstGeom>
            <a:solidFill>
              <a:srgbClr val="B1C0DA"/>
            </a:solidFill>
            <a:ln w="12700" cap="flat">
              <a:noFill/>
              <a:miter lim="400000"/>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nvGrpSpPr>
            <p:cNvPr id="292" name="Group 292"/>
            <p:cNvGrpSpPr/>
            <p:nvPr/>
          </p:nvGrpSpPr>
          <p:grpSpPr>
            <a:xfrm>
              <a:off x="3724818" y="-2"/>
              <a:ext cx="2586686" cy="1940019"/>
              <a:chOff x="0" y="0"/>
              <a:chExt cx="2586685" cy="1940018"/>
            </a:xfrm>
          </p:grpSpPr>
          <p:sp>
            <p:nvSpPr>
              <p:cNvPr id="290" name="Shape 290"/>
              <p:cNvSpPr/>
              <p:nvPr/>
            </p:nvSpPr>
            <p:spPr>
              <a:xfrm>
                <a:off x="-1" y="-1"/>
                <a:ext cx="2586687" cy="1940019"/>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2800">
                    <a:solidFill>
                      <a:srgbClr val="FFFFFF"/>
                    </a:solidFill>
                    <a:latin typeface="Calibri"/>
                    <a:ea typeface="Calibri"/>
                    <a:cs typeface="Calibri"/>
                    <a:sym typeface="Calibri"/>
                  </a:defRPr>
                </a:pPr>
              </a:p>
            </p:txBody>
          </p:sp>
          <p:sp>
            <p:nvSpPr>
              <p:cNvPr id="291" name="Shape 291"/>
              <p:cNvSpPr/>
              <p:nvPr/>
            </p:nvSpPr>
            <p:spPr>
              <a:xfrm>
                <a:off x="42570" y="709337"/>
                <a:ext cx="2501542" cy="52133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b="1" i="1" sz="2800">
                    <a:solidFill>
                      <a:srgbClr val="FFFFFF"/>
                    </a:solidFill>
                    <a:latin typeface="Times New Roman"/>
                    <a:ea typeface="Times New Roman"/>
                    <a:cs typeface="Times New Roman"/>
                    <a:sym typeface="Times New Roman"/>
                  </a:defRPr>
                </a:lvl1pPr>
              </a:lstStyle>
              <a:p>
                <a:pPr/>
                <a:r>
                  <a:t>Pignus</a:t>
                </a:r>
              </a:p>
            </p:txBody>
          </p:sp>
        </p:grpSp>
        <p:sp>
          <p:nvSpPr>
            <p:cNvPr id="293" name="Shape 293"/>
            <p:cNvSpPr/>
            <p:nvPr/>
          </p:nvSpPr>
          <p:spPr>
            <a:xfrm>
              <a:off x="6596032" y="685470"/>
              <a:ext cx="569074" cy="569074"/>
            </a:xfrm>
            <a:prstGeom prst="rightArrow">
              <a:avLst>
                <a:gd name="adj1" fmla="val 64000"/>
                <a:gd name="adj2" fmla="val 50000"/>
              </a:avLst>
            </a:prstGeom>
            <a:solidFill>
              <a:srgbClr val="B1C0DA"/>
            </a:solidFill>
            <a:ln w="12700" cap="flat">
              <a:noFill/>
              <a:miter lim="400000"/>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nvGrpSpPr>
            <p:cNvPr id="296" name="Group 296"/>
            <p:cNvGrpSpPr/>
            <p:nvPr/>
          </p:nvGrpSpPr>
          <p:grpSpPr>
            <a:xfrm>
              <a:off x="7449638" y="-2"/>
              <a:ext cx="2586687" cy="1940019"/>
              <a:chOff x="0" y="0"/>
              <a:chExt cx="2586685" cy="1940018"/>
            </a:xfrm>
          </p:grpSpPr>
          <p:sp>
            <p:nvSpPr>
              <p:cNvPr id="294" name="Shape 294"/>
              <p:cNvSpPr/>
              <p:nvPr/>
            </p:nvSpPr>
            <p:spPr>
              <a:xfrm>
                <a:off x="-1" y="-1"/>
                <a:ext cx="2586687" cy="1940019"/>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2800">
                    <a:solidFill>
                      <a:srgbClr val="FFFFFF"/>
                    </a:solidFill>
                    <a:latin typeface="Calibri"/>
                    <a:ea typeface="Calibri"/>
                    <a:cs typeface="Calibri"/>
                    <a:sym typeface="Calibri"/>
                  </a:defRPr>
                </a:pPr>
              </a:p>
            </p:txBody>
          </p:sp>
          <p:sp>
            <p:nvSpPr>
              <p:cNvPr id="295" name="Shape 295"/>
              <p:cNvSpPr/>
              <p:nvPr/>
            </p:nvSpPr>
            <p:spPr>
              <a:xfrm>
                <a:off x="42570" y="709337"/>
                <a:ext cx="2501542" cy="52133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b="1" i="1" sz="2800">
                    <a:solidFill>
                      <a:srgbClr val="FFFFFF"/>
                    </a:solidFill>
                    <a:latin typeface="Times New Roman"/>
                    <a:ea typeface="Times New Roman"/>
                    <a:cs typeface="Times New Roman"/>
                    <a:sym typeface="Times New Roman"/>
                  </a:defRPr>
                </a:lvl1pPr>
              </a:lstStyle>
              <a:p>
                <a:pPr/>
                <a:r>
                  <a:t>Hypotheca</a:t>
                </a:r>
              </a:p>
            </p:txBody>
          </p:sp>
        </p:grpSp>
      </p:gr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9" name="Shape 299"/>
          <p:cNvSpPr/>
          <p:nvPr>
            <p:ph type="title" idx="4294967295"/>
          </p:nvPr>
        </p:nvSpPr>
        <p:spPr>
          <a:xfrm>
            <a:off x="650238" y="390596"/>
            <a:ext cx="11704323" cy="1625602"/>
          </a:xfrm>
          <a:prstGeom prst="rect">
            <a:avLst/>
          </a:prstGeom>
        </p:spPr>
        <p:txBody>
          <a:bodyPr lIns="65022" tIns="65022" rIns="65022" bIns="65022"/>
          <a:lstStyle>
            <a:lvl1pPr defTabSz="1300480">
              <a:defRPr sz="6200">
                <a:solidFill>
                  <a:srgbClr val="FFFFFF"/>
                </a:solidFill>
                <a:latin typeface="Times New Roman"/>
                <a:ea typeface="Times New Roman"/>
                <a:cs typeface="Times New Roman"/>
                <a:sym typeface="Times New Roman"/>
              </a:defRPr>
            </a:lvl1pPr>
          </a:lstStyle>
          <a:p>
            <a:pPr/>
            <a:r>
              <a:t>Powstanie i zagaśnięcie zastawu</a:t>
            </a:r>
          </a:p>
        </p:txBody>
      </p:sp>
      <p:sp>
        <p:nvSpPr>
          <p:cNvPr id="300" name="Shape 300"/>
          <p:cNvSpPr/>
          <p:nvPr>
            <p:ph type="body" idx="4294967295"/>
          </p:nvPr>
        </p:nvSpPr>
        <p:spPr>
          <a:xfrm>
            <a:off x="955790" y="1898108"/>
            <a:ext cx="11317658" cy="7768592"/>
          </a:xfrm>
          <a:prstGeom prst="rect">
            <a:avLst/>
          </a:prstGeom>
        </p:spPr>
        <p:txBody>
          <a:bodyPr lIns="65022" tIns="65022" rIns="65022" bIns="65022" anchor="t"/>
          <a:lstStyle/>
          <a:p>
            <a:pPr marL="199198" indent="-91198" algn="just" defTabSz="1300480">
              <a:lnSpc>
                <a:spcPct val="90000"/>
              </a:lnSpc>
              <a:spcBef>
                <a:spcPts val="700"/>
              </a:spcBef>
              <a:buSzTx/>
              <a:buNone/>
              <a:defRPr sz="3200">
                <a:solidFill>
                  <a:srgbClr val="E6E6E6"/>
                </a:solidFill>
                <a:latin typeface="Arial"/>
                <a:ea typeface="Arial"/>
                <a:cs typeface="Arial"/>
                <a:sym typeface="Arial"/>
              </a:defRPr>
            </a:pPr>
            <a:r>
              <a:t>Zastaw powstawał przede wszystkim z woli osób</a:t>
            </a:r>
            <a:r>
              <a:rPr sz="4000">
                <a:latin typeface="Thorndale"/>
                <a:ea typeface="Thorndale"/>
                <a:cs typeface="Thorndale"/>
                <a:sym typeface="Thorndale"/>
              </a:rPr>
              <a:t> </a:t>
            </a:r>
            <a:r>
              <a:t>zainteresowanych, przez prywatną i nieformalną</a:t>
            </a:r>
            <a:r>
              <a:rPr sz="4000">
                <a:latin typeface="Thorndale"/>
                <a:ea typeface="Thorndale"/>
                <a:cs typeface="Thorndale"/>
                <a:sym typeface="Thorndale"/>
              </a:rPr>
              <a:t> </a:t>
            </a:r>
            <a:r>
              <a:t>umowę pomiędzy zastawcą a zastawnikiem.</a:t>
            </a:r>
            <a:endParaRPr sz="4000">
              <a:latin typeface="Thorndale"/>
              <a:ea typeface="Thorndale"/>
              <a:cs typeface="Thorndale"/>
              <a:sym typeface="Thorndale"/>
            </a:endParaRPr>
          </a:p>
          <a:p>
            <a:pPr marL="199198" indent="-91198" algn="just" defTabSz="1300480">
              <a:lnSpc>
                <a:spcPct val="90000"/>
              </a:lnSpc>
              <a:spcBef>
                <a:spcPts val="800"/>
              </a:spcBef>
              <a:buSzTx/>
              <a:buNone/>
              <a:defRPr sz="3400">
                <a:solidFill>
                  <a:srgbClr val="E6E6E6"/>
                </a:solidFill>
                <a:latin typeface="Arial"/>
                <a:ea typeface="Arial"/>
                <a:cs typeface="Arial"/>
                <a:sym typeface="Arial"/>
              </a:defRPr>
            </a:pPr>
          </a:p>
          <a:p>
            <a:pPr marL="199198" indent="-91198" algn="just" defTabSz="1300480">
              <a:lnSpc>
                <a:spcPct val="90000"/>
              </a:lnSpc>
              <a:spcBef>
                <a:spcPts val="700"/>
              </a:spcBef>
              <a:buSzTx/>
              <a:buNone/>
              <a:defRPr sz="3200">
                <a:solidFill>
                  <a:srgbClr val="E6E6E6"/>
                </a:solidFill>
                <a:latin typeface="Arial"/>
                <a:ea typeface="Arial"/>
                <a:cs typeface="Arial"/>
                <a:sym typeface="Arial"/>
              </a:defRPr>
            </a:pPr>
            <a:r>
              <a:t>Zastaw gasł przede wszystkim wtedy, gdy</a:t>
            </a:r>
            <a:r>
              <a:rPr sz="4000">
                <a:latin typeface="Thorndale"/>
                <a:ea typeface="Thorndale"/>
                <a:cs typeface="Thorndale"/>
                <a:sym typeface="Thorndale"/>
              </a:rPr>
              <a:t> </a:t>
            </a:r>
            <a:r>
              <a:t>spełnił swoje zadanie. Jako prawo akcesoryjne</a:t>
            </a:r>
            <a:r>
              <a:rPr sz="4000">
                <a:latin typeface="Thorndale"/>
                <a:ea typeface="Thorndale"/>
                <a:cs typeface="Thorndale"/>
                <a:sym typeface="Thorndale"/>
              </a:rPr>
              <a:t> </a:t>
            </a:r>
            <a:r>
              <a:t>tracił więc rację bytu, gdy zostało umorzone</a:t>
            </a:r>
            <a:r>
              <a:rPr sz="4000">
                <a:latin typeface="Thorndale"/>
                <a:ea typeface="Thorndale"/>
                <a:cs typeface="Thorndale"/>
                <a:sym typeface="Thorndale"/>
              </a:rPr>
              <a:t> </a:t>
            </a:r>
            <a:r>
              <a:t>zobowiązanie, którego wykonanie zabezpieczał,</a:t>
            </a:r>
            <a:r>
              <a:rPr sz="4000">
                <a:latin typeface="Thorndale"/>
                <a:ea typeface="Thorndale"/>
                <a:cs typeface="Thorndale"/>
                <a:sym typeface="Thorndale"/>
              </a:rPr>
              <a:t> </a:t>
            </a:r>
            <a:r>
              <a:t>np. przez zapłatę czy zaspokojenie wierzyciela</a:t>
            </a:r>
            <a:r>
              <a:rPr sz="4000">
                <a:latin typeface="Thorndale"/>
                <a:ea typeface="Thorndale"/>
                <a:cs typeface="Thorndale"/>
                <a:sym typeface="Thorndale"/>
              </a:rPr>
              <a:t> </a:t>
            </a:r>
            <a:r>
              <a:t>właśnie z zastawu. Musiało to być jednak</a:t>
            </a:r>
            <a:r>
              <a:rPr sz="4000">
                <a:latin typeface="Thorndale"/>
                <a:ea typeface="Thorndale"/>
                <a:cs typeface="Thorndale"/>
                <a:sym typeface="Thorndale"/>
              </a:rPr>
              <a:t> </a:t>
            </a:r>
            <a:r>
              <a:t>zaspokojenie całkowite, zastaw zabezpieczał</a:t>
            </a:r>
            <a:r>
              <a:rPr sz="4000">
                <a:latin typeface="Thorndale"/>
                <a:ea typeface="Thorndale"/>
                <a:cs typeface="Thorndale"/>
                <a:sym typeface="Thorndale"/>
              </a:rPr>
              <a:t> </a:t>
            </a:r>
            <a:r>
              <a:t>bowiem niepodzielnie całość należności.</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Shape 302"/>
          <p:cNvSpPr/>
          <p:nvPr>
            <p:ph type="title" idx="4294967295"/>
          </p:nvPr>
        </p:nvSpPr>
        <p:spPr>
          <a:xfrm>
            <a:off x="664950" y="-3"/>
            <a:ext cx="11704323" cy="1087585"/>
          </a:xfrm>
          <a:prstGeom prst="rect">
            <a:avLst/>
          </a:prstGeom>
        </p:spPr>
        <p:txBody>
          <a:bodyPr lIns="65022" tIns="65022" rIns="65022" bIns="65022"/>
          <a:lstStyle>
            <a:lvl1pPr defTabSz="1287472">
              <a:defRPr sz="6000">
                <a:solidFill>
                  <a:srgbClr val="FFFFFF"/>
                </a:solidFill>
                <a:latin typeface="Times New Roman"/>
                <a:ea typeface="Times New Roman"/>
                <a:cs typeface="Times New Roman"/>
                <a:sym typeface="Times New Roman"/>
              </a:defRPr>
            </a:lvl1pPr>
          </a:lstStyle>
          <a:p>
            <a:pPr/>
            <a:r>
              <a:t>Przedmiot zastawu</a:t>
            </a:r>
          </a:p>
        </p:txBody>
      </p:sp>
      <p:sp>
        <p:nvSpPr>
          <p:cNvPr id="303" name="Shape 303"/>
          <p:cNvSpPr/>
          <p:nvPr>
            <p:ph type="body" idx="4294967295"/>
          </p:nvPr>
        </p:nvSpPr>
        <p:spPr>
          <a:xfrm>
            <a:off x="255304" y="1087578"/>
            <a:ext cx="12391781" cy="8666024"/>
          </a:xfrm>
          <a:prstGeom prst="rect">
            <a:avLst/>
          </a:prstGeom>
        </p:spPr>
        <p:txBody>
          <a:bodyPr lIns="65022" tIns="65022" rIns="65022" bIns="65022" anchor="t"/>
          <a:lstStyle/>
          <a:p>
            <a:pPr marL="199198" indent="-91198" algn="just" defTabSz="1300480">
              <a:spcBef>
                <a:spcPts val="700"/>
              </a:spcBef>
              <a:buSzTx/>
              <a:buNone/>
              <a:defRPr sz="3000">
                <a:solidFill>
                  <a:srgbClr val="E6E6E6"/>
                </a:solidFill>
                <a:latin typeface="Arial"/>
                <a:ea typeface="Arial"/>
                <a:cs typeface="Arial"/>
                <a:sym typeface="Arial"/>
              </a:defRPr>
            </a:pPr>
          </a:p>
          <a:p>
            <a:pPr marL="199198" indent="-91198" algn="just" defTabSz="1300480">
              <a:spcBef>
                <a:spcPts val="700"/>
              </a:spcBef>
              <a:buSzTx/>
              <a:buNone/>
              <a:defRPr sz="3000">
                <a:solidFill>
                  <a:srgbClr val="E6E6E6"/>
                </a:solidFill>
                <a:latin typeface="Arial"/>
                <a:ea typeface="Arial"/>
                <a:cs typeface="Arial"/>
                <a:sym typeface="Arial"/>
              </a:defRPr>
            </a:pPr>
            <a:r>
              <a:t>Najstarszym i najczęstszym przedmiotem zastawu były poszczególne rzeczy materialne, nieruchome i ruchome (w tym niewolnicy). W okresie cesarstwa pojawiła się hipoteka generalna, na całym majątku dłużnika, nie tylko aktualnym, ale nawet przyszłym. W majątku zaś mieściły się nie tylko rzeczy materialne, ale także i niematerialne </a:t>
            </a:r>
            <a:r>
              <a:rPr i="1"/>
              <a:t>(res incorporales). </a:t>
            </a:r>
            <a:endParaRPr i="1"/>
          </a:p>
          <a:p>
            <a:pPr marL="199198" indent="-91198" algn="just" defTabSz="1300480">
              <a:spcBef>
                <a:spcPts val="900"/>
              </a:spcBef>
              <a:buSzTx/>
              <a:buNone/>
              <a:defRPr i="1" sz="3000">
                <a:solidFill>
                  <a:srgbClr val="E6E6E6"/>
                </a:solidFill>
                <a:latin typeface="Arial"/>
                <a:ea typeface="Arial"/>
                <a:cs typeface="Arial"/>
                <a:sym typeface="Arial"/>
              </a:defRPr>
            </a:pPr>
          </a:p>
          <a:p>
            <a:pPr marL="199198" indent="-91198" algn="just" defTabSz="1300480">
              <a:spcBef>
                <a:spcPts val="700"/>
              </a:spcBef>
              <a:buSzTx/>
              <a:buNone/>
              <a:defRPr sz="3000">
                <a:solidFill>
                  <a:srgbClr val="E6E6E6"/>
                </a:solidFill>
                <a:latin typeface="Arial"/>
                <a:ea typeface="Arial"/>
                <a:cs typeface="Arial"/>
                <a:sym typeface="Arial"/>
              </a:defRPr>
            </a:pPr>
            <a:r>
              <a:t>Oczywiście i one mogły być pojedynczo obciążone zastawem. Szczególnie ważnym rodzajem takiego zastawu na prawach był zastaw wierzytelności </a:t>
            </a:r>
            <a:r>
              <a:rPr i="1"/>
              <a:t>(pignus nominis), </a:t>
            </a:r>
            <a:r>
              <a:t>ale w zastaw można było oddać także i inne prawa majątkowe, np. użytkowanie, </a:t>
            </a:r>
            <a:r>
              <a:rPr i="1"/>
              <a:t>superficies, </a:t>
            </a:r>
            <a:r>
              <a:t>a nawet samo prawo zastawu (powstawał wtedy tzw. podzastaw). Ostatecznie w Rzymie można było zastawić wszystkie rzeczy, które były możliwe do sprzedaży</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5" name="Shape 305"/>
          <p:cNvSpPr/>
          <p:nvPr>
            <p:ph type="title" idx="4294967295"/>
          </p:nvPr>
        </p:nvSpPr>
        <p:spPr>
          <a:xfrm>
            <a:off x="650238" y="390596"/>
            <a:ext cx="11704323" cy="1625602"/>
          </a:xfrm>
          <a:prstGeom prst="rect">
            <a:avLst/>
          </a:prstGeom>
        </p:spPr>
        <p:txBody>
          <a:bodyPr lIns="65022" tIns="65022" rIns="65022" bIns="65022"/>
          <a:lstStyle>
            <a:lvl1pPr defTabSz="1300480">
              <a:defRPr sz="6200">
                <a:solidFill>
                  <a:srgbClr val="FFFFFF"/>
                </a:solidFill>
                <a:latin typeface="Times New Roman"/>
                <a:ea typeface="Times New Roman"/>
                <a:cs typeface="Times New Roman"/>
                <a:sym typeface="Times New Roman"/>
              </a:defRPr>
            </a:lvl1pPr>
          </a:lstStyle>
          <a:p>
            <a:pPr/>
            <a:r>
              <a:t>Realizacja zastawu</a:t>
            </a:r>
          </a:p>
        </p:txBody>
      </p:sp>
      <p:sp>
        <p:nvSpPr>
          <p:cNvPr id="306" name="Shape 306"/>
          <p:cNvSpPr/>
          <p:nvPr>
            <p:ph type="body" idx="4294967295"/>
          </p:nvPr>
        </p:nvSpPr>
        <p:spPr>
          <a:xfrm>
            <a:off x="650238" y="2275839"/>
            <a:ext cx="11704323" cy="6436928"/>
          </a:xfrm>
          <a:prstGeom prst="rect">
            <a:avLst/>
          </a:prstGeom>
        </p:spPr>
        <p:txBody>
          <a:bodyPr lIns="65022" tIns="65022" rIns="65022" bIns="65022" anchor="t"/>
          <a:lstStyle>
            <a:lvl1pPr marL="199198" indent="-91198" algn="just" defTabSz="1300480">
              <a:spcBef>
                <a:spcPts val="900"/>
              </a:spcBef>
              <a:buSzTx/>
              <a:buNone/>
              <a:defRPr sz="3900">
                <a:solidFill>
                  <a:srgbClr val="FFFFFF"/>
                </a:solidFill>
                <a:latin typeface="Times New Roman"/>
                <a:ea typeface="Times New Roman"/>
                <a:cs typeface="Times New Roman"/>
                <a:sym typeface="Times New Roman"/>
              </a:defRPr>
            </a:lvl1pPr>
          </a:lstStyle>
          <a:p>
            <a:pPr/>
            <a:r>
              <a:t>Zastawnik zaspokajał się z rzeczy obciążonej według ustalonych zasad, ale przez czynności prywatne. Można je było wykonać, mając faktyczną władzę nad rzeczą i odpowiednie upoważnienia.</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8" name="Shape 308"/>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309" name="Shape 309"/>
          <p:cNvSpPr/>
          <p:nvPr>
            <p:ph type="body" idx="1"/>
          </p:nvPr>
        </p:nvSpPr>
        <p:spPr>
          <a:xfrm>
            <a:off x="255303" y="-2"/>
            <a:ext cx="12494194" cy="10714251"/>
          </a:xfrm>
          <a:prstGeom prst="rect">
            <a:avLst/>
          </a:prstGeom>
        </p:spPr>
        <p:txBody>
          <a:bodyPr/>
          <a:lstStyle/>
          <a:p>
            <a:pPr marL="487680" indent="-487680" algn="ctr">
              <a:lnSpc>
                <a:spcPct val="80000"/>
              </a:lnSpc>
              <a:spcBef>
                <a:spcPts val="2900"/>
              </a:spcBef>
              <a:buSzTx/>
              <a:buNone/>
              <a:defRPr b="1" i="1" sz="48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Fiducia</a:t>
            </a:r>
            <a:endParaRPr sz="7000"/>
          </a:p>
          <a:p>
            <a:pPr marL="731519" indent="-731519" algn="just">
              <a:lnSpc>
                <a:spcPct val="80000"/>
              </a:lnSpc>
              <a:spcBef>
                <a:spcPts val="1800"/>
              </a:spcBef>
              <a:buSzTx/>
              <a:buNone/>
              <a:defRPr i="1" sz="54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p>
          <a:p>
            <a:pPr marL="731519" indent="-731519" algn="just">
              <a:lnSpc>
                <a:spcPct val="80000"/>
              </a:lnSpc>
              <a:spcBef>
                <a:spcPts val="2200"/>
              </a:spcBef>
              <a:buSzTx/>
              <a:buNone/>
              <a:defRPr sz="3800">
                <a:solidFill>
                  <a:srgbClr val="FFFFFF"/>
                </a:solidFill>
                <a:latin typeface="Times New Roman"/>
                <a:ea typeface="Times New Roman"/>
                <a:cs typeface="Times New Roman"/>
                <a:sym typeface="Times New Roman"/>
              </a:defRPr>
            </a:pPr>
            <a:r>
              <a:t>Dłużnik przenosił na wierzyciela własność rzeczy poprzez </a:t>
            </a:r>
            <a:r>
              <a:rPr i="1"/>
              <a:t>mancipatio </a:t>
            </a:r>
            <a:r>
              <a:t>lub </a:t>
            </a:r>
            <a:r>
              <a:rPr i="1"/>
              <a:t>in iure cessio. </a:t>
            </a:r>
            <a:r>
              <a:t>Do abstrakcyjnego aktu przeniesienia dołączano jednak osobną umowę powierniczą (</a:t>
            </a:r>
            <a:r>
              <a:rPr i="1"/>
              <a:t>pactum fiduciae</a:t>
            </a:r>
            <a:r>
              <a:t>), w którym zastrzegano zwrotne przeniesienie własności po zaspokojeniu wierzyciela (</a:t>
            </a:r>
            <a:r>
              <a:rPr i="1"/>
              <a:t>fiducia com creditore contracta</a:t>
            </a:r>
            <a:r>
              <a:t>).</a:t>
            </a:r>
            <a:endParaRPr b="1" i="1" sz="5400">
              <a:effectLst>
                <a:outerShdw sx="100000" sy="100000" kx="0" ky="0" algn="b" rotWithShape="0" blurRad="38100" dist="38100" dir="2700000">
                  <a:srgbClr val="000000">
                    <a:alpha val="43137"/>
                  </a:srgbClr>
                </a:outerShdw>
              </a:effectLst>
            </a:endParaRPr>
          </a:p>
          <a:p>
            <a:pPr marL="723900" indent="-723900" algn="just">
              <a:lnSpc>
                <a:spcPct val="80000"/>
              </a:lnSpc>
              <a:spcBef>
                <a:spcPts val="2200"/>
              </a:spcBef>
              <a:buFont typeface="Wingdings"/>
              <a:buChar char="➢"/>
              <a:defRPr sz="38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Umowa powiernicza o przeniesienie własności rzeczy</a:t>
            </a:r>
            <a:endParaRPr sz="3000"/>
          </a:p>
          <a:p>
            <a:pPr marL="723900" indent="-723900" algn="just">
              <a:lnSpc>
                <a:spcPct val="80000"/>
              </a:lnSpc>
              <a:spcBef>
                <a:spcPts val="2200"/>
              </a:spcBef>
              <a:buFont typeface="Wingdings"/>
              <a:buChar char="➢"/>
              <a:defRPr sz="38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W prawie archaicznym brak ochrony cywilnej dłużnika fiducjarnego</a:t>
            </a:r>
            <a:endParaRPr sz="5400"/>
          </a:p>
          <a:p>
            <a:pPr marL="723900" indent="-723900" algn="just">
              <a:lnSpc>
                <a:spcPct val="80000"/>
              </a:lnSpc>
              <a:spcBef>
                <a:spcPts val="2200"/>
              </a:spcBef>
              <a:buFont typeface="Wingdings"/>
              <a:buChar char="➢"/>
              <a:defRPr sz="38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W późnym prawie przedklasycznym dłużnik otrzymał  </a:t>
            </a:r>
            <a:r>
              <a:rPr i="1"/>
              <a:t>actio fiduciae directa</a:t>
            </a:r>
            <a:endParaRPr i="1" sz="5400"/>
          </a:p>
          <a:p>
            <a:pPr marL="701386" indent="-701386" algn="just">
              <a:lnSpc>
                <a:spcPct val="80000"/>
              </a:lnSpc>
              <a:spcBef>
                <a:spcPts val="1800"/>
              </a:spcBef>
              <a:defRPr sz="3000">
                <a:solidFill>
                  <a:srgbClr val="FF9900"/>
                </a:solidFill>
                <a:latin typeface="Times New Roman"/>
                <a:ea typeface="Times New Roman"/>
                <a:cs typeface="Times New Roman"/>
                <a:sym typeface="Times New Roman"/>
              </a:defRPr>
            </a:pPr>
          </a:p>
          <a:p>
            <a:pPr marL="487680" indent="-487680" algn="just">
              <a:lnSpc>
                <a:spcPct val="80000"/>
              </a:lnSpc>
              <a:spcBef>
                <a:spcPts val="1800"/>
              </a:spcBef>
              <a:buSzTx/>
              <a:buNone/>
              <a:defRPr b="1" sz="3000">
                <a:solidFill>
                  <a:srgbClr val="FF9900"/>
                </a:solidFill>
                <a:latin typeface="Times New Roman"/>
                <a:ea typeface="Times New Roman"/>
                <a:cs typeface="Times New Roman"/>
                <a:sym typeface="Times New Roman"/>
              </a:defRPr>
            </a:pPr>
            <a:r>
              <a:t>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pPr/>
            <a:r>
              <a:t>Kazus II</a:t>
            </a:r>
          </a:p>
        </p:txBody>
      </p:sp>
      <p:sp>
        <p:nvSpPr>
          <p:cNvPr id="159" name="Shape 159"/>
          <p:cNvSpPr/>
          <p:nvPr>
            <p:ph type="body" idx="1"/>
          </p:nvPr>
        </p:nvSpPr>
        <p:spPr>
          <a:xfrm>
            <a:off x="357714" y="1702044"/>
            <a:ext cx="12289372" cy="8051559"/>
          </a:xfrm>
          <a:prstGeom prst="rect">
            <a:avLst/>
          </a:prstGeom>
        </p:spPr>
        <p:txBody>
          <a:bodyPr/>
          <a:lstStyle/>
          <a:p>
            <a:pPr marL="0" indent="0" algn="just" defTabSz="1148583">
              <a:lnSpc>
                <a:spcPct val="120000"/>
              </a:lnSpc>
              <a:spcBef>
                <a:spcPts val="700"/>
              </a:spcBef>
              <a:buSzTx/>
              <a:buFontTx/>
              <a:buNone/>
              <a:defRPr sz="3496">
                <a:solidFill>
                  <a:srgbClr val="FFFFFF"/>
                </a:solidFill>
                <a:latin typeface="Times New Roman"/>
                <a:ea typeface="Times New Roman"/>
                <a:cs typeface="Times New Roman"/>
                <a:sym typeface="Times New Roman"/>
              </a:defRPr>
            </a:pPr>
            <a:r>
              <a:t>Za drugiego konsulatu Augusta, Tytus podróżując po Italii, zgubił złoty pierścień, który otrzymał od swojego ojca. Pierścieniem tym był rodowy sygnet przedstawiający Ancile, tarczę boga wojny Marsa, od którego wywodził się ród Tytusa. Pierścień odnalazł Paulus, który jednak nie zamierzał go oddać. </a:t>
            </a:r>
          </a:p>
          <a:p>
            <a:pPr marL="0" indent="0" algn="just" defTabSz="1148583">
              <a:lnSpc>
                <a:spcPct val="120000"/>
              </a:lnSpc>
              <a:spcBef>
                <a:spcPts val="700"/>
              </a:spcBef>
              <a:buSzTx/>
              <a:buFontTx/>
              <a:buNone/>
              <a:defRPr sz="3496">
                <a:solidFill>
                  <a:srgbClr val="FFFFFF"/>
                </a:solidFill>
                <a:latin typeface="Times New Roman"/>
                <a:ea typeface="Times New Roman"/>
                <a:cs typeface="Times New Roman"/>
                <a:sym typeface="Times New Roman"/>
              </a:defRPr>
            </a:pPr>
            <a:r>
              <a:t>Pytania:</a:t>
            </a:r>
          </a:p>
          <a:p>
            <a:pPr marL="467359" indent="-467359" algn="just" defTabSz="1148583">
              <a:lnSpc>
                <a:spcPct val="120000"/>
              </a:lnSpc>
              <a:spcBef>
                <a:spcPts val="700"/>
              </a:spcBef>
              <a:buFontTx/>
              <a:buAutoNum type="arabicPeriod" startAt="1"/>
              <a:defRPr sz="3496">
                <a:solidFill>
                  <a:srgbClr val="FFFFFF"/>
                </a:solidFill>
                <a:latin typeface="Times New Roman"/>
                <a:ea typeface="Times New Roman"/>
                <a:cs typeface="Times New Roman"/>
                <a:sym typeface="Times New Roman"/>
              </a:defRPr>
            </a:pPr>
            <a:r>
              <a:t>Oceń szanse Tytusa w procesie o wydanie pierścienia. Jakim środkiem procesowym dysponuje?</a:t>
            </a:r>
          </a:p>
          <a:p>
            <a:pPr marL="467359" indent="-467359" algn="just" defTabSz="1148583">
              <a:lnSpc>
                <a:spcPct val="120000"/>
              </a:lnSpc>
              <a:spcBef>
                <a:spcPts val="700"/>
              </a:spcBef>
              <a:buFontTx/>
              <a:buAutoNum type="arabicPeriod" startAt="1"/>
              <a:defRPr sz="3496">
                <a:solidFill>
                  <a:srgbClr val="FFFFFF"/>
                </a:solidFill>
                <a:latin typeface="Times New Roman"/>
                <a:ea typeface="Times New Roman"/>
                <a:cs typeface="Times New Roman"/>
                <a:sym typeface="Times New Roman"/>
              </a:defRPr>
            </a:pPr>
            <a:r>
              <a:t>Oceń szansę odmiennie w dwóch sytuacjach - pierścień był podarunkiem ojca dla Tytusa/ pierścień został jedynie pożyczony.</a:t>
            </a:r>
          </a:p>
          <a:p>
            <a:pPr marL="467359" indent="-467359" algn="just" defTabSz="1148583">
              <a:lnSpc>
                <a:spcPct val="120000"/>
              </a:lnSpc>
              <a:spcBef>
                <a:spcPts val="700"/>
              </a:spcBef>
              <a:buFontTx/>
              <a:buAutoNum type="arabicPeriod" startAt="1"/>
              <a:defRPr sz="3496">
                <a:solidFill>
                  <a:srgbClr val="FFFFFF"/>
                </a:solidFill>
                <a:latin typeface="Times New Roman"/>
                <a:ea typeface="Times New Roman"/>
                <a:cs typeface="Times New Roman"/>
                <a:sym typeface="Times New Roman"/>
              </a:defRPr>
            </a:pPr>
            <a:r>
              <a:t>W przypadku uznania, iż Tytus zwycięży w procesie, opisz co uzyska na skutek pozytywnego wyroku.</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1" name="Shape 311"/>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312" name="Shape 312"/>
          <p:cNvSpPr/>
          <p:nvPr>
            <p:ph type="body" idx="1"/>
          </p:nvPr>
        </p:nvSpPr>
        <p:spPr>
          <a:xfrm>
            <a:off x="-1" y="370698"/>
            <a:ext cx="13004802" cy="8909793"/>
          </a:xfrm>
          <a:prstGeom prst="rect">
            <a:avLst/>
          </a:prstGeom>
        </p:spPr>
        <p:txBody>
          <a:bodyPr/>
          <a:lstStyle/>
          <a:p>
            <a:pPr marL="487680" indent="-487680" algn="ctr">
              <a:lnSpc>
                <a:spcPct val="96000"/>
              </a:lnSpc>
              <a:spcBef>
                <a:spcPts val="2700"/>
              </a:spcBef>
              <a:buSzTx/>
              <a:buNone/>
              <a:defRPr b="1" i="1" sz="46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Pignus</a:t>
            </a:r>
            <a:endParaRPr sz="5000"/>
          </a:p>
          <a:p>
            <a:pPr marL="731519" indent="-731519" algn="just">
              <a:lnSpc>
                <a:spcPct val="96000"/>
              </a:lnSpc>
              <a:spcBef>
                <a:spcPts val="2100"/>
              </a:spcBef>
              <a:buSzTx/>
              <a:buNone/>
              <a:defRPr sz="3400">
                <a:solidFill>
                  <a:srgbClr val="FFFFFF"/>
                </a:solidFill>
                <a:latin typeface="Times New Roman"/>
                <a:ea typeface="Times New Roman"/>
                <a:cs typeface="Times New Roman"/>
                <a:sym typeface="Times New Roman"/>
              </a:defRPr>
            </a:pPr>
            <a:r>
              <a:t>Był to tzw. zastaw ręczny, przy którym następowało wydanie rzeczy zastawionej wierzycielowi, ale bez przeniesienia własności. Przy zastawie ręcznym dłużnik zachowywał wprawdzie własność rzeczy zastawionej i przywiązane do własności środki ochrony, ale wyzbywał się możliwości korzystania z rzeczy i obciążania jej kolejnymi zastawami.</a:t>
            </a:r>
            <a:endParaRPr sz="4000"/>
          </a:p>
          <a:p>
            <a:pPr marL="709448" indent="-709448" algn="just">
              <a:lnSpc>
                <a:spcPct val="96000"/>
              </a:lnSpc>
              <a:spcBef>
                <a:spcPts val="2400"/>
              </a:spcBef>
              <a:buFont typeface="Wingdings"/>
              <a:buChar char="➢"/>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p>
          <a:p>
            <a:pPr marL="712176" indent="-712176" algn="just">
              <a:lnSpc>
                <a:spcPct val="96000"/>
              </a:lnSpc>
              <a:spcBef>
                <a:spcPts val="2100"/>
              </a:spcBef>
              <a:buFont typeface="Wingdings"/>
              <a:buChar char="➢"/>
              <a:defRPr sz="36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Ten rodzaj zastawu wykształcił się już w początkach republiki</a:t>
            </a:r>
            <a:endParaRPr sz="4000"/>
          </a:p>
          <a:p>
            <a:pPr marL="712176" indent="-712176" algn="just">
              <a:lnSpc>
                <a:spcPct val="96000"/>
              </a:lnSpc>
              <a:spcBef>
                <a:spcPts val="2100"/>
              </a:spcBef>
              <a:buFont typeface="Wingdings"/>
              <a:buChar char="➢"/>
              <a:defRPr sz="36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Prawo rzeczowe powstawało tutaj na podstawie umowy o tej samej nazwie</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4" name="Shape 314"/>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315" name="Shape 315"/>
          <p:cNvSpPr/>
          <p:nvPr>
            <p:ph type="body" idx="1"/>
          </p:nvPr>
        </p:nvSpPr>
        <p:spPr>
          <a:xfrm>
            <a:off x="558800" y="660795"/>
            <a:ext cx="11846560" cy="7188766"/>
          </a:xfrm>
          <a:prstGeom prst="rect">
            <a:avLst/>
          </a:prstGeom>
        </p:spPr>
        <p:txBody>
          <a:bodyPr/>
          <a:lstStyle/>
          <a:p>
            <a:pPr marL="0" indent="0" algn="ctr">
              <a:spcBef>
                <a:spcPts val="0"/>
              </a:spcBef>
              <a:buSzTx/>
              <a:buNone/>
              <a:defRPr b="1" i="1">
                <a:solidFill>
                  <a:srgbClr val="FFFFFF"/>
                </a:solidFill>
                <a:effectLst>
                  <a:outerShdw sx="100000" sy="100000" kx="0" ky="0" algn="b" rotWithShape="0" blurRad="38100" dist="38100" dir="2700000">
                    <a:srgbClr val="000000">
                      <a:alpha val="43137"/>
                    </a:srgbClr>
                  </a:outerShdw>
                </a:effectLst>
              </a:defRPr>
            </a:pPr>
            <a:r>
              <a:t>Pacta adiecta </a:t>
            </a:r>
            <a:endParaRPr sz="2200"/>
          </a:p>
          <a:p>
            <a:pPr marL="0" indent="0" algn="ctr">
              <a:spcBef>
                <a:spcPts val="0"/>
              </a:spcBef>
              <a:buSzTx/>
              <a:buNone/>
              <a:defRPr b="1" i="1" sz="3800">
                <a:solidFill>
                  <a:srgbClr val="FFFFFF"/>
                </a:solidFill>
                <a:effectLst>
                  <a:outerShdw sx="100000" sy="100000" kx="0" ky="0" algn="b" rotWithShape="0" blurRad="38100" dist="38100" dir="2700000">
                    <a:srgbClr val="000000">
                      <a:alpha val="43137"/>
                    </a:srgbClr>
                  </a:outerShdw>
                </a:effectLst>
              </a:defRPr>
            </a:pPr>
            <a:r>
              <a:t>(</a:t>
            </a:r>
            <a:r>
              <a:rPr i="0"/>
              <a:t>możliwe do zastrzeżenia przy zastawie ręcznym)</a:t>
            </a:r>
          </a:p>
        </p:txBody>
      </p:sp>
      <p:grpSp>
        <p:nvGrpSpPr>
          <p:cNvPr id="328" name="Group 328"/>
          <p:cNvGrpSpPr/>
          <p:nvPr/>
        </p:nvGrpSpPr>
        <p:grpSpPr>
          <a:xfrm>
            <a:off x="1129372" y="4241331"/>
            <a:ext cx="10705415" cy="2294035"/>
            <a:chOff x="-2" y="0"/>
            <a:chExt cx="10705413" cy="2294033"/>
          </a:xfrm>
        </p:grpSpPr>
        <p:grpSp>
          <p:nvGrpSpPr>
            <p:cNvPr id="318" name="Group 318"/>
            <p:cNvGrpSpPr/>
            <p:nvPr/>
          </p:nvGrpSpPr>
          <p:grpSpPr>
            <a:xfrm>
              <a:off x="-3" y="764683"/>
              <a:ext cx="3058696" cy="1529351"/>
              <a:chOff x="-1" y="0"/>
              <a:chExt cx="3058694" cy="1529350"/>
            </a:xfrm>
          </p:grpSpPr>
          <p:sp>
            <p:nvSpPr>
              <p:cNvPr id="316" name="Shape 316"/>
              <p:cNvSpPr/>
              <p:nvPr/>
            </p:nvSpPr>
            <p:spPr>
              <a:xfrm>
                <a:off x="-2" y="-1"/>
                <a:ext cx="3058696" cy="1529351"/>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t">
                <a:noAutofit/>
              </a:bodyPr>
              <a:lstStyle/>
              <a:p>
                <a:pPr algn="l" defTabSz="1300480">
                  <a:defRPr sz="4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317" name="Shape 317"/>
              <p:cNvSpPr/>
              <p:nvPr/>
            </p:nvSpPr>
            <p:spPr>
              <a:xfrm>
                <a:off x="-2" y="-1"/>
                <a:ext cx="3058696" cy="1425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algn="l" defTabSz="1300480">
                  <a:defRPr i="1" sz="4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Lex commissoria</a:t>
                </a:r>
              </a:p>
            </p:txBody>
          </p:sp>
        </p:grpSp>
        <p:sp>
          <p:nvSpPr>
            <p:cNvPr id="319" name="Shape 319"/>
            <p:cNvSpPr/>
            <p:nvPr/>
          </p:nvSpPr>
          <p:spPr>
            <a:xfrm>
              <a:off x="1529343" y="0"/>
              <a:ext cx="3823365" cy="764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600" y="10800"/>
                  </a:lnTo>
                  <a:lnTo>
                    <a:pt x="0" y="10800"/>
                  </a:lnTo>
                  <a:lnTo>
                    <a:pt x="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nvGrpSpPr>
            <p:cNvPr id="322" name="Group 322"/>
            <p:cNvGrpSpPr/>
            <p:nvPr/>
          </p:nvGrpSpPr>
          <p:grpSpPr>
            <a:xfrm>
              <a:off x="3823356" y="764683"/>
              <a:ext cx="3058695" cy="1529351"/>
              <a:chOff x="-1" y="0"/>
              <a:chExt cx="3058694" cy="1529350"/>
            </a:xfrm>
          </p:grpSpPr>
          <p:sp>
            <p:nvSpPr>
              <p:cNvPr id="320" name="Shape 320"/>
              <p:cNvSpPr/>
              <p:nvPr/>
            </p:nvSpPr>
            <p:spPr>
              <a:xfrm>
                <a:off x="-2" y="-1"/>
                <a:ext cx="3058696" cy="1529351"/>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t">
                <a:noAutofit/>
              </a:bodyPr>
              <a:lstStyle/>
              <a:p>
                <a:pPr algn="l" defTabSz="1300480">
                  <a:defRPr i="1" sz="4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321" name="Shape 321"/>
              <p:cNvSpPr/>
              <p:nvPr/>
            </p:nvSpPr>
            <p:spPr>
              <a:xfrm>
                <a:off x="-2" y="-1"/>
                <a:ext cx="3058696" cy="1425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algn="l" defTabSz="1300480">
                  <a:defRPr i="1" sz="4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Pactum de vendendo</a:t>
                </a:r>
              </a:p>
            </p:txBody>
          </p:sp>
        </p:grpSp>
        <p:sp>
          <p:nvSpPr>
            <p:cNvPr id="323" name="Shape 323"/>
            <p:cNvSpPr/>
            <p:nvPr/>
          </p:nvSpPr>
          <p:spPr>
            <a:xfrm>
              <a:off x="5352704" y="0"/>
              <a:ext cx="4" cy="764702"/>
            </a:xfrm>
            <a:prstGeom prst="line">
              <a:avLst/>
            </a:prstGeom>
            <a:noFill/>
            <a:ln w="25400" cap="flat">
              <a:solidFill>
                <a:srgbClr val="3F6696"/>
              </a:solidFill>
              <a:prstDash val="solid"/>
              <a:round/>
              <a:tailEnd type="triangle" w="med" len="med"/>
            </a:ln>
            <a:effectLst/>
          </p:spPr>
          <p:txBody>
            <a:bodyPr wrap="square" lIns="45718" tIns="45718" rIns="45718" bIns="45718" numCol="1" anchor="t">
              <a:noAutofit/>
            </a:bodyPr>
            <a:lstStyle/>
            <a:p>
              <a:pPr/>
            </a:p>
          </p:txBody>
        </p:sp>
        <p:grpSp>
          <p:nvGrpSpPr>
            <p:cNvPr id="326" name="Group 326"/>
            <p:cNvGrpSpPr/>
            <p:nvPr/>
          </p:nvGrpSpPr>
          <p:grpSpPr>
            <a:xfrm>
              <a:off x="7646717" y="764683"/>
              <a:ext cx="3058695" cy="1529351"/>
              <a:chOff x="-1" y="0"/>
              <a:chExt cx="3058694" cy="1529350"/>
            </a:xfrm>
          </p:grpSpPr>
          <p:sp>
            <p:nvSpPr>
              <p:cNvPr id="324" name="Shape 324"/>
              <p:cNvSpPr/>
              <p:nvPr/>
            </p:nvSpPr>
            <p:spPr>
              <a:xfrm>
                <a:off x="-2" y="-1"/>
                <a:ext cx="3058696" cy="1529351"/>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t">
                <a:noAutofit/>
              </a:bodyPr>
              <a:lstStyle/>
              <a:p>
                <a:pPr algn="l" defTabSz="1300480">
                  <a:defRPr sz="4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325" name="Shape 325"/>
              <p:cNvSpPr/>
              <p:nvPr/>
            </p:nvSpPr>
            <p:spPr>
              <a:xfrm>
                <a:off x="-2" y="-1"/>
                <a:ext cx="3058696" cy="7777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algn="l" defTabSz="1300480">
                  <a:defRPr i="1" sz="42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Antichresis</a:t>
                </a:r>
              </a:p>
            </p:txBody>
          </p:sp>
        </p:grpSp>
        <p:sp>
          <p:nvSpPr>
            <p:cNvPr id="327" name="Shape 327"/>
            <p:cNvSpPr/>
            <p:nvPr/>
          </p:nvSpPr>
          <p:spPr>
            <a:xfrm>
              <a:off x="5352703" y="0"/>
              <a:ext cx="3823365" cy="764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0800"/>
                  </a:lnTo>
                  <a:lnTo>
                    <a:pt x="21600" y="10800"/>
                  </a:lnTo>
                  <a:lnTo>
                    <a:pt x="2160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0" name="Shape 330"/>
          <p:cNvSpPr/>
          <p:nvPr>
            <p:ph type="title"/>
          </p:nvPr>
        </p:nvSpPr>
        <p:spPr>
          <a:xfrm>
            <a:off x="650238" y="390594"/>
            <a:ext cx="11704323" cy="901810"/>
          </a:xfrm>
          <a:prstGeom prst="rect">
            <a:avLst/>
          </a:prstGeom>
        </p:spPr>
        <p:txBody>
          <a:bodyPr/>
          <a:lstStyle>
            <a:lvl1pPr defTabSz="1170430">
              <a:defRPr b="1" i="1" sz="4800">
                <a:solidFill>
                  <a:srgbClr val="FFFFFF"/>
                </a:solidFill>
                <a:effectLst>
                  <a:outerShdw sx="100000" sy="100000" kx="0" ky="0" algn="b" rotWithShape="0" blurRad="38100" dist="34289" dir="2700000">
                    <a:srgbClr val="000000">
                      <a:alpha val="43137"/>
                    </a:srgbClr>
                  </a:outerShdw>
                </a:effectLst>
              </a:defRPr>
            </a:lvl1pPr>
          </a:lstStyle>
          <a:p>
            <a:pPr/>
            <a:r>
              <a:t>Hypotheca</a:t>
            </a:r>
          </a:p>
        </p:txBody>
      </p:sp>
      <p:sp>
        <p:nvSpPr>
          <p:cNvPr id="331" name="Shape 331"/>
          <p:cNvSpPr/>
          <p:nvPr>
            <p:ph type="body" idx="1"/>
          </p:nvPr>
        </p:nvSpPr>
        <p:spPr>
          <a:xfrm>
            <a:off x="357715" y="1599636"/>
            <a:ext cx="12391781" cy="7680853"/>
          </a:xfrm>
          <a:prstGeom prst="rect">
            <a:avLst/>
          </a:prstGeom>
        </p:spPr>
        <p:txBody>
          <a:bodyPr/>
          <a:lstStyle/>
          <a:p>
            <a:pPr marL="487680" indent="-487680" algn="just">
              <a:lnSpc>
                <a:spcPct val="80000"/>
              </a:lnSpc>
              <a:spcBef>
                <a:spcPts val="800"/>
              </a:spcBef>
              <a:buSzTx/>
              <a:buNone/>
              <a:defRPr sz="3400">
                <a:solidFill>
                  <a:srgbClr val="FFFFFF"/>
                </a:solidFill>
                <a:latin typeface="Times New Roman"/>
                <a:ea typeface="Times New Roman"/>
                <a:cs typeface="Times New Roman"/>
                <a:sym typeface="Times New Roman"/>
              </a:defRPr>
            </a:pPr>
            <a:r>
              <a:t>Chodziło mianowicie o zabezpieczenie interesów wielkich właścicieli ziemskich, którzy osiedlali na swoich gruntach drobnych dzierżawców. Taki dzierżawca zadłużał się zwykle u latyfundysty, ale na zabezpieczenie swoich długów mógł oddać w zastaw tylko swój skromny dobytek, rzeczy „wwiezione i wniesione” </a:t>
            </a:r>
            <a:r>
              <a:rPr i="1"/>
              <a:t>(invecta et illata). </a:t>
            </a:r>
            <a:r>
              <a:t>Były to przede wszystkim jego narzędzia pracy, oddanie ich w zastaw powierniczy czy ręczny pozbawiłoby rolnika zdolności produkcyjnej. </a:t>
            </a:r>
          </a:p>
          <a:p>
            <a:pPr marL="487680" indent="-487680" algn="just">
              <a:lnSpc>
                <a:spcPct val="80000"/>
              </a:lnSpc>
              <a:spcBef>
                <a:spcPts val="800"/>
              </a:spcBef>
              <a:buSzTx/>
              <a:buNone/>
              <a:defRPr sz="3400">
                <a:solidFill>
                  <a:srgbClr val="FFFFFF"/>
                </a:solidFill>
                <a:latin typeface="Times New Roman"/>
                <a:ea typeface="Times New Roman"/>
                <a:cs typeface="Times New Roman"/>
                <a:sym typeface="Times New Roman"/>
              </a:defRPr>
            </a:pPr>
          </a:p>
          <a:p>
            <a:pPr marL="487680" indent="-487680" algn="just">
              <a:lnSpc>
                <a:spcPct val="80000"/>
              </a:lnSpc>
              <a:spcBef>
                <a:spcPts val="800"/>
              </a:spcBef>
              <a:buSzTx/>
              <a:buNone/>
              <a:defRPr sz="3400">
                <a:solidFill>
                  <a:srgbClr val="FFFFFF"/>
                </a:solidFill>
                <a:latin typeface="Times New Roman"/>
                <a:ea typeface="Times New Roman"/>
                <a:cs typeface="Times New Roman"/>
                <a:sym typeface="Times New Roman"/>
              </a:defRPr>
            </a:pPr>
          </a:p>
          <a:p>
            <a:pPr marL="487680" indent="-487680" algn="just">
              <a:lnSpc>
                <a:spcPct val="80000"/>
              </a:lnSpc>
              <a:spcBef>
                <a:spcPts val="800"/>
              </a:spcBef>
              <a:buSzTx/>
              <a:buNone/>
              <a:defRPr sz="3400">
                <a:solidFill>
                  <a:srgbClr val="FFFFFF"/>
                </a:solidFill>
                <a:latin typeface="Times New Roman"/>
                <a:ea typeface="Times New Roman"/>
                <a:cs typeface="Times New Roman"/>
                <a:sym typeface="Times New Roman"/>
              </a:defRPr>
            </a:pPr>
            <a:r>
              <a:t>Stąd zrodziła się idea zastawu umownego, przy którym zastawca był nadal właścicielem i posiadaczem rzeczy „obciążonej”, a nadto pozostawała mu możliwość uzyskiwania dalszych kredytów pod zastaw tej samej rzeczy.</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3" name="Shape 333"/>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334" name="Shape 334"/>
          <p:cNvSpPr/>
          <p:nvPr>
            <p:ph type="body" idx="1"/>
          </p:nvPr>
        </p:nvSpPr>
        <p:spPr>
          <a:xfrm>
            <a:off x="507999" y="-2"/>
            <a:ext cx="11846561" cy="9753604"/>
          </a:xfrm>
          <a:prstGeom prst="rect">
            <a:avLst/>
          </a:prstGeom>
        </p:spPr>
        <p:txBody>
          <a:bodyPr/>
          <a:lstStyle/>
          <a:p>
            <a:pPr marL="487680" indent="-487680" algn="ctr">
              <a:spcBef>
                <a:spcPts val="2900"/>
              </a:spcBef>
              <a:buSzTx/>
              <a:buNone/>
              <a:defRPr b="1" i="1" sz="5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Hypotheca </a:t>
            </a:r>
          </a:p>
          <a:p>
            <a:pPr marL="709448" indent="-709448" algn="just">
              <a:spcBef>
                <a:spcPts val="2400"/>
              </a:spcBef>
              <a:buFont typeface="Wingdings"/>
              <a:buChar char="➢"/>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Początki II w. pn.e.</a:t>
            </a:r>
          </a:p>
          <a:p>
            <a:pPr marL="709448" indent="-709448" algn="just">
              <a:spcBef>
                <a:spcPts val="2400"/>
              </a:spcBef>
              <a:buFont typeface="Wingdings"/>
              <a:buChar char="➢"/>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Przełom II i I w. p.n.e. pretor Salvianus wprowadził specjalny interdykt posesoryjny, zwany </a:t>
            </a:r>
            <a:r>
              <a:rPr i="1"/>
              <a:t>interdictum Salvianum </a:t>
            </a:r>
            <a:endParaRPr i="1"/>
          </a:p>
          <a:p>
            <a:pPr marL="709448" indent="-709448" algn="just">
              <a:spcBef>
                <a:spcPts val="2400"/>
              </a:spcBef>
              <a:buFont typeface="Wingdings"/>
              <a:buChar char="➢"/>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W  połowie I w. p.n.e. pretor Servius wprowadził </a:t>
            </a:r>
            <a:r>
              <a:rPr i="1"/>
              <a:t>actio in rem</a:t>
            </a:r>
            <a:r>
              <a:t>, zwaną potem </a:t>
            </a:r>
            <a:r>
              <a:rPr i="1"/>
              <a:t>actio Serviana</a:t>
            </a:r>
            <a:endParaRPr i="1"/>
          </a:p>
          <a:p>
            <a:pPr marL="709448" indent="-709448" algn="just">
              <a:spcBef>
                <a:spcPts val="2400"/>
              </a:spcBef>
              <a:buFont typeface="Wingdings"/>
              <a:buChar char="➢"/>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Cesarz Hadrian poszerzył zakres stosowania </a:t>
            </a:r>
            <a:r>
              <a:rPr i="1"/>
              <a:t>actio Serviana</a:t>
            </a:r>
          </a:p>
          <a:p>
            <a:pPr marL="709448" indent="-709448" algn="just">
              <a:spcBef>
                <a:spcPts val="2400"/>
              </a:spcBef>
              <a:buFont typeface="Wingdings"/>
              <a:buChar char="➢"/>
              <a:defRPr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Terminy </a:t>
            </a:r>
            <a:r>
              <a:rPr i="1"/>
              <a:t>pignus</a:t>
            </a:r>
            <a:r>
              <a:t> i </a:t>
            </a:r>
            <a:r>
              <a:rPr i="1"/>
              <a:t>hypotheca</a:t>
            </a:r>
            <a:r>
              <a:t> stosowane są w źródłach zamiennie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pPr/>
            <a:r>
              <a:t>Kazus III</a:t>
            </a:r>
          </a:p>
        </p:txBody>
      </p:sp>
      <p:sp>
        <p:nvSpPr>
          <p:cNvPr id="162" name="Shape 162"/>
          <p:cNvSpPr/>
          <p:nvPr>
            <p:ph type="body" idx="1"/>
          </p:nvPr>
        </p:nvSpPr>
        <p:spPr>
          <a:xfrm>
            <a:off x="357714" y="1702044"/>
            <a:ext cx="12289372" cy="8051559"/>
          </a:xfrm>
          <a:prstGeom prst="rect">
            <a:avLst/>
          </a:prstGeom>
        </p:spPr>
        <p:txBody>
          <a:bodyPr/>
          <a:lstStyle/>
          <a:p>
            <a:pPr marL="0" indent="0" algn="just" defTabSz="1248460">
              <a:lnSpc>
                <a:spcPct val="120000"/>
              </a:lnSpc>
              <a:spcBef>
                <a:spcPts val="800"/>
              </a:spcBef>
              <a:buSzTx/>
              <a:buFontTx/>
              <a:buNone/>
              <a:defRPr sz="3800">
                <a:solidFill>
                  <a:srgbClr val="FFFFFF"/>
                </a:solidFill>
                <a:latin typeface="Times New Roman"/>
                <a:ea typeface="Times New Roman"/>
                <a:cs typeface="Times New Roman"/>
                <a:sym typeface="Times New Roman"/>
              </a:defRPr>
            </a:pPr>
          </a:p>
          <a:p>
            <a:pPr marL="0" indent="0" algn="just" defTabSz="1248460">
              <a:lnSpc>
                <a:spcPct val="120000"/>
              </a:lnSpc>
              <a:spcBef>
                <a:spcPts val="800"/>
              </a:spcBef>
              <a:buSzTx/>
              <a:buFontTx/>
              <a:buNone/>
              <a:defRPr sz="3800">
                <a:solidFill>
                  <a:srgbClr val="FFFFFF"/>
                </a:solidFill>
                <a:latin typeface="Times New Roman"/>
                <a:ea typeface="Times New Roman"/>
                <a:cs typeface="Times New Roman"/>
                <a:sym typeface="Times New Roman"/>
              </a:defRPr>
            </a:pPr>
            <a:r>
              <a:t>Marcus kupił od Quintusa posiadłość, nie wiedząc, że ten nie był jej właścicielem. Marcus zasadził na zakupionej nieruchomości wiele drzew i krzewów. Korzystał również z owoców, które rodziły drzewa w sadzie. Zwalczał również szkodniki atakujące roślinność. Po trzech miesiącach Marcus został pozwany przez właściciela nieruchomości, który zażądał jej wydania. </a:t>
            </a:r>
          </a:p>
          <a:p>
            <a:pPr marL="0" indent="0" algn="just" defTabSz="1248460">
              <a:lnSpc>
                <a:spcPct val="120000"/>
              </a:lnSpc>
              <a:spcBef>
                <a:spcPts val="800"/>
              </a:spcBef>
              <a:buSzTx/>
              <a:buFontTx/>
              <a:buNone/>
              <a:defRPr sz="3800">
                <a:solidFill>
                  <a:srgbClr val="FFFFFF"/>
                </a:solidFill>
                <a:latin typeface="Times New Roman"/>
                <a:ea typeface="Times New Roman"/>
                <a:cs typeface="Times New Roman"/>
                <a:sym typeface="Times New Roman"/>
              </a:defRPr>
            </a:pPr>
          </a:p>
          <a:p>
            <a:pPr marL="0" indent="0" algn="just" defTabSz="1248460">
              <a:lnSpc>
                <a:spcPct val="120000"/>
              </a:lnSpc>
              <a:spcBef>
                <a:spcPts val="800"/>
              </a:spcBef>
              <a:buSzTx/>
              <a:buFontTx/>
              <a:buNone/>
              <a:defRPr sz="3800">
                <a:solidFill>
                  <a:srgbClr val="FFFFFF"/>
                </a:solidFill>
                <a:latin typeface="Times New Roman"/>
                <a:ea typeface="Times New Roman"/>
                <a:cs typeface="Times New Roman"/>
                <a:sym typeface="Times New Roman"/>
              </a:defRPr>
            </a:pPr>
            <a:r>
              <a:t>Oceń będą się przedstawiać rozliczenia między stronami.</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pPr/>
            <a:r>
              <a:t>Kazus IV</a:t>
            </a:r>
          </a:p>
        </p:txBody>
      </p:sp>
      <p:sp>
        <p:nvSpPr>
          <p:cNvPr id="165" name="Shape 165"/>
          <p:cNvSpPr/>
          <p:nvPr>
            <p:ph type="body" idx="1"/>
          </p:nvPr>
        </p:nvSpPr>
        <p:spPr>
          <a:xfrm>
            <a:off x="357714" y="1702044"/>
            <a:ext cx="12289372" cy="8051559"/>
          </a:xfrm>
          <a:prstGeom prst="rect">
            <a:avLst/>
          </a:prstGeom>
        </p:spPr>
        <p:txBody>
          <a:bodyPr/>
          <a:lstStyle/>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r>
              <a:t>Lepidus przekazał swojego niewolnika Stichiusa Markowi. Marek, sympatyczny pierwszy centurion drugiej kohorty XIX legionu był jednym z nielicznych, którzy ocaleli po bitwie w lesie Teutoburskim. Na skutek tych zdarzeń Marek oszalał, co jednak skrzętnie ukrywała jego najbliższa rodzina. Po sześciu miesiącach niewolnik został przekazany przez Marka Appiuszowi, który jednak znęcał się nad nim, czego wynikiem była ucieczka Stichiusa od pana po czterech miesiącach. W pogoń za niewolnikiem udali się zarówno Appiusz, jak i Lepidus. Razem pochwycili niewolnika i wdali się w spór co do tego, kto powinien utrzymać się w jego posiadaniu. Oceń powyższy stan faktyczny.</a:t>
            </a: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r>
              <a:t>Pytania:</a:t>
            </a: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r>
              <a:t>Z którego interdyktu mogą skorzystać?</a:t>
            </a: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r>
              <a:t>Czy Appiusz może doliczyć do swego czasu posiadania dwa miesiące, podczas których Stichus przebywał u Marka?</a:t>
            </a: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r>
              <a:t>W czyim posiadaniu był Stichus, w czasie gdy przebywał u Marka?</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pPr/>
            <a:r>
              <a:t>Kazus V</a:t>
            </a:r>
          </a:p>
        </p:txBody>
      </p:sp>
      <p:sp>
        <p:nvSpPr>
          <p:cNvPr id="168" name="Shape 168"/>
          <p:cNvSpPr/>
          <p:nvPr>
            <p:ph type="body" idx="1"/>
          </p:nvPr>
        </p:nvSpPr>
        <p:spPr>
          <a:xfrm>
            <a:off x="357714" y="1702044"/>
            <a:ext cx="12289372" cy="8051559"/>
          </a:xfrm>
          <a:prstGeom prst="rect">
            <a:avLst/>
          </a:prstGeom>
        </p:spPr>
        <p:txBody>
          <a:bodyPr/>
          <a:lstStyle/>
          <a:p>
            <a:pPr marL="0" indent="0" algn="just" defTabSz="1023737">
              <a:lnSpc>
                <a:spcPct val="120000"/>
              </a:lnSpc>
              <a:spcBef>
                <a:spcPts val="600"/>
              </a:spcBef>
              <a:buSzTx/>
              <a:buFontTx/>
              <a:buNone/>
              <a:defRPr sz="3116">
                <a:solidFill>
                  <a:srgbClr val="FFFFFF"/>
                </a:solidFill>
                <a:latin typeface="Times New Roman"/>
                <a:ea typeface="Times New Roman"/>
                <a:cs typeface="Times New Roman"/>
                <a:sym typeface="Times New Roman"/>
              </a:defRPr>
            </a:pPr>
            <a:r>
              <a:t>Paulus kupił nieruchomość graniczącą z gruntem należącym do Liwiusza, który okazał się bardzo uciążliwym sąsiadem. Liwiusz na swoim gruncie założył zakład produkcji serów. Dym regularnie przedostawał się na grunt Paulusa. Poza tym skierował on rynny w ten sposób, że woda deszczowa spływała na grunt sąsiada, twierdząc, że ma do tego prawo. W odwecie Paulus zakazał sąsiadowi wejścia na swój grunt w celu zebrania owoców, które spadły z drzewa Liwiusza, i powycinał gałęzie zwisające nad jego posiadłością. Wtedy z kolei Liwiusz regularnie raz w miesiącu wybijał kamieniem szyby w domu Paulusa. Ten nie pozostawał mu dłużny, przechwytując zwierzęta gospodarskie sąsiada, które przeszły na jego grunt. </a:t>
            </a:r>
          </a:p>
          <a:p>
            <a:pPr marL="0" indent="0" algn="just" defTabSz="1023737">
              <a:lnSpc>
                <a:spcPct val="120000"/>
              </a:lnSpc>
              <a:spcBef>
                <a:spcPts val="600"/>
              </a:spcBef>
              <a:buSzTx/>
              <a:buFontTx/>
              <a:buNone/>
              <a:defRPr sz="3116">
                <a:solidFill>
                  <a:srgbClr val="FFFFFF"/>
                </a:solidFill>
                <a:latin typeface="Times New Roman"/>
                <a:ea typeface="Times New Roman"/>
                <a:cs typeface="Times New Roman"/>
                <a:sym typeface="Times New Roman"/>
              </a:defRPr>
            </a:pPr>
          </a:p>
          <a:p>
            <a:pPr marL="0" indent="0" algn="just" defTabSz="1023737">
              <a:lnSpc>
                <a:spcPct val="120000"/>
              </a:lnSpc>
              <a:spcBef>
                <a:spcPts val="600"/>
              </a:spcBef>
              <a:buSzTx/>
              <a:buFontTx/>
              <a:buNone/>
              <a:defRPr sz="3116">
                <a:solidFill>
                  <a:srgbClr val="FFFFFF"/>
                </a:solidFill>
                <a:latin typeface="Times New Roman"/>
                <a:ea typeface="Times New Roman"/>
                <a:cs typeface="Times New Roman"/>
                <a:sym typeface="Times New Roman"/>
              </a:defRPr>
            </a:pPr>
            <a:r>
              <a:t>Jak mogą się bronić obaj sąsiedzi?</a:t>
            </a:r>
          </a:p>
          <a:p>
            <a:pPr marL="0" indent="0" algn="just" defTabSz="1023737">
              <a:lnSpc>
                <a:spcPct val="120000"/>
              </a:lnSpc>
              <a:spcBef>
                <a:spcPts val="600"/>
              </a:spcBef>
              <a:buSzTx/>
              <a:buFontTx/>
              <a:buNone/>
              <a:defRPr sz="3116">
                <a:solidFill>
                  <a:srgbClr val="FFFFFF"/>
                </a:solidFill>
                <a:latin typeface="Times New Roman"/>
                <a:ea typeface="Times New Roman"/>
                <a:cs typeface="Times New Roman"/>
                <a:sym typeface="Times New Roman"/>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171" name="Shape 171"/>
          <p:cNvSpPr/>
          <p:nvPr>
            <p:ph type="body" idx="1"/>
          </p:nvPr>
        </p:nvSpPr>
        <p:spPr>
          <a:xfrm>
            <a:off x="507999" y="370698"/>
            <a:ext cx="11846561" cy="8909793"/>
          </a:xfrm>
          <a:prstGeom prst="rect">
            <a:avLst/>
          </a:prstGeom>
        </p:spPr>
        <p:txBody>
          <a:bodyPr/>
          <a:lstStyle/>
          <a:p>
            <a:pPr marL="707230" indent="-707230" algn="just">
              <a:spcBef>
                <a:spcPts val="2700"/>
              </a:spcBef>
              <a:buFont typeface="Wingdings"/>
              <a:buChar char="➢"/>
              <a:defRPr>
                <a:solidFill>
                  <a:srgbClr val="FFFFFF"/>
                </a:solidFill>
              </a:defRPr>
            </a:pPr>
          </a:p>
          <a:p>
            <a:pPr marL="707230" indent="-707230" algn="just">
              <a:spcBef>
                <a:spcPts val="2700"/>
              </a:spcBef>
              <a:buFont typeface="Wingdings"/>
              <a:buChar char="➢"/>
              <a:defRPr>
                <a:solidFill>
                  <a:srgbClr val="FFFFFF"/>
                </a:solidFill>
              </a:defRPr>
            </a:pPr>
          </a:p>
          <a:p>
            <a:pPr algn="just">
              <a:spcBef>
                <a:spcPts val="2700"/>
              </a:spcBef>
              <a:defRPr b="1">
                <a:solidFill>
                  <a:srgbClr val="FF9900"/>
                </a:solidFill>
              </a:defRPr>
            </a:pPr>
          </a:p>
          <a:p>
            <a:pPr marL="487680" indent="-487680" algn="just">
              <a:spcBef>
                <a:spcPts val="2700"/>
              </a:spcBef>
              <a:buSzTx/>
              <a:buNone/>
              <a:defRPr b="1">
                <a:solidFill>
                  <a:srgbClr val="FF9900"/>
                </a:solidFill>
              </a:defRPr>
            </a:pPr>
            <a:r>
              <a:t> </a:t>
            </a:r>
          </a:p>
        </p:txBody>
      </p:sp>
      <p:grpSp>
        <p:nvGrpSpPr>
          <p:cNvPr id="188" name="Group 188"/>
          <p:cNvGrpSpPr/>
          <p:nvPr/>
        </p:nvGrpSpPr>
        <p:grpSpPr>
          <a:xfrm>
            <a:off x="-7" y="0"/>
            <a:ext cx="13004811" cy="9753604"/>
            <a:chOff x="-4" y="0"/>
            <a:chExt cx="13004809" cy="9753603"/>
          </a:xfrm>
        </p:grpSpPr>
        <p:grpSp>
          <p:nvGrpSpPr>
            <p:cNvPr id="174" name="Group 174"/>
            <p:cNvGrpSpPr/>
            <p:nvPr/>
          </p:nvGrpSpPr>
          <p:grpSpPr>
            <a:xfrm>
              <a:off x="-3" y="0"/>
              <a:ext cx="13004809" cy="2828548"/>
              <a:chOff x="-1" y="0"/>
              <a:chExt cx="13004807" cy="2828547"/>
            </a:xfrm>
          </p:grpSpPr>
          <p:sp>
            <p:nvSpPr>
              <p:cNvPr id="172" name="Shape 172"/>
              <p:cNvSpPr/>
              <p:nvPr/>
            </p:nvSpPr>
            <p:spPr>
              <a:xfrm>
                <a:off x="-2" y="0"/>
                <a:ext cx="13004809" cy="2828548"/>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t">
                <a:noAutofit/>
              </a:bodyPr>
              <a:lstStyle/>
              <a:p>
                <a:pPr algn="l" defTabSz="1300480">
                  <a:defRPr sz="4400">
                    <a:solidFill>
                      <a:srgbClr val="FFFFFF"/>
                    </a:solidFill>
                    <a:latin typeface="Calibri"/>
                    <a:ea typeface="Calibri"/>
                    <a:cs typeface="Calibri"/>
                    <a:sym typeface="Calibri"/>
                  </a:defRPr>
                </a:pPr>
              </a:p>
            </p:txBody>
          </p:sp>
          <p:sp>
            <p:nvSpPr>
              <p:cNvPr id="173" name="Shape 173"/>
              <p:cNvSpPr/>
              <p:nvPr/>
            </p:nvSpPr>
            <p:spPr>
              <a:xfrm>
                <a:off x="-2" y="0"/>
                <a:ext cx="13004809" cy="8158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algn="l" defTabSz="1300480">
                  <a:defRPr b="1" sz="44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Prawa na rzeczy cudzej</a:t>
                </a:r>
              </a:p>
            </p:txBody>
          </p:sp>
        </p:grpSp>
        <p:grpSp>
          <p:nvGrpSpPr>
            <p:cNvPr id="177" name="Group 177"/>
            <p:cNvGrpSpPr/>
            <p:nvPr/>
          </p:nvGrpSpPr>
          <p:grpSpPr>
            <a:xfrm>
              <a:off x="-5" y="2867557"/>
              <a:ext cx="3221945" cy="6047239"/>
              <a:chOff x="-1" y="-1"/>
              <a:chExt cx="3221944" cy="6047238"/>
            </a:xfrm>
          </p:grpSpPr>
          <p:sp>
            <p:nvSpPr>
              <p:cNvPr id="175" name="Shape 175"/>
              <p:cNvSpPr/>
              <p:nvPr/>
            </p:nvSpPr>
            <p:spPr>
              <a:xfrm>
                <a:off x="-2" y="-2"/>
                <a:ext cx="3221946" cy="6047240"/>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b="1" sz="48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176" name="Shape 176"/>
              <p:cNvSpPr/>
              <p:nvPr/>
            </p:nvSpPr>
            <p:spPr>
              <a:xfrm>
                <a:off x="-2" y="2583944"/>
                <a:ext cx="3221946" cy="8793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b="1" sz="48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Zastaw</a:t>
                </a:r>
              </a:p>
            </p:txBody>
          </p:sp>
        </p:grpSp>
        <p:grpSp>
          <p:nvGrpSpPr>
            <p:cNvPr id="180" name="Group 180"/>
            <p:cNvGrpSpPr/>
            <p:nvPr/>
          </p:nvGrpSpPr>
          <p:grpSpPr>
            <a:xfrm>
              <a:off x="3260950" y="2867557"/>
              <a:ext cx="3221945" cy="6047239"/>
              <a:chOff x="-1" y="-1"/>
              <a:chExt cx="3221944" cy="6047238"/>
            </a:xfrm>
          </p:grpSpPr>
          <p:sp>
            <p:nvSpPr>
              <p:cNvPr id="178" name="Shape 178"/>
              <p:cNvSpPr/>
              <p:nvPr/>
            </p:nvSpPr>
            <p:spPr>
              <a:xfrm>
                <a:off x="-2" y="-2"/>
                <a:ext cx="3221946" cy="6047240"/>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b="1" sz="38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179" name="Shape 179"/>
              <p:cNvSpPr/>
              <p:nvPr/>
            </p:nvSpPr>
            <p:spPr>
              <a:xfrm>
                <a:off x="-2" y="2666494"/>
                <a:ext cx="3221946" cy="7142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b="1" sz="38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Emfiteuza</a:t>
                </a:r>
              </a:p>
            </p:txBody>
          </p:sp>
        </p:grpSp>
        <p:grpSp>
          <p:nvGrpSpPr>
            <p:cNvPr id="183" name="Group 183"/>
            <p:cNvGrpSpPr/>
            <p:nvPr/>
          </p:nvGrpSpPr>
          <p:grpSpPr>
            <a:xfrm>
              <a:off x="6521904" y="2867557"/>
              <a:ext cx="3221945" cy="6047239"/>
              <a:chOff x="-1" y="-1"/>
              <a:chExt cx="3221944" cy="6047238"/>
            </a:xfrm>
          </p:grpSpPr>
          <p:sp>
            <p:nvSpPr>
              <p:cNvPr id="181" name="Shape 181"/>
              <p:cNvSpPr/>
              <p:nvPr/>
            </p:nvSpPr>
            <p:spPr>
              <a:xfrm>
                <a:off x="-2" y="-2"/>
                <a:ext cx="3221946" cy="6047240"/>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b="1" sz="34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182" name="Shape 182"/>
              <p:cNvSpPr/>
              <p:nvPr/>
            </p:nvSpPr>
            <p:spPr>
              <a:xfrm>
                <a:off x="-2" y="2698244"/>
                <a:ext cx="3221946" cy="6507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b="1" i="1" sz="34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Superficies</a:t>
                </a:r>
              </a:p>
            </p:txBody>
          </p:sp>
        </p:grpSp>
        <p:grpSp>
          <p:nvGrpSpPr>
            <p:cNvPr id="186" name="Group 186"/>
            <p:cNvGrpSpPr/>
            <p:nvPr/>
          </p:nvGrpSpPr>
          <p:grpSpPr>
            <a:xfrm>
              <a:off x="9782858" y="2867557"/>
              <a:ext cx="3221945" cy="6047239"/>
              <a:chOff x="-1" y="-1"/>
              <a:chExt cx="3221944" cy="6047238"/>
            </a:xfrm>
          </p:grpSpPr>
          <p:sp>
            <p:nvSpPr>
              <p:cNvPr id="184" name="Shape 184"/>
              <p:cNvSpPr/>
              <p:nvPr/>
            </p:nvSpPr>
            <p:spPr>
              <a:xfrm>
                <a:off x="-2" y="-2"/>
                <a:ext cx="3221946" cy="6047240"/>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b="1" sz="38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pPr>
              </a:p>
            </p:txBody>
          </p:sp>
          <p:sp>
            <p:nvSpPr>
              <p:cNvPr id="185" name="Shape 185"/>
              <p:cNvSpPr/>
              <p:nvPr/>
            </p:nvSpPr>
            <p:spPr>
              <a:xfrm>
                <a:off x="-2" y="2666494"/>
                <a:ext cx="3221946" cy="7142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b="1" sz="3800">
                    <a:solidFill>
                      <a:srgbClr val="FFFFFF"/>
                    </a:solidFill>
                    <a:effectLst>
                      <a:outerShdw sx="100000" sy="100000" kx="0" ky="0" algn="b" rotWithShape="0" blurRad="38100" dist="38100" dir="2700000">
                        <a:srgbClr val="000000">
                          <a:alpha val="43137"/>
                        </a:srgbClr>
                      </a:outerShdw>
                    </a:effectLst>
                    <a:latin typeface="Calibri"/>
                    <a:ea typeface="Calibri"/>
                    <a:cs typeface="Calibri"/>
                    <a:sym typeface="Calibri"/>
                  </a:defRPr>
                </a:lvl1pPr>
              </a:lstStyle>
              <a:p>
                <a:pPr/>
                <a:r>
                  <a:t>Służebności</a:t>
                </a:r>
              </a:p>
            </p:txBody>
          </p:sp>
        </p:grpSp>
        <p:sp>
          <p:nvSpPr>
            <p:cNvPr id="187" name="Shape 187"/>
            <p:cNvSpPr/>
            <p:nvPr/>
          </p:nvSpPr>
          <p:spPr>
            <a:xfrm>
              <a:off x="-2" y="8953805"/>
              <a:ext cx="13004806" cy="799799"/>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p>
          </p:txBody>
        </p:sp>
      </p:gr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ph type="title"/>
          </p:nvPr>
        </p:nvSpPr>
        <p:spPr>
          <a:xfrm>
            <a:off x="664950" y="-1"/>
            <a:ext cx="11704323" cy="1625601"/>
          </a:xfrm>
          <a:prstGeom prst="rect">
            <a:avLst/>
          </a:prstGeom>
        </p:spPr>
        <p:txBody>
          <a:bodyPr/>
          <a:lstStyle/>
          <a:p>
            <a:pPr defTabSz="1131416">
              <a:defRPr sz="4600">
                <a:solidFill>
                  <a:srgbClr val="FFFFFF"/>
                </a:solidFill>
                <a:latin typeface="Times New Roman"/>
                <a:ea typeface="Times New Roman"/>
                <a:cs typeface="Times New Roman"/>
                <a:sym typeface="Times New Roman"/>
              </a:defRPr>
            </a:pPr>
            <a:r>
              <a:t>Servitutes praediorum</a:t>
            </a:r>
            <a:br/>
            <a:r>
              <a:t> – służebności gruntowe</a:t>
            </a:r>
          </a:p>
        </p:txBody>
      </p:sp>
      <p:sp>
        <p:nvSpPr>
          <p:cNvPr id="191" name="Shape 191"/>
          <p:cNvSpPr/>
          <p:nvPr>
            <p:ph type="body" idx="1"/>
          </p:nvPr>
        </p:nvSpPr>
        <p:spPr>
          <a:xfrm>
            <a:off x="357714" y="1702044"/>
            <a:ext cx="12289372" cy="8051559"/>
          </a:xfrm>
          <a:prstGeom prst="rect">
            <a:avLst/>
          </a:prstGeom>
        </p:spPr>
        <p:txBody>
          <a:bodyPr/>
          <a:lstStyle/>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Konstrukcja prawna – grunt obciążony oraz grunt władający, brak ograniczenia w czasie</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Służebności gruntów miejskich oraz służebności gruntów wiejskich – linia podziału?</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Służebność gruntów wiejskich jako jedyna rzecz niematerialna (prawo), która miała charakter res mancipi</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Służebności są odpowiedzią na rygorystyczny charakter własności rzymskiej – umożliwiają korzystanie z sąsiedniej nieruchomości   (lub ograniczenie w korzystaniu z niej przez właściciela) w ograniczonym zakresie z uwagi na cel ekonomiczny bądź ważną przyczynę (np. droga konieczna)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title"/>
          </p:nvPr>
        </p:nvSpPr>
        <p:spPr>
          <a:xfrm>
            <a:off x="609598" y="390595"/>
            <a:ext cx="11744964" cy="422208"/>
          </a:xfrm>
          <a:prstGeom prst="rect">
            <a:avLst/>
          </a:prstGeom>
        </p:spPr>
        <p:txBody>
          <a:bodyPr/>
          <a:lstStyle>
            <a:lvl1pPr defTabSz="598219">
              <a:defRPr b="1" sz="1600">
                <a:solidFill>
                  <a:srgbClr val="FF9900"/>
                </a:solidFill>
              </a:defRPr>
            </a:lvl1pPr>
          </a:lstStyle>
          <a:p>
            <a:pPr/>
            <a:r>
              <a:t> </a:t>
            </a:r>
          </a:p>
        </p:txBody>
      </p:sp>
      <p:sp>
        <p:nvSpPr>
          <p:cNvPr id="194" name="Shape 194"/>
          <p:cNvSpPr/>
          <p:nvPr>
            <p:ph type="body" idx="1"/>
          </p:nvPr>
        </p:nvSpPr>
        <p:spPr>
          <a:xfrm>
            <a:off x="507999" y="-2"/>
            <a:ext cx="11846561" cy="9753604"/>
          </a:xfrm>
          <a:prstGeom prst="rect">
            <a:avLst/>
          </a:prstGeom>
        </p:spPr>
        <p:txBody>
          <a:bodyPr/>
          <a:lstStyle/>
          <a:p>
            <a:pPr marL="487680" indent="-487680" algn="ctr">
              <a:lnSpc>
                <a:spcPct val="150000"/>
              </a:lnSpc>
              <a:spcBef>
                <a:spcPts val="1200"/>
              </a:spcBef>
              <a:buSzTx/>
              <a:buNone/>
              <a:defRPr b="1" i="1" sz="54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Servitutes praediorum rusticorum</a:t>
            </a:r>
            <a:endParaRPr sz="6400"/>
          </a:p>
          <a:p>
            <a:pPr marL="487680" indent="-487680" algn="ctr">
              <a:lnSpc>
                <a:spcPct val="150000"/>
              </a:lnSpc>
              <a:spcBef>
                <a:spcPts val="800"/>
              </a:spcBef>
              <a:buSzTx/>
              <a:buNone/>
              <a:defRPr sz="2400">
                <a:solidFill>
                  <a:srgbClr val="FFFF00"/>
                </a:solidFill>
                <a:latin typeface="Times New Roman"/>
                <a:ea typeface="Times New Roman"/>
                <a:cs typeface="Times New Roman"/>
                <a:sym typeface="Times New Roman"/>
              </a:defRPr>
            </a:pPr>
          </a:p>
          <a:p>
            <a:pPr marL="472964" indent="-472964">
              <a:lnSpc>
                <a:spcPct val="150000"/>
              </a:lnSpc>
              <a:buFont typeface="Wingdings"/>
              <a:buChar char="➢"/>
              <a:defRPr i="1" sz="40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 </a:t>
            </a:r>
            <a:r>
              <a:rPr sz="4200"/>
              <a:t>iter  - służebność przechodu</a:t>
            </a:r>
            <a:endParaRPr sz="5000"/>
          </a:p>
          <a:p>
            <a:pPr marL="480059" indent="-480059">
              <a:lnSpc>
                <a:spcPct val="150000"/>
              </a:lnSpc>
              <a:buFont typeface="Wingdings"/>
              <a:buChar char="➢"/>
              <a:defRPr i="1" sz="42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Actus – służebność „przepędu”</a:t>
            </a:r>
            <a:endParaRPr sz="3800"/>
          </a:p>
          <a:p>
            <a:pPr marL="480059" indent="-480059">
              <a:lnSpc>
                <a:spcPct val="150000"/>
              </a:lnSpc>
              <a:buFont typeface="Wingdings"/>
              <a:buChar char="➢"/>
              <a:defRPr i="1" sz="42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via  - służebność drogi</a:t>
            </a:r>
            <a:endParaRPr sz="3800"/>
          </a:p>
          <a:p>
            <a:pPr marL="480059" indent="-480059">
              <a:lnSpc>
                <a:spcPct val="150000"/>
              </a:lnSpc>
              <a:buFont typeface="Wingdings"/>
              <a:buChar char="➢"/>
              <a:defRPr i="1" sz="42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aquae ductus – prawo czerpania wody</a:t>
            </a:r>
            <a:endParaRPr sz="3800"/>
          </a:p>
          <a:p>
            <a:pPr marL="480059" indent="-480059">
              <a:lnSpc>
                <a:spcPct val="150000"/>
              </a:lnSpc>
              <a:buFont typeface="Wingdings"/>
              <a:buChar char="➢"/>
              <a:defRPr i="1" sz="4200">
                <a:solidFill>
                  <a:srgbClr val="FFFFFF"/>
                </a:solidFill>
                <a:effectLst>
                  <a:outerShdw sx="100000" sy="100000" kx="0" ky="0" algn="b" rotWithShape="0" blurRad="38100" dist="38100" dir="2700000">
                    <a:srgbClr val="000000">
                      <a:alpha val="43137"/>
                    </a:srgbClr>
                  </a:outerShdw>
                </a:effectLst>
                <a:latin typeface="Times New Roman"/>
                <a:ea typeface="Times New Roman"/>
                <a:cs typeface="Times New Roman"/>
                <a:sym typeface="Times New Roman"/>
              </a:defRPr>
            </a:pPr>
            <a:r>
              <a:t>aquae haustus – służebność wodociągu</a:t>
            </a:r>
            <a:endParaRPr b="1" sz="3800">
              <a:solidFill>
                <a:srgbClr val="FF9900"/>
              </a:solidFill>
              <a:latin typeface="Calibri"/>
              <a:ea typeface="Calibri"/>
              <a:cs typeface="Calibri"/>
              <a:sym typeface="Calibri"/>
            </a:endParaRPr>
          </a:p>
          <a:p>
            <a:pPr marL="487680" indent="-487680" algn="just">
              <a:lnSpc>
                <a:spcPct val="80000"/>
              </a:lnSpc>
              <a:spcBef>
                <a:spcPts val="2200"/>
              </a:spcBef>
              <a:buSzTx/>
              <a:buNone/>
              <a:defRPr b="1" sz="3800">
                <a:solidFill>
                  <a:srgbClr val="FF9900"/>
                </a:solidFill>
              </a:defRPr>
            </a:pPr>
            <a:r>
              <a: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