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3BC6940-7233-4A31-AB47-08FBFC872858}" type="datetimeFigureOut">
              <a:rPr lang="pl-PL" smtClean="0"/>
              <a:t>2015-03-06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CC707E7-7116-4936-BF01-236521B90FC6}" type="slidenum">
              <a:rPr lang="pl-PL" smtClean="0"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6940-7233-4A31-AB47-08FBFC872858}" type="datetimeFigureOut">
              <a:rPr lang="pl-PL" smtClean="0"/>
              <a:t>2015-03-06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07E7-7116-4936-BF01-236521B90F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6940-7233-4A31-AB47-08FBFC872858}" type="datetimeFigureOut">
              <a:rPr lang="pl-PL" smtClean="0"/>
              <a:t>2015-03-06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07E7-7116-4936-BF01-236521B90F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6940-7233-4A31-AB47-08FBFC872858}" type="datetimeFigureOut">
              <a:rPr lang="pl-PL" smtClean="0"/>
              <a:t>2015-03-06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07E7-7116-4936-BF01-236521B90F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6940-7233-4A31-AB47-08FBFC872858}" type="datetimeFigureOut">
              <a:rPr lang="pl-PL" smtClean="0"/>
              <a:t>2015-03-06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07E7-7116-4936-BF01-236521B90F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6940-7233-4A31-AB47-08FBFC872858}" type="datetimeFigureOut">
              <a:rPr lang="pl-PL" smtClean="0"/>
              <a:t>2015-03-06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07E7-7116-4936-BF01-236521B90FC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6940-7233-4A31-AB47-08FBFC872858}" type="datetimeFigureOut">
              <a:rPr lang="pl-PL" smtClean="0"/>
              <a:t>2015-03-06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07E7-7116-4936-BF01-236521B90F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6940-7233-4A31-AB47-08FBFC872858}" type="datetimeFigureOut">
              <a:rPr lang="pl-PL" smtClean="0"/>
              <a:t>2015-03-06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07E7-7116-4936-BF01-236521B90F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6940-7233-4A31-AB47-08FBFC872858}" type="datetimeFigureOut">
              <a:rPr lang="pl-PL" smtClean="0"/>
              <a:t>2015-03-06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07E7-7116-4936-BF01-236521B90F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6940-7233-4A31-AB47-08FBFC872858}" type="datetimeFigureOut">
              <a:rPr lang="pl-PL" smtClean="0"/>
              <a:t>2015-03-06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07E7-7116-4936-BF01-236521B90FC6}" type="slidenum">
              <a:rPr lang="pl-PL" smtClean="0"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6940-7233-4A31-AB47-08FBFC872858}" type="datetimeFigureOut">
              <a:rPr lang="pl-PL" smtClean="0"/>
              <a:t>2015-03-06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07E7-7116-4936-BF01-236521B90F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3BC6940-7233-4A31-AB47-08FBFC872858}" type="datetimeFigureOut">
              <a:rPr lang="pl-PL" smtClean="0"/>
              <a:t>2015-03-06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CC707E7-7116-4936-BF01-236521B90FC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Okazanie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736917" y="4725144"/>
            <a:ext cx="3309803" cy="1260629"/>
          </a:xfrm>
        </p:spPr>
        <p:txBody>
          <a:bodyPr/>
          <a:lstStyle/>
          <a:p>
            <a:r>
              <a:rPr lang="pl-PL" dirty="0"/>
              <a:t>Michał Domaracki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9481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Okazanie osoby bezpośrednie z </a:t>
            </a:r>
            <a:r>
              <a:rPr lang="pl-PL" dirty="0" smtClean="0"/>
              <a:t>ukrycia, dyskretne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pl-PL" dirty="0"/>
              <a:t>Rozporządzenie Ministra Sprawiedliwości z dnia 2 czerwca 2003 r. w sprawie warunków technicznych przeprowadzenia okazania zezwala na okazywanie osoby w sposób wyłączający możliwość rozpoznania osoby przesłuchiwanej przez osobę okazywaną, a także użycie podczas takiego okazania w szczególności: </a:t>
            </a:r>
          </a:p>
          <a:p>
            <a:r>
              <a:rPr lang="pl-PL" dirty="0"/>
              <a:t>sprzętu elektronicznego, </a:t>
            </a:r>
          </a:p>
          <a:p>
            <a:r>
              <a:rPr lang="pl-PL" dirty="0"/>
              <a:t>wizjera, </a:t>
            </a:r>
          </a:p>
          <a:p>
            <a:r>
              <a:rPr lang="pl-PL" dirty="0"/>
              <a:t>lustra obserwacyjnego (lustro fenickie),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3959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lub innego środka pozwalającego na dokonanie okazania w sposób wykluczający ujawnienie osobom nieuprawnionym tożsamości osoby </a:t>
            </a:r>
            <a:r>
              <a:rPr lang="pl-PL" dirty="0" smtClean="0"/>
              <a:t>przesłuchiwanej.</a:t>
            </a:r>
            <a:endParaRPr lang="pl-PL" dirty="0"/>
          </a:p>
          <a:p>
            <a:pPr marL="6858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3957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pl-PL" dirty="0"/>
              <a:t>Powody zastosowania okazania bezpośredniego z ukrycia mogą być związane z: </a:t>
            </a:r>
          </a:p>
          <a:p>
            <a:r>
              <a:rPr lang="pl-PL" dirty="0"/>
              <a:t>obawą osoby rozpoznającej przed zemstą okazywanego </a:t>
            </a:r>
            <a:r>
              <a:rPr lang="pl-PL" dirty="0" smtClean="0"/>
              <a:t>sprawcy</a:t>
            </a:r>
            <a:r>
              <a:rPr lang="pl-PL" dirty="0"/>
              <a:t>,</a:t>
            </a:r>
          </a:p>
          <a:p>
            <a:r>
              <a:rPr lang="pl-PL" dirty="0"/>
              <a:t>dążeniem do uniknięcia szoku psychicznego u osoby rozpoznającej, co zdarza się wówczas, gdy osobą tą jest pokrzywdzony, a przestępstwo miało drastyczny </a:t>
            </a:r>
            <a:r>
              <a:rPr lang="pl-PL" dirty="0" smtClean="0"/>
              <a:t>przebieg</a:t>
            </a:r>
            <a:r>
              <a:rPr lang="pl-PL" dirty="0"/>
              <a:t>,</a:t>
            </a:r>
          </a:p>
          <a:p>
            <a:r>
              <a:rPr lang="pl-PL" dirty="0"/>
              <a:t>potrzebą ukrycia istnienia osoby rozpoznającej, co może mieć miejsce wówczas, gdy osobie tej grozić mogła zemsta ze strony środowiska sprawcy, którego się okazuje.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7091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Okazanie Pośrednie Osoby: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201692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pl-PL" dirty="0"/>
              <a:t>Okazanie pośrednie wizerunku to okazanie głowy lub całej postaci – czyli okazanie wizerunku osoby, przez co rozumie się również zapis audiowizualny na taśmie wideofonicznej lub innym nośniku. Jest więc możliwe okazanie: </a:t>
            </a:r>
          </a:p>
          <a:p>
            <a:r>
              <a:rPr lang="pl-PL" dirty="0"/>
              <a:t>z fotografii (kadru filmowego, monitoringu, itp.), </a:t>
            </a:r>
          </a:p>
          <a:p>
            <a:r>
              <a:rPr lang="pl-PL" dirty="0"/>
              <a:t>z rysunku (portretu pamięciowego), </a:t>
            </a:r>
          </a:p>
          <a:p>
            <a:r>
              <a:rPr lang="pl-PL" dirty="0"/>
              <a:t>z rekonstrukcji (modelu). </a:t>
            </a:r>
            <a:endParaRPr lang="pl-PL" dirty="0" smtClean="0"/>
          </a:p>
          <a:p>
            <a:pPr marL="68580" indent="0">
              <a:buNone/>
            </a:pPr>
            <a:r>
              <a:rPr lang="pl-PL" dirty="0"/>
              <a:t>Stosuje się je najczęściej dla ustalenia sprawcy przestępstwa wówczas, gdy osoba podejrzana z różnych przyczyn nie jest uchwytna </a:t>
            </a:r>
          </a:p>
        </p:txBody>
      </p:sp>
    </p:spTree>
    <p:extLst>
      <p:ext uri="{BB962C8B-B14F-4D97-AF65-F5344CB8AC3E}">
        <p14:creationId xmlns:p14="http://schemas.microsoft.com/office/powerpoint/2010/main" val="4037817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Okazanie rzeczy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pl-PL" dirty="0"/>
              <a:t>Okazanie rzeczy można zrealizować dwoma sposobami: </a:t>
            </a:r>
          </a:p>
          <a:p>
            <a:r>
              <a:rPr lang="pl-PL" dirty="0" smtClean="0"/>
              <a:t>w </a:t>
            </a:r>
            <a:r>
              <a:rPr lang="pl-PL" dirty="0"/>
              <a:t>sposób bezpośredni, polegający na zaprezentowaniu osobie rozpoznającej przedmiotów, wśród których znajduje się rzecz podlegająca rozpoznaniu. Rozpoznający ma możliwość swobodnego obserwowania polegającego na bezpośrednim kontakcie z tymi </a:t>
            </a:r>
            <a:r>
              <a:rPr lang="pl-PL" dirty="0" smtClean="0"/>
              <a:t>przedmiotami</a:t>
            </a:r>
            <a:r>
              <a:rPr lang="pl-PL" dirty="0"/>
              <a:t>,</a:t>
            </a:r>
          </a:p>
          <a:p>
            <a:r>
              <a:rPr lang="pl-PL" dirty="0" smtClean="0"/>
              <a:t>w </a:t>
            </a:r>
            <a:r>
              <a:rPr lang="pl-PL" dirty="0"/>
              <a:t>sposób pośredni, polegający na użyciu sprzętu elektronicznego lub innego środka umożliwiającego rozpoznanie rzeczy, mimo braku bezpośredniego </a:t>
            </a:r>
            <a:r>
              <a:rPr lang="pl-PL" dirty="0" smtClean="0"/>
              <a:t>kontaktu </a:t>
            </a:r>
            <a:r>
              <a:rPr lang="pl-PL" dirty="0"/>
              <a:t>osoby przesłuchiwanej z okazywaną jej rzeczą, np. okazanie dokładnej fotografii </a:t>
            </a:r>
            <a:r>
              <a:rPr lang="pl-PL" dirty="0" smtClean="0"/>
              <a:t>rzeczy.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5809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Okazanie Zwłok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Chociaż w doktrynie okazanie zwłok traktuje się jako rodzaj okazania osoby, to jednak należy je uznać za okazanie rzeczy. W przypadku okazania zwłok, odchodzi się od ogólnej zasady okazywania przedmiotów w grupie. Za takim rozstrzygnięciem przemawia fakt, iż stosując tę właśnie ogólną zasadę okazania konkretnie przy okazaniu zwłok, należałoby je okazywać w grupie innych zwłok, co nie byłoby zadaniem łatwym dla prosektorów, a ponadto zachodziłaby obawa, jak świadek przyjąłby taki pokaz </a:t>
            </a:r>
          </a:p>
        </p:txBody>
      </p:sp>
    </p:spTree>
    <p:extLst>
      <p:ext uri="{BB962C8B-B14F-4D97-AF65-F5344CB8AC3E}">
        <p14:creationId xmlns:p14="http://schemas.microsoft.com/office/powerpoint/2010/main" val="1678808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Okazanie Głosu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pl-PL" dirty="0"/>
              <a:t>Rozpoznanie osoby na podstawie jej głosu jest czynnością prawnie dopuszczalną przez przepisy k.p.k. i stanowi czynność okazania. W związku z tym podlega rygorom określonym przez art. 173 k.p.k. – należy więc je przeprowadzić w sposób wykluczający sugestię. Oznacza to m.in. konieczność zapewnienia takich warunków, aby rozpoznający nie widział osób, których głos ma usłyszeć. Ponadto osoba, której głos ma być przedmiotem rozpoznania, powinna być w grupie co najmniej czterech osób, które wypowiadają takie same kwestie. Wypowiadany dla rozpoznania tekst powinien być w miarę dłuższy niż tekst zasłyszany, a rozpoznający powinien wskazać cechy, w oparciu o które głos ten rozpoznał, identyfikując daną </a:t>
            </a:r>
            <a:r>
              <a:rPr lang="pl-PL" dirty="0" smtClean="0"/>
              <a:t>osobę.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8358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Dokumentowanie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pl-PL" dirty="0"/>
              <a:t>Czynność okazania musi zgodnie z art. 143 §1 pkt 5 k.p.k., zostać zaprotokołowana. Protokół powinien zawierać: </a:t>
            </a:r>
          </a:p>
          <a:p>
            <a:r>
              <a:rPr lang="pl-PL" dirty="0"/>
              <a:t>oznaczenie czynności, jej czasu i miejsca oraz osób w niej uczestniczących; </a:t>
            </a:r>
          </a:p>
          <a:p>
            <a:r>
              <a:rPr lang="pl-PL" dirty="0"/>
              <a:t>przebieg czynności oraz oświadczenia i wnioski jej uczestników; </a:t>
            </a:r>
          </a:p>
          <a:p>
            <a:r>
              <a:rPr lang="pl-PL" dirty="0"/>
              <a:t>wydane w toku czynności postanowienia i zarządzenia, a jeżeli postanowienie lub zarządzenie sporządzono osobno, wzmiankę o jego wydaniu; </a:t>
            </a:r>
          </a:p>
          <a:p>
            <a:r>
              <a:rPr lang="pl-PL" dirty="0"/>
              <a:t>w miarę potrzeby stwierdzenie innych okoliczności dotyczących przebiegu czynności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144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pl-PL" dirty="0"/>
          </a:p>
          <a:p>
            <a:r>
              <a:rPr lang="pl-PL" dirty="0" smtClean="0"/>
              <a:t>T</a:t>
            </a:r>
            <a:r>
              <a:rPr lang="pl-PL" dirty="0"/>
              <a:t>. </a:t>
            </a:r>
            <a:r>
              <a:rPr lang="pl-PL" dirty="0" err="1"/>
              <a:t>Hanausek</a:t>
            </a:r>
            <a:r>
              <a:rPr lang="pl-PL" dirty="0"/>
              <a:t>, </a:t>
            </a:r>
            <a:r>
              <a:rPr lang="pl-PL" i="1" dirty="0"/>
              <a:t>Zarys Taktyki Kryminalistycznej</a:t>
            </a:r>
            <a:r>
              <a:rPr lang="pl-PL" dirty="0"/>
              <a:t>, Warszawa: Dom Wydawniczy ABC, 1994, s. 162. </a:t>
            </a:r>
            <a:endParaRPr lang="pl-PL" dirty="0" smtClean="0"/>
          </a:p>
          <a:p>
            <a:endParaRPr lang="pl-PL" dirty="0"/>
          </a:p>
          <a:p>
            <a:r>
              <a:rPr lang="pl-PL" dirty="0"/>
              <a:t>Kodeks postępowania karnego (Dz. U. Nr 89 poz. 555 z </a:t>
            </a:r>
            <a:r>
              <a:rPr lang="pl-PL" dirty="0" err="1"/>
              <a:t>późn</a:t>
            </a:r>
            <a:r>
              <a:rPr lang="pl-PL" dirty="0"/>
              <a:t>. zm.). </a:t>
            </a:r>
          </a:p>
          <a:p>
            <a:endParaRPr lang="pl-PL" dirty="0"/>
          </a:p>
          <a:p>
            <a:r>
              <a:rPr lang="pl-PL" dirty="0"/>
              <a:t>Zarządzenie nr 1426 Komendanta Głównego Policji z dnia 23 grudnia 2004 r. w sprawie metodyki wykonywania czynności dochodzeniowo-śledczych przez służby policyjne wyznaczone do wykrywania przestępstw i ścigania ich (Dz. Urz. nr 1 poz. 1). </a:t>
            </a:r>
          </a:p>
          <a:p>
            <a:endParaRPr lang="pl-PL" dirty="0"/>
          </a:p>
          <a:p>
            <a:r>
              <a:rPr lang="pl-PL" dirty="0"/>
              <a:t>Rozporządzenie Ministra Sprawiedliwości z dnia 2 czerwca 2003 r. w sprawie technicznych warunków przeprowadzenia okazania (</a:t>
            </a:r>
            <a:r>
              <a:rPr lang="pl-PL" dirty="0" err="1"/>
              <a:t>Dz.U</a:t>
            </a:r>
            <a:r>
              <a:rPr lang="pl-PL" dirty="0"/>
              <a:t>. Nr 104, poz. 981.).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7242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2708920"/>
            <a:ext cx="7024744" cy="1143000"/>
          </a:xfrm>
        </p:spPr>
        <p:txBody>
          <a:bodyPr/>
          <a:lstStyle/>
          <a:p>
            <a:r>
              <a:rPr lang="pl-PL" dirty="0" smtClean="0"/>
              <a:t>Dziękuje za Uwagę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065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Okazanie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„Czynność </a:t>
            </a:r>
            <a:r>
              <a:rPr lang="pl-PL" dirty="0"/>
              <a:t>tak kryminalistyczna, jak i procesowa, polegająca na jednoczesnym przedstawieniu jakiejś osobie (świadkowi lub podejrzanemu) grupy przedmiotów poznania w celu stwierdzenia przez tę osobę, czy w tej grupie znajduje się taki przedmiot (poznania), z którym się wcześniej </a:t>
            </a:r>
            <a:r>
              <a:rPr lang="pl-PL" dirty="0" smtClean="0"/>
              <a:t>zetknęła”  Tadeusz </a:t>
            </a:r>
            <a:r>
              <a:rPr lang="pl-PL" dirty="0" err="1" smtClean="0"/>
              <a:t>Hanausek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4282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Podstawy Prawne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art. 74 § 2 </a:t>
            </a:r>
            <a:r>
              <a:rPr lang="de-DE" b="1" dirty="0" err="1"/>
              <a:t>pkt.</a:t>
            </a:r>
            <a:r>
              <a:rPr lang="de-DE" b="1" dirty="0"/>
              <a:t> 1 </a:t>
            </a:r>
            <a:r>
              <a:rPr lang="de-DE" b="1" dirty="0" err="1"/>
              <a:t>k.p.k</a:t>
            </a:r>
            <a:r>
              <a:rPr lang="de-DE" b="1" dirty="0"/>
              <a:t>. </a:t>
            </a:r>
            <a:endParaRPr lang="pl-PL" b="1" dirty="0"/>
          </a:p>
          <a:p>
            <a:r>
              <a:rPr lang="pl-PL" b="1" dirty="0"/>
              <a:t>art. 74 § 2 pkt. 3 </a:t>
            </a:r>
            <a:endParaRPr lang="pl-PL" b="1" dirty="0" smtClean="0"/>
          </a:p>
          <a:p>
            <a:r>
              <a:rPr lang="pl-PL" b="1" dirty="0"/>
              <a:t>a</a:t>
            </a:r>
            <a:r>
              <a:rPr lang="pl-PL" b="1" dirty="0" smtClean="0"/>
              <a:t>rt. 308 </a:t>
            </a:r>
            <a:r>
              <a:rPr lang="pl-PL" b="1" dirty="0"/>
              <a:t>§ 1 k.p.k. </a:t>
            </a:r>
            <a:endParaRPr lang="pl-PL" b="1" dirty="0" smtClean="0"/>
          </a:p>
          <a:p>
            <a:r>
              <a:rPr lang="pl-PL" b="1" dirty="0"/>
              <a:t>a</a:t>
            </a:r>
            <a:r>
              <a:rPr lang="pl-PL" b="1" dirty="0" smtClean="0"/>
              <a:t>rt. 173 </a:t>
            </a:r>
            <a:r>
              <a:rPr lang="pl-PL" b="1" dirty="0"/>
              <a:t>k.p.k</a:t>
            </a:r>
            <a:r>
              <a:rPr lang="pl-PL" b="1" dirty="0" smtClean="0"/>
              <a:t>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061201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H="1" flipV="1">
            <a:off x="683568" y="2170664"/>
            <a:ext cx="359922" cy="322232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544616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pl-PL" dirty="0" smtClean="0"/>
              <a:t>Celem </a:t>
            </a:r>
            <a:r>
              <a:rPr lang="pl-PL" dirty="0"/>
              <a:t>czynności jest rozpoznanie, zarówno osoby, jak i rzeczy muszą być świadkom okazane w grupie podobnych osób lub przedmiotów. Okazanie jednej osoby lub jednego egzemplarza rzeczy jest sprzeczne z założeniami taktyki kryminalistycznej, gdyż nie pozwala na zorientowanie się w stopniu pewności rozpoznania. Podejrzany w toku okazania powinien w miarę możliwości wyglądać tak jak wówczas, gdy był zauważony przez świadka w czasie </a:t>
            </a:r>
            <a:r>
              <a:rPr lang="pl-PL" dirty="0" smtClean="0"/>
              <a:t>przestępstwa. </a:t>
            </a:r>
            <a:endParaRPr lang="pl-PL" dirty="0"/>
          </a:p>
          <a:p>
            <a:pPr marL="68580" indent="0">
              <a:buNone/>
            </a:pPr>
            <a:r>
              <a:rPr lang="pl-PL" dirty="0"/>
              <a:t>Przedmiotem okazania mogą być: </a:t>
            </a:r>
          </a:p>
          <a:p>
            <a:r>
              <a:rPr lang="pl-PL" dirty="0"/>
              <a:t>osoby żywe, </a:t>
            </a:r>
          </a:p>
          <a:p>
            <a:r>
              <a:rPr lang="pl-PL" dirty="0"/>
              <a:t>zwłoki, </a:t>
            </a:r>
          </a:p>
          <a:p>
            <a:r>
              <a:rPr lang="pl-PL" dirty="0"/>
              <a:t>przedmioty, </a:t>
            </a:r>
          </a:p>
          <a:p>
            <a:r>
              <a:rPr lang="pl-PL" dirty="0"/>
              <a:t>zwierzęta, </a:t>
            </a:r>
          </a:p>
          <a:p>
            <a:r>
              <a:rPr lang="pl-PL" dirty="0"/>
              <a:t>miejsca, </a:t>
            </a:r>
          </a:p>
          <a:p>
            <a:r>
              <a:rPr lang="pl-PL" dirty="0"/>
              <a:t>specyficzne cechy i właściwości (w tym cechy dynamiczne osoby, jej wizerunek, głos)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440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050" name="Picture 2" descr="C:\Users\Michaś\Desktop\Przechwytywani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916481" cy="381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92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Okazanie Bezpośrednie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pl-PL" dirty="0"/>
              <a:t>Okazanie bezpośrednie polega na naocznym przedstawieniu określonego przedmiotu, miejsca czy zwłok i może przybrać dwie formy: okazania jawnego i dyskretnego. </a:t>
            </a:r>
          </a:p>
        </p:txBody>
      </p:sp>
    </p:spTree>
    <p:extLst>
      <p:ext uri="{BB962C8B-B14F-4D97-AF65-F5344CB8AC3E}">
        <p14:creationId xmlns:p14="http://schemas.microsoft.com/office/powerpoint/2010/main" val="728685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Okazanie Bezpośrednie Jawne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pl-PL" dirty="0"/>
              <a:t>Po przygotowaniu pomieszczenia i ustawieniu w nim parady identyfikacyjnej wprowadza się świadka. Ma on dowolną i nieograniczoną ilość czasu na dokonanie obserwacji. Po dokonaniu obserwacji rozpoznający powinien złożyć </a:t>
            </a:r>
            <a:r>
              <a:rPr lang="pl-PL" b="1" dirty="0"/>
              <a:t>oświadczenie</a:t>
            </a:r>
            <a:r>
              <a:rPr lang="pl-PL" dirty="0"/>
              <a:t>, w którym deklaruje czy rozpoznaje którąś z okazywanych osób, a jeżeli tak, to wskazuje tę osobę. Wskazanie to może nastąpić przez określenie jej usytuowania w grupie (np. pierwszy z prawej) albo dotknięcie, albo bezpośrednie wskazanie dłonią. </a:t>
            </a:r>
          </a:p>
        </p:txBody>
      </p:sp>
    </p:spTree>
    <p:extLst>
      <p:ext uri="{BB962C8B-B14F-4D97-AF65-F5344CB8AC3E}">
        <p14:creationId xmlns:p14="http://schemas.microsoft.com/office/powerpoint/2010/main" val="3008228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700808"/>
            <a:ext cx="6777317" cy="3508977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pl-PL" dirty="0"/>
              <a:t>Po dokonaniu identyfikacji, w ramach omawianego etapu, świadek stwierdza, po jakich cechach osobę tę rozpoznał. Następnie, dopiero po złożeniu tego oświadczenia, jeszcze w obecności świadka, żąda się od rozpoznanego okazywanego podania do protokołu swoich danych personalnych. Po złożeniu przez świadka oświadczenia o wyniku okazania przystępuje się do spisania protokołu. </a:t>
            </a:r>
          </a:p>
        </p:txBody>
      </p:sp>
    </p:spTree>
    <p:extLst>
      <p:ext uri="{BB962C8B-B14F-4D97-AF65-F5344CB8AC3E}">
        <p14:creationId xmlns:p14="http://schemas.microsoft.com/office/powerpoint/2010/main" val="2489981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772816"/>
            <a:ext cx="6777317" cy="3508977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pl-PL" dirty="0"/>
              <a:t>Po sporządzeniu i podpisaniu protokołu świadka wyprowadza się z pomieszczenia, a na jego miejsce wprowadza się następnego. Przed wprowadzeniem kolejnej osoby rozpoznającej należy także zmienić ustawienie osób w paradzie. </a:t>
            </a:r>
          </a:p>
          <a:p>
            <a:r>
              <a:rPr lang="pl-PL" dirty="0"/>
              <a:t>W praktyce procesowej zdarza się, że mamy do czynienia z identyfikacją sprawcy przestępstwa, dokonaną przez świadka np. podczas przypadkowego spotkania lub w trakcie tzw. penetracji terenu (</a:t>
            </a:r>
            <a:r>
              <a:rPr lang="pl-PL" b="1" i="1" dirty="0"/>
              <a:t>tzw. okazanie bezpośrednie niearanżowane</a:t>
            </a:r>
            <a:r>
              <a:rPr lang="pl-PL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665686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247</TotalTime>
  <Words>1101</Words>
  <Application>Microsoft Office PowerPoint</Application>
  <PresentationFormat>On-screen Show (4:3)</PresentationFormat>
  <Paragraphs>65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Century Gothic</vt:lpstr>
      <vt:lpstr>Wingdings 2</vt:lpstr>
      <vt:lpstr>Austin</vt:lpstr>
      <vt:lpstr>Okazanie</vt:lpstr>
      <vt:lpstr>Okazanie</vt:lpstr>
      <vt:lpstr>Podstawy Prawne</vt:lpstr>
      <vt:lpstr>PowerPoint Presentation</vt:lpstr>
      <vt:lpstr>PowerPoint Presentation</vt:lpstr>
      <vt:lpstr>Okazanie Bezpośrednie</vt:lpstr>
      <vt:lpstr>Okazanie Bezpośrednie Jawne</vt:lpstr>
      <vt:lpstr>PowerPoint Presentation</vt:lpstr>
      <vt:lpstr>PowerPoint Presentation</vt:lpstr>
      <vt:lpstr>Okazanie osoby bezpośrednie z ukrycia, dyskretne</vt:lpstr>
      <vt:lpstr>PowerPoint Presentation</vt:lpstr>
      <vt:lpstr>PowerPoint Presentation</vt:lpstr>
      <vt:lpstr>Okazanie Pośrednie Osoby:</vt:lpstr>
      <vt:lpstr>Okazanie rzeczy</vt:lpstr>
      <vt:lpstr>Okazanie Zwłok</vt:lpstr>
      <vt:lpstr>Okazanie Głosu</vt:lpstr>
      <vt:lpstr>Dokumentowanie</vt:lpstr>
      <vt:lpstr>Bibliografia</vt:lpstr>
      <vt:lpstr>Dziękuje za Uwagę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Michaś</dc:creator>
  <cp:lastModifiedBy>Ania</cp:lastModifiedBy>
  <cp:revision>11</cp:revision>
  <dcterms:created xsi:type="dcterms:W3CDTF">2015-01-12T11:54:55Z</dcterms:created>
  <dcterms:modified xsi:type="dcterms:W3CDTF">2015-03-06T13:41:24Z</dcterms:modified>
</cp:coreProperties>
</file>