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79CC93D-E52E-4D84-901B-11D7331DD495}">
          <p14:sldIdLst/>
        </p14:section>
        <p14:section name="Zarys i cele" id="{ABA716BF-3A5C-4ADB-94C9-CFEF84EBA240}">
          <p14:sldIdLst>
            <p14:sldId id="259"/>
          </p14:sldIdLst>
        </p14:section>
        <p14:section name="Temat 1" id="{6D9936A3-3945-4757-BC8B-B5C252D8E036}">
          <p14:sldIdLst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8046" autoAdjust="0"/>
  </p:normalViewPr>
  <p:slideViewPr>
    <p:cSldViewPr>
      <p:cViewPr>
        <p:scale>
          <a:sx n="80" d="100"/>
          <a:sy n="80" d="100"/>
        </p:scale>
        <p:origin x="-179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D83FDC75-7F73-4A4A-A77C-09AADF00E0EA}" type="datetimeFigureOut">
              <a:rPr lang="pl-PL" smtClean="0"/>
              <a:pPr/>
              <a:t>2016-04-15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459226BF-1F13-42D3-80DC-373E7ADD1EBC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8190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75693FD4-8F83-4EF7-AC3F-0DC0388986B0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8762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l-PL"/>
            </a:pPr>
            <a:r>
              <a:rPr lang="pl-PL" dirty="0" smtClean="0"/>
              <a:t>Ten szablon może być używany jako plik startowy do prezentowania materiałów szkoleniowych w ustawieniu grupy.</a:t>
            </a:r>
          </a:p>
          <a:p>
            <a:endParaRPr lang="pl-PL" dirty="0" smtClean="0"/>
          </a:p>
          <a:p>
            <a:pPr lvl="0"/>
            <a:r>
              <a:rPr lang="pl-PL" sz="1200" b="1" dirty="0" smtClean="0"/>
              <a:t>Sekcje</a:t>
            </a:r>
            <a:endParaRPr lang="pl-PL" sz="1200" b="0" dirty="0" smtClean="0"/>
          </a:p>
          <a:p>
            <a:pPr lvl="0"/>
            <a:r>
              <a:rPr lang="pl-PL" sz="1200" b="0" dirty="0" smtClean="0"/>
              <a:t>Kliknij prawym przyciskiem myszy slajd, aby dodać sekcje.</a:t>
            </a:r>
            <a:r>
              <a:rPr lang="pl-PL" sz="1200" b="0" baseline="0" dirty="0" smtClean="0"/>
              <a:t> Sekcje ułatwiają organizowanie slajdów i usprawniają współpracę nad dokumentem.</a:t>
            </a:r>
            <a:endParaRPr lang="pl-PL" sz="1200" b="0" dirty="0" smtClean="0"/>
          </a:p>
          <a:p>
            <a:pPr lvl="0"/>
            <a:endParaRPr lang="pl-PL" sz="1200" b="1" dirty="0" smtClean="0"/>
          </a:p>
          <a:p>
            <a:pPr lvl="0"/>
            <a:r>
              <a:rPr lang="pl-PL" sz="1200" b="1" dirty="0" smtClean="0"/>
              <a:t>Notatki</a:t>
            </a:r>
          </a:p>
          <a:p>
            <a:pPr lvl="0"/>
            <a:r>
              <a:rPr lang="pl-PL" sz="1200" dirty="0" smtClean="0"/>
              <a:t>Użyj sekcji Notatki do wstawiania notatek lub dodatkowych informacji dla odbiorców.</a:t>
            </a:r>
            <a:r>
              <a:rPr lang="pl-PL" sz="1200" baseline="0" dirty="0" smtClean="0"/>
              <a:t> Podczas przedstawiania prezentacji notatki są widoczne w widoku prezentacji. </a:t>
            </a:r>
          </a:p>
          <a:p>
            <a:pPr lvl="0">
              <a:buFontTx/>
              <a:buNone/>
            </a:pPr>
            <a:r>
              <a:rPr lang="pl-PL" sz="1200" dirty="0" smtClean="0"/>
              <a:t>Pamiętaj o odpowiednim rozmiarze czcionki (w celu ułatwienia dostępu, widoczności, nagrywania i pracy online).</a:t>
            </a:r>
          </a:p>
          <a:p>
            <a:pPr lvl="0"/>
            <a:endParaRPr lang="pl-PL" sz="1200" dirty="0" smtClean="0"/>
          </a:p>
          <a:p>
            <a:pPr lvl="0">
              <a:buFontTx/>
              <a:buNone/>
            </a:pPr>
            <a:r>
              <a:rPr lang="pl-PL" sz="1200" b="1" dirty="0" smtClean="0"/>
              <a:t>Odpowiednio dobrane kolory </a:t>
            </a:r>
          </a:p>
          <a:p>
            <a:pPr lvl="0">
              <a:buFontTx/>
              <a:buNone/>
            </a:pPr>
            <a:r>
              <a:rPr lang="pl-PL" sz="1200" dirty="0" smtClean="0"/>
              <a:t>Zwróć szczególną uwagę na wykresy, schematy i pola tekstowe.</a:t>
            </a:r>
            <a:r>
              <a:rPr lang="pl-PL" sz="1200" baseline="0" dirty="0" smtClean="0"/>
              <a:t> </a:t>
            </a:r>
            <a:endParaRPr lang="pl-PL" sz="1200" dirty="0" smtClean="0"/>
          </a:p>
          <a:p>
            <a:pPr lvl="0"/>
            <a:r>
              <a:rPr lang="pl-PL" sz="1200" dirty="0" smtClean="0"/>
              <a:t>Uwzględnij to, że uczestnicy mogą drukować w trybie czarno-białym lub w skali </a:t>
            </a:r>
            <a:r>
              <a:rPr lang="pl-PL" sz="1200" dirty="0" err="1" smtClean="0"/>
              <a:t>odcieni szarości</a:t>
            </a:r>
            <a:r>
              <a:rPr lang="pl-PL" sz="1200" dirty="0" smtClean="0"/>
              <a:t>. Wykonaj wydruki testowe, aby sprawdzić, czy wszystko jest widoczne po wydrukowaniu w trybie czarno-białym i w skali </a:t>
            </a:r>
            <a:r>
              <a:rPr lang="pl-PL" sz="1200" dirty="0" err="1" smtClean="0"/>
              <a:t>odcieni szarości</a:t>
            </a:r>
            <a:r>
              <a:rPr lang="pl-PL" sz="1200" dirty="0" smtClean="0"/>
              <a:t>.</a:t>
            </a:r>
          </a:p>
          <a:p>
            <a:pPr lvl="0">
              <a:buFontTx/>
              <a:buNone/>
            </a:pPr>
            <a:endParaRPr lang="pl-PL" sz="1200" dirty="0" smtClean="0"/>
          </a:p>
          <a:p>
            <a:pPr lvl="0">
              <a:buFontTx/>
              <a:buNone/>
            </a:pPr>
            <a:r>
              <a:rPr lang="pl-PL" sz="1200" b="1" dirty="0" smtClean="0"/>
              <a:t>Elementy graficzne, tabele i wykresy</a:t>
            </a:r>
          </a:p>
          <a:p>
            <a:pPr lvl="0"/>
            <a:r>
              <a:rPr lang="pl-PL" sz="1200" dirty="0" smtClean="0"/>
              <a:t>Staraj się zachować prostotę — używaj spójnych stylów i kolorów, które nie odwracają uwagi od zawartości.</a:t>
            </a:r>
          </a:p>
          <a:p>
            <a:pPr lvl="0"/>
            <a:r>
              <a:rPr lang="pl-PL" sz="1200" dirty="0" smtClean="0"/>
              <a:t>Oznacz etykietą każdy wykres i tabelę.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740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pl-PL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pl-PL"/>
              <a:t>Kliknij, aby edytować styl wzorca tytułów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pl-PL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pl-PL" smtClean="0"/>
              <a:t>Kliknij, aby edytować styl wzorca podtytułu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pl-PL" sz="2000" baseline="0"/>
            </a:lvl1pPr>
          </a:lstStyle>
          <a:p>
            <a:r>
              <a:rPr kumimoji="0" lang="pl-PL"/>
              <a:t>Logo firmy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lko tł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pl-PL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pl-PL"/>
              <a:t>Kliknij, aby edytować styl wzorca tytułów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pl-PL" sz="1800"/>
            </a:lvl1pPr>
          </a:lstStyle>
          <a:p>
            <a:r>
              <a:rPr kumimoji="0" lang="pl-PL"/>
              <a:t>Logo firmy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pl-PL"/>
            </a:lvl1pPr>
          </a:lstStyle>
          <a:p>
            <a:r>
              <a:rPr kumimoji="0" lang="pl-PL"/>
              <a:t>Kliknij, aby edytować styl wzorca tytułów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pl-PL" sz="3200">
                <a:latin typeface="+mn-lt"/>
              </a:defRPr>
            </a:lvl1pPr>
            <a:lvl2pPr eaLnBrk="1" latinLnBrk="0" hangingPunct="1">
              <a:defRPr kumimoji="0" lang="pl-PL" sz="2800">
                <a:latin typeface="+mn-lt"/>
              </a:defRPr>
            </a:lvl2pPr>
            <a:lvl3pPr eaLnBrk="1" latinLnBrk="0" hangingPunct="1">
              <a:defRPr kumimoji="0" lang="pl-PL" sz="2400">
                <a:latin typeface="+mn-lt"/>
              </a:defRPr>
            </a:lvl3pPr>
            <a:lvl4pPr eaLnBrk="1" latinLnBrk="0" hangingPunct="1">
              <a:defRPr kumimoji="0" lang="pl-PL" sz="2400">
                <a:latin typeface="+mn-lt"/>
              </a:defRPr>
            </a:lvl4pPr>
            <a:lvl5pPr eaLnBrk="1" latinLnBrk="0" hangingPunct="1">
              <a:defRPr kumimoji="0" lang="pl-PL" sz="2400">
                <a:latin typeface="+mn-lt"/>
              </a:defRPr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pl-PL" sz="2800"/>
            </a:lvl1pPr>
            <a:lvl2pPr eaLnBrk="1" latinLnBrk="0" hangingPunct="1">
              <a:defRPr kumimoji="0" lang="pl-PL" sz="2400"/>
            </a:lvl2pPr>
            <a:lvl3pPr eaLnBrk="1" latinLnBrk="0" hangingPunct="1">
              <a:defRPr kumimoji="0" lang="pl-PL" sz="2000"/>
            </a:lvl3pPr>
            <a:lvl4pPr eaLnBrk="1" latinLnBrk="0" hangingPunct="1">
              <a:defRPr kumimoji="0" lang="pl-PL" sz="1800"/>
            </a:lvl4pPr>
            <a:lvl5pPr eaLnBrk="1" latinLnBrk="0" hangingPunct="1">
              <a:defRPr kumimoji="0" lang="pl-PL" sz="1800"/>
            </a:lvl5pPr>
            <a:lvl6pPr eaLnBrk="1" latinLnBrk="0" hangingPunct="1">
              <a:defRPr kumimoji="0" lang="pl-PL" sz="1800"/>
            </a:lvl6pPr>
            <a:lvl7pPr eaLnBrk="1" latinLnBrk="0" hangingPunct="1">
              <a:defRPr kumimoji="0" lang="pl-PL" sz="1800"/>
            </a:lvl7pPr>
            <a:lvl8pPr eaLnBrk="1" latinLnBrk="0" hangingPunct="1">
              <a:defRPr kumimoji="0" lang="pl-PL" sz="1800"/>
            </a:lvl8pPr>
            <a:lvl9pPr eaLnBrk="1" latinLnBrk="0" hangingPunct="1">
              <a:defRPr kumimoji="0" lang="pl-PL" sz="18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pl-PL" sz="2800"/>
            </a:lvl1pPr>
            <a:lvl2pPr eaLnBrk="1" latinLnBrk="0" hangingPunct="1">
              <a:defRPr kumimoji="0" lang="pl-PL" sz="2400"/>
            </a:lvl2pPr>
            <a:lvl3pPr eaLnBrk="1" latinLnBrk="0" hangingPunct="1">
              <a:defRPr kumimoji="0" lang="pl-PL" sz="2000"/>
            </a:lvl3pPr>
            <a:lvl4pPr eaLnBrk="1" latinLnBrk="0" hangingPunct="1">
              <a:defRPr kumimoji="0" lang="pl-PL" sz="1800"/>
            </a:lvl4pPr>
            <a:lvl5pPr eaLnBrk="1" latinLnBrk="0" hangingPunct="1">
              <a:defRPr kumimoji="0" lang="pl-PL" sz="1800"/>
            </a:lvl5pPr>
            <a:lvl6pPr eaLnBrk="1" latinLnBrk="0" hangingPunct="1">
              <a:defRPr kumimoji="0" lang="pl-PL" sz="1800"/>
            </a:lvl6pPr>
            <a:lvl7pPr eaLnBrk="1" latinLnBrk="0" hangingPunct="1">
              <a:defRPr kumimoji="0" lang="pl-PL" sz="1800"/>
            </a:lvl7pPr>
            <a:lvl8pPr eaLnBrk="1" latinLnBrk="0" hangingPunct="1">
              <a:defRPr kumimoji="0" lang="pl-PL" sz="1800"/>
            </a:lvl8pPr>
            <a:lvl9pPr eaLnBrk="1" latinLnBrk="0" hangingPunct="1">
              <a:defRPr kumimoji="0" lang="pl-PL" sz="18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pl-PL"/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pl-PL" sz="2400" b="1"/>
            </a:lvl1pPr>
            <a:lvl2pPr marL="457200" indent="0" eaLnBrk="1" latinLnBrk="0" hangingPunct="1">
              <a:buNone/>
              <a:defRPr kumimoji="0" lang="pl-PL" sz="2000" b="1"/>
            </a:lvl2pPr>
            <a:lvl3pPr marL="914400" indent="0" eaLnBrk="1" latinLnBrk="0" hangingPunct="1">
              <a:buNone/>
              <a:defRPr kumimoji="0" lang="pl-PL" sz="1800" b="1"/>
            </a:lvl3pPr>
            <a:lvl4pPr marL="1371600" indent="0" eaLnBrk="1" latinLnBrk="0" hangingPunct="1">
              <a:buNone/>
              <a:defRPr kumimoji="0" lang="pl-PL" sz="1600" b="1"/>
            </a:lvl4pPr>
            <a:lvl5pPr marL="1828800" indent="0" eaLnBrk="1" latinLnBrk="0" hangingPunct="1">
              <a:buNone/>
              <a:defRPr kumimoji="0" lang="pl-PL" sz="1600" b="1"/>
            </a:lvl5pPr>
            <a:lvl6pPr marL="2286000" indent="0" eaLnBrk="1" latinLnBrk="0" hangingPunct="1">
              <a:buNone/>
              <a:defRPr kumimoji="0" lang="pl-PL" sz="1600" b="1"/>
            </a:lvl6pPr>
            <a:lvl7pPr marL="2743200" indent="0" eaLnBrk="1" latinLnBrk="0" hangingPunct="1">
              <a:buNone/>
              <a:defRPr kumimoji="0" lang="pl-PL" sz="1600" b="1"/>
            </a:lvl7pPr>
            <a:lvl8pPr marL="3200400" indent="0" eaLnBrk="1" latinLnBrk="0" hangingPunct="1">
              <a:buNone/>
              <a:defRPr kumimoji="0" lang="pl-PL" sz="1600" b="1"/>
            </a:lvl8pPr>
            <a:lvl9pPr marL="3657600" indent="0" eaLnBrk="1" latinLnBrk="0" hangingPunct="1">
              <a:buNone/>
              <a:defRPr kumimoji="0" lang="pl-PL" sz="1600" b="1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pl-PL" sz="2400"/>
            </a:lvl1pPr>
            <a:lvl2pPr eaLnBrk="1" latinLnBrk="0" hangingPunct="1">
              <a:defRPr kumimoji="0" lang="pl-PL" sz="2000"/>
            </a:lvl2pPr>
            <a:lvl3pPr eaLnBrk="1" latinLnBrk="0" hangingPunct="1">
              <a:defRPr kumimoji="0" lang="pl-PL" sz="1800"/>
            </a:lvl3pPr>
            <a:lvl4pPr eaLnBrk="1" latinLnBrk="0" hangingPunct="1">
              <a:defRPr kumimoji="0" lang="pl-PL" sz="1600"/>
            </a:lvl4pPr>
            <a:lvl5pPr eaLnBrk="1" latinLnBrk="0" hangingPunct="1">
              <a:defRPr kumimoji="0" lang="pl-PL" sz="1600"/>
            </a:lvl5pPr>
            <a:lvl6pPr eaLnBrk="1" latinLnBrk="0" hangingPunct="1">
              <a:defRPr kumimoji="0" lang="pl-PL" sz="1600"/>
            </a:lvl6pPr>
            <a:lvl7pPr eaLnBrk="1" latinLnBrk="0" hangingPunct="1">
              <a:defRPr kumimoji="0" lang="pl-PL" sz="1600"/>
            </a:lvl7pPr>
            <a:lvl8pPr eaLnBrk="1" latinLnBrk="0" hangingPunct="1">
              <a:defRPr kumimoji="0" lang="pl-PL" sz="1600"/>
            </a:lvl8pPr>
            <a:lvl9pPr eaLnBrk="1" latinLnBrk="0" hangingPunct="1">
              <a:defRPr kumimoji="0" lang="pl-PL" sz="16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pl-PL" sz="2400" b="1"/>
            </a:lvl1pPr>
            <a:lvl2pPr marL="457200" indent="0" eaLnBrk="1" latinLnBrk="0" hangingPunct="1">
              <a:buNone/>
              <a:defRPr kumimoji="0" lang="pl-PL" sz="2000" b="1"/>
            </a:lvl2pPr>
            <a:lvl3pPr marL="914400" indent="0" eaLnBrk="1" latinLnBrk="0" hangingPunct="1">
              <a:buNone/>
              <a:defRPr kumimoji="0" lang="pl-PL" sz="1800" b="1"/>
            </a:lvl3pPr>
            <a:lvl4pPr marL="1371600" indent="0" eaLnBrk="1" latinLnBrk="0" hangingPunct="1">
              <a:buNone/>
              <a:defRPr kumimoji="0" lang="pl-PL" sz="1600" b="1"/>
            </a:lvl4pPr>
            <a:lvl5pPr marL="1828800" indent="0" eaLnBrk="1" latinLnBrk="0" hangingPunct="1">
              <a:buNone/>
              <a:defRPr kumimoji="0" lang="pl-PL" sz="1600" b="1"/>
            </a:lvl5pPr>
            <a:lvl6pPr marL="2286000" indent="0" eaLnBrk="1" latinLnBrk="0" hangingPunct="1">
              <a:buNone/>
              <a:defRPr kumimoji="0" lang="pl-PL" sz="1600" b="1"/>
            </a:lvl6pPr>
            <a:lvl7pPr marL="2743200" indent="0" eaLnBrk="1" latinLnBrk="0" hangingPunct="1">
              <a:buNone/>
              <a:defRPr kumimoji="0" lang="pl-PL" sz="1600" b="1"/>
            </a:lvl7pPr>
            <a:lvl8pPr marL="3200400" indent="0" eaLnBrk="1" latinLnBrk="0" hangingPunct="1">
              <a:buNone/>
              <a:defRPr kumimoji="0" lang="pl-PL" sz="1600" b="1"/>
            </a:lvl8pPr>
            <a:lvl9pPr marL="3657600" indent="0" eaLnBrk="1" latinLnBrk="0" hangingPunct="1">
              <a:buNone/>
              <a:defRPr kumimoji="0" lang="pl-PL" sz="1600" b="1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pl-PL" sz="2400"/>
            </a:lvl1pPr>
            <a:lvl2pPr eaLnBrk="1" latinLnBrk="0" hangingPunct="1">
              <a:defRPr kumimoji="0" lang="pl-PL" sz="2000"/>
            </a:lvl2pPr>
            <a:lvl3pPr eaLnBrk="1" latinLnBrk="0" hangingPunct="1">
              <a:defRPr kumimoji="0" lang="pl-PL" sz="1800"/>
            </a:lvl3pPr>
            <a:lvl4pPr eaLnBrk="1" latinLnBrk="0" hangingPunct="1">
              <a:defRPr kumimoji="0" lang="pl-PL" sz="1600"/>
            </a:lvl4pPr>
            <a:lvl5pPr eaLnBrk="1" latinLnBrk="0" hangingPunct="1">
              <a:defRPr kumimoji="0" lang="pl-PL" sz="1600"/>
            </a:lvl5pPr>
            <a:lvl6pPr eaLnBrk="1" latinLnBrk="0" hangingPunct="1">
              <a:defRPr kumimoji="0" lang="pl-PL" sz="1600"/>
            </a:lvl6pPr>
            <a:lvl7pPr eaLnBrk="1" latinLnBrk="0" hangingPunct="1">
              <a:defRPr kumimoji="0" lang="pl-PL" sz="1600"/>
            </a:lvl7pPr>
            <a:lvl8pPr eaLnBrk="1" latinLnBrk="0" hangingPunct="1">
              <a:defRPr kumimoji="0" lang="pl-PL" sz="1600"/>
            </a:lvl8pPr>
            <a:lvl9pPr eaLnBrk="1" latinLnBrk="0" hangingPunct="1">
              <a:defRPr kumimoji="0" lang="pl-PL" sz="16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pl-PL" sz="2000" b="1"/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pl-PL" sz="3200"/>
            </a:lvl1pPr>
            <a:lvl2pPr eaLnBrk="1" latinLnBrk="0" hangingPunct="1">
              <a:defRPr kumimoji="0" lang="pl-PL" sz="2800"/>
            </a:lvl2pPr>
            <a:lvl3pPr eaLnBrk="1" latinLnBrk="0" hangingPunct="1">
              <a:defRPr kumimoji="0" lang="pl-PL" sz="2400"/>
            </a:lvl3pPr>
            <a:lvl4pPr eaLnBrk="1" latinLnBrk="0" hangingPunct="1">
              <a:defRPr kumimoji="0" lang="pl-PL" sz="2000"/>
            </a:lvl4pPr>
            <a:lvl5pPr eaLnBrk="1" latinLnBrk="0" hangingPunct="1">
              <a:defRPr kumimoji="0" lang="pl-PL" sz="2000"/>
            </a:lvl5pPr>
            <a:lvl6pPr eaLnBrk="1" latinLnBrk="0" hangingPunct="1">
              <a:defRPr kumimoji="0" lang="pl-PL" sz="2000"/>
            </a:lvl6pPr>
            <a:lvl7pPr eaLnBrk="1" latinLnBrk="0" hangingPunct="1">
              <a:defRPr kumimoji="0" lang="pl-PL" sz="2000"/>
            </a:lvl7pPr>
            <a:lvl8pPr eaLnBrk="1" latinLnBrk="0" hangingPunct="1">
              <a:defRPr kumimoji="0" lang="pl-PL" sz="2000"/>
            </a:lvl8pPr>
            <a:lvl9pPr eaLnBrk="1" latinLnBrk="0" hangingPunct="1">
              <a:defRPr kumimoji="0" lang="pl-PL" sz="20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pl-PL" sz="1400"/>
            </a:lvl1pPr>
            <a:lvl2pPr marL="457200" indent="0" eaLnBrk="1" latinLnBrk="0" hangingPunct="1">
              <a:buNone/>
              <a:defRPr kumimoji="0" lang="pl-PL" sz="1200"/>
            </a:lvl2pPr>
            <a:lvl3pPr marL="914400" indent="0" eaLnBrk="1" latinLnBrk="0" hangingPunct="1">
              <a:buNone/>
              <a:defRPr kumimoji="0" lang="pl-PL" sz="1000"/>
            </a:lvl3pPr>
            <a:lvl4pPr marL="1371600" indent="0" eaLnBrk="1" latinLnBrk="0" hangingPunct="1">
              <a:buNone/>
              <a:defRPr kumimoji="0" lang="pl-PL" sz="900"/>
            </a:lvl4pPr>
            <a:lvl5pPr marL="1828800" indent="0" eaLnBrk="1" latinLnBrk="0" hangingPunct="1">
              <a:buNone/>
              <a:defRPr kumimoji="0" lang="pl-PL" sz="900"/>
            </a:lvl5pPr>
            <a:lvl6pPr marL="2286000" indent="0" eaLnBrk="1" latinLnBrk="0" hangingPunct="1">
              <a:buNone/>
              <a:defRPr kumimoji="0" lang="pl-PL" sz="900"/>
            </a:lvl6pPr>
            <a:lvl7pPr marL="2743200" indent="0" eaLnBrk="1" latinLnBrk="0" hangingPunct="1">
              <a:buNone/>
              <a:defRPr kumimoji="0" lang="pl-PL" sz="900"/>
            </a:lvl7pPr>
            <a:lvl8pPr marL="3200400" indent="0" eaLnBrk="1" latinLnBrk="0" hangingPunct="1">
              <a:buNone/>
              <a:defRPr kumimoji="0" lang="pl-PL" sz="900"/>
            </a:lvl8pPr>
            <a:lvl9pPr marL="3657600" indent="0" eaLnBrk="1" latinLnBrk="0" hangingPunct="1">
              <a:buNone/>
              <a:defRPr kumimoji="0" lang="pl-PL" sz="9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pl-PL" sz="2000" b="1"/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pl-PL" sz="3200"/>
            </a:lvl1pPr>
            <a:lvl2pPr marL="457200" indent="0" eaLnBrk="1" latinLnBrk="0" hangingPunct="1">
              <a:buNone/>
              <a:defRPr kumimoji="0" lang="pl-PL" sz="2800"/>
            </a:lvl2pPr>
            <a:lvl3pPr marL="914400" indent="0" eaLnBrk="1" latinLnBrk="0" hangingPunct="1">
              <a:buNone/>
              <a:defRPr kumimoji="0" lang="pl-PL" sz="2400"/>
            </a:lvl3pPr>
            <a:lvl4pPr marL="1371600" indent="0" eaLnBrk="1" latinLnBrk="0" hangingPunct="1">
              <a:buNone/>
              <a:defRPr kumimoji="0" lang="pl-PL" sz="2000"/>
            </a:lvl4pPr>
            <a:lvl5pPr marL="1828800" indent="0" eaLnBrk="1" latinLnBrk="0" hangingPunct="1">
              <a:buNone/>
              <a:defRPr kumimoji="0" lang="pl-PL" sz="2000"/>
            </a:lvl5pPr>
            <a:lvl6pPr marL="2286000" indent="0" eaLnBrk="1" latinLnBrk="0" hangingPunct="1">
              <a:buNone/>
              <a:defRPr kumimoji="0" lang="pl-PL" sz="2000"/>
            </a:lvl6pPr>
            <a:lvl7pPr marL="2743200" indent="0" eaLnBrk="1" latinLnBrk="0" hangingPunct="1">
              <a:buNone/>
              <a:defRPr kumimoji="0" lang="pl-PL" sz="2000"/>
            </a:lvl7pPr>
            <a:lvl8pPr marL="3200400" indent="0" eaLnBrk="1" latinLnBrk="0" hangingPunct="1">
              <a:buNone/>
              <a:defRPr kumimoji="0" lang="pl-PL" sz="2000"/>
            </a:lvl8pPr>
            <a:lvl9pPr marL="3657600" indent="0" eaLnBrk="1" latinLnBrk="0" hangingPunct="1">
              <a:buNone/>
              <a:defRPr kumimoji="0" lang="pl-PL" sz="2000"/>
            </a:lvl9pPr>
          </a:lstStyle>
          <a:p>
            <a:pPr eaLnBrk="1" latinLnBrk="0" hangingPunct="1"/>
            <a:r>
              <a:rPr lang="pl-PL" smtClean="0"/>
              <a:t>Kliknij ikonę, aby dodać obraz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pl-PL" sz="1400"/>
            </a:lvl1pPr>
            <a:lvl2pPr marL="457200" indent="0" eaLnBrk="1" latinLnBrk="0" hangingPunct="1">
              <a:buNone/>
              <a:defRPr kumimoji="0" lang="pl-PL" sz="1200"/>
            </a:lvl2pPr>
            <a:lvl3pPr marL="914400" indent="0" eaLnBrk="1" latinLnBrk="0" hangingPunct="1">
              <a:buNone/>
              <a:defRPr kumimoji="0" lang="pl-PL" sz="1000"/>
            </a:lvl3pPr>
            <a:lvl4pPr marL="1371600" indent="0" eaLnBrk="1" latinLnBrk="0" hangingPunct="1">
              <a:buNone/>
              <a:defRPr kumimoji="0" lang="pl-PL" sz="900"/>
            </a:lvl4pPr>
            <a:lvl5pPr marL="1828800" indent="0" eaLnBrk="1" latinLnBrk="0" hangingPunct="1">
              <a:buNone/>
              <a:defRPr kumimoji="0" lang="pl-PL" sz="900"/>
            </a:lvl5pPr>
            <a:lvl6pPr marL="2286000" indent="0" eaLnBrk="1" latinLnBrk="0" hangingPunct="1">
              <a:buNone/>
              <a:defRPr kumimoji="0" lang="pl-PL" sz="900"/>
            </a:lvl6pPr>
            <a:lvl7pPr marL="2743200" indent="0" eaLnBrk="1" latinLnBrk="0" hangingPunct="1">
              <a:buNone/>
              <a:defRPr kumimoji="0" lang="pl-PL" sz="900"/>
            </a:lvl7pPr>
            <a:lvl8pPr marL="3200400" indent="0" eaLnBrk="1" latinLnBrk="0" hangingPunct="1">
              <a:buNone/>
              <a:defRPr kumimoji="0" lang="pl-PL" sz="900"/>
            </a:lvl8pPr>
            <a:lvl9pPr marL="3657600" indent="0" eaLnBrk="1" latinLnBrk="0" hangingPunct="1">
              <a:buNone/>
              <a:defRPr kumimoji="0" lang="pl-PL" sz="9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pl-PL" smtClean="0"/>
              <a:t>Kliknij, aby edytować styl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pl-PL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l-PL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l-PL"/>
      </a:defPPr>
      <a:lvl1pPr marL="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267744" y="908720"/>
            <a:ext cx="6180224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5" name="Picture 2" descr="bl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282" y="5718927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123727" y="1182221"/>
            <a:ext cx="64164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 dirty="0" smtClean="0"/>
              <a:t>Organizacja i funkcjonowanie</a:t>
            </a:r>
          </a:p>
          <a:p>
            <a:r>
              <a:rPr lang="pl-PL" sz="4000" b="1" dirty="0"/>
              <a:t>w</a:t>
            </a:r>
            <a:r>
              <a:rPr lang="pl-PL" sz="4000" b="1" dirty="0" smtClean="0"/>
              <a:t>ładzy sądowniczej</a:t>
            </a:r>
            <a:endParaRPr lang="pl-PL" sz="40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731574"/>
            <a:ext cx="3528392" cy="24976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Krajowa Rada Sądownictwa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27584" y="1556792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Krajowa Rada Sądownictwa jest organem kolegialnym o szczególnym charakterze, uplasowanym, rzec można, między władzami.</a:t>
            </a:r>
          </a:p>
          <a:p>
            <a:r>
              <a:rPr lang="pl-PL" b="1" dirty="0" smtClean="0"/>
              <a:t>W jej skład wchodzą przedstawiciele wszystkich trzech władz, a jej zadaniem jest pośredniczenie w podejmowaniu przez egzekutywę i legislatywę najważniejszych decyzji dotyczących sądownictwa, reprezentowanie interesów władzy sądowniczej, a przede wszystkim ochrona niezawisłości sędziów i niezależności sądów (art. 186 ust. 1 KRP); 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27584" y="3861048"/>
            <a:ext cx="792088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KRS składa się :</a:t>
            </a:r>
          </a:p>
          <a:p>
            <a:pPr marL="342900" indent="-342900">
              <a:buAutoNum type="arabicPeriod"/>
            </a:pPr>
            <a:r>
              <a:rPr lang="pl-PL" b="1" dirty="0" smtClean="0"/>
              <a:t>Z czterech posłów i dwóch senatorów, wybieranych przez izby na okres 4 lat;</a:t>
            </a:r>
          </a:p>
          <a:p>
            <a:pPr marL="342900" indent="-342900">
              <a:buAutoNum type="arabicPeriod"/>
            </a:pPr>
            <a:r>
              <a:rPr lang="pl-PL" b="1" dirty="0" smtClean="0"/>
              <a:t>Z Pierwszego Prezesa SN i Prezesa NSA;</a:t>
            </a:r>
          </a:p>
          <a:p>
            <a:pPr marL="342900" indent="-342900">
              <a:buAutoNum type="arabicPeriod"/>
            </a:pPr>
            <a:r>
              <a:rPr lang="pl-PL" b="1" dirty="0" smtClean="0"/>
              <a:t>Z 15 członków wybranych spośród sędziów: SN (dwaj), sądów administracyjnych (dwaj), sądów apelacyjnych </a:t>
            </a:r>
            <a:r>
              <a:rPr lang="pl-PL" b="1" dirty="0" smtClean="0"/>
              <a:t>(dwaj</a:t>
            </a:r>
            <a:r>
              <a:rPr lang="pl-PL" b="1" dirty="0" smtClean="0"/>
              <a:t>), sądów okręgowych (ośmiu), i sądów wojskowych (jeden);</a:t>
            </a:r>
          </a:p>
          <a:p>
            <a:pPr marL="342900" indent="-342900">
              <a:buAutoNum type="arabicPeriod"/>
            </a:pPr>
            <a:r>
              <a:rPr lang="pl-PL" b="1" dirty="0" smtClean="0"/>
              <a:t>Z Ministra Sprawiedliwości</a:t>
            </a:r>
          </a:p>
          <a:p>
            <a:pPr marL="342900" indent="-342900">
              <a:buAutoNum type="arabicPeriod"/>
            </a:pPr>
            <a:r>
              <a:rPr lang="pl-PL" b="1" dirty="0" smtClean="0"/>
              <a:t>Z osoby powołanej przez Prezydenta;</a:t>
            </a:r>
          </a:p>
        </p:txBody>
      </p:sp>
    </p:spTree>
    <p:extLst>
      <p:ext uri="{BB962C8B-B14F-4D97-AF65-F5344CB8AC3E}">
        <p14:creationId xmlns:p14="http://schemas.microsoft.com/office/powerpoint/2010/main" val="39391497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Sędziowie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27585" y="141277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/>
              <a:t>Sędziowie tworzą szczególny korpus prawniczy odróżniający się od innych funkcjonariuszy państwa nie tylko szczególnym poziomem kwalifikacji, ale przede wszystkim zasadą niezawisłości;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907309" y="2996952"/>
            <a:ext cx="7776865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i="1" dirty="0" smtClean="0"/>
              <a:t>„[…]Niezawisłość musi oznaczać niezależność sędziego zarówno od stron sporu jak i organów państwa. Korelatem zasady niezawisłości po stronie sędziego jest obowiązek bezstronności”. </a:t>
            </a:r>
            <a:r>
              <a:rPr lang="pl-PL" dirty="0" smtClean="0"/>
              <a:t>(Orzeczenie z dnia 9 listopada 1993 r., K 11/93)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311465" y="4869160"/>
            <a:ext cx="4968552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GWARANCJA NIEZAWISŁOŚCI </a:t>
            </a:r>
          </a:p>
          <a:p>
            <a:pPr algn="ctr"/>
            <a:r>
              <a:rPr lang="pl-PL" b="1" dirty="0" smtClean="0"/>
              <a:t>sędziowskiej należy rozpatrywać w aspektach personalnych i merytorycznych.</a:t>
            </a:r>
          </a:p>
        </p:txBody>
      </p:sp>
    </p:spTree>
    <p:extLst>
      <p:ext uri="{BB962C8B-B14F-4D97-AF65-F5344CB8AC3E}">
        <p14:creationId xmlns:p14="http://schemas.microsoft.com/office/powerpoint/2010/main" val="28928720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33265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Aspekt personalny odnosi się do praw i obowiązków sędziego. W tym zakresie są to:</a:t>
            </a:r>
            <a:endParaRPr lang="pl-PL" sz="20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27584" y="1340768"/>
            <a:ext cx="77376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dirty="0" smtClean="0"/>
              <a:t>1. Stabilizacja urzędu sędziego: sędziowie są powoływani na czas nieoznaczony;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27583" y="2051556"/>
            <a:ext cx="279121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dirty="0" smtClean="0"/>
              <a:t>2. Nieusuwalność sędziego;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27584" y="2780928"/>
            <a:ext cx="310700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dirty="0" smtClean="0"/>
              <a:t>3. Nieprzenaszalność sędziego;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27584" y="3501008"/>
            <a:ext cx="257160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dirty="0" smtClean="0"/>
              <a:t>4. Immunitet sędziowski;</a:t>
            </a: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27583" y="4221088"/>
            <a:ext cx="359553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dirty="0" smtClean="0"/>
              <a:t>5. Odpowiedzialność dyscyplinarna;</a:t>
            </a:r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27583" y="4941168"/>
            <a:ext cx="201394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dirty="0" smtClean="0"/>
              <a:t>6. Niepołączalność;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39028" y="5589240"/>
            <a:ext cx="178632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dirty="0" smtClean="0"/>
              <a:t>7. Apolityczność;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839028" y="6237312"/>
            <a:ext cx="445884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dirty="0" smtClean="0"/>
              <a:t>8. Status materialny i zasady wynagrodzenia;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1549045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620688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/>
              <a:t>Aspekt merytoryczny niezawisłości oznacza, że sędzia – poza podległością prawu – może być w rozstrzyganiu sprawy poddany tylko wskazówkom sformułowanym w orzeczeniu sądu wyższego, zgodnie z przepisami obowiązujących procedur.</a:t>
            </a:r>
            <a:endParaRPr lang="pl-PL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27584" y="2132856"/>
            <a:ext cx="792088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Sędzia nie może odmawiać stosowania ustaw w oparciu o zarzut ich niekonstytucyjności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971600" y="3356992"/>
            <a:ext cx="763284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Sędzia nie jest związany aktami </a:t>
            </a:r>
            <a:r>
              <a:rPr lang="pl-PL" dirty="0" err="1" smtClean="0"/>
              <a:t>podustawowymi</a:t>
            </a:r>
            <a:r>
              <a:rPr lang="pl-PL" dirty="0" smtClean="0"/>
              <a:t> (zwłaszcza rozporządzeniami) i może przy rozpatrywaniu poszczególnych spraw samodzielnie oceniać zgodność tych aktów z ustawami i Konstytucją, a w razie stwierdzenia niezgodności – odmawiać stosowania tych aktów (pomijać je przy orzekaniu).</a:t>
            </a:r>
            <a:endParaRPr lang="pl-PL" dirty="0"/>
          </a:p>
        </p:txBody>
      </p:sp>
      <p:pic>
        <p:nvPicPr>
          <p:cNvPr id="5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282" y="5718927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0225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2000" y="44624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Konstytucyjne zasady działania sądów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148551"/>
            <a:ext cx="77048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1. </a:t>
            </a:r>
            <a:r>
              <a:rPr lang="pl-PL" b="1" u="sng" dirty="0" smtClean="0"/>
              <a:t>Zasada dwuinstancyjności </a:t>
            </a:r>
            <a:r>
              <a:rPr lang="pl-PL" dirty="0" smtClean="0"/>
              <a:t>(art. 176 ust. 1) oznacza, że każdej sprawie należącej do właściwości sądów musi istnieć proceduralna możliwość zwrócenia się do sądy wyższej instancji o zbadanie prawidłowości orzeczenia wydanego przez sąd I instancji;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99592" y="2708920"/>
            <a:ext cx="770485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2. </a:t>
            </a:r>
            <a:r>
              <a:rPr lang="pl-PL" b="1" u="sng" dirty="0" smtClean="0"/>
              <a:t>Zasada udziału obywatela w sprawowaniu wymiaru sprawiedliwości;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99593" y="3429000"/>
            <a:ext cx="436382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3. </a:t>
            </a:r>
            <a:r>
              <a:rPr lang="pl-PL" b="1" u="sng" dirty="0" smtClean="0"/>
              <a:t>Zasada jawności rozprawy (art. 45 ust. 2);</a:t>
            </a:r>
            <a:endParaRPr lang="pl-PL" b="1" u="sng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99593" y="4078813"/>
            <a:ext cx="770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Na zakres działania sądów i procedurę sądową wywierają wpływ również niektóre konstytucyjne prawo obywateli:</a:t>
            </a: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99593" y="4869160"/>
            <a:ext cx="32334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dirty="0" smtClean="0"/>
              <a:t>1. Prawo do sądu (art.45 ust. 1);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99592" y="5589240"/>
            <a:ext cx="703000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dirty="0" smtClean="0"/>
              <a:t>2. Prawo do obrony (art. 42 ust. 2) odnosi się do postępowania karnego;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99593" y="6237312"/>
            <a:ext cx="348787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dirty="0" smtClean="0"/>
              <a:t>3. Zasada praworządnego procesu;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63003028"/>
      </p:ext>
    </p:extLst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Trybunał Konstytucyjny – skarga konstytucyjna</a:t>
            </a:r>
            <a:endParaRPr lang="pl-PL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27584" y="1916832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/>
              <a:t>INFORMACJA O WARUNKACH WNOSZENIA DO TRYBUNAŁU KONSTYTUCYJNEGO SKARGI KONSTYTUCYJNEJ</a:t>
            </a:r>
            <a:endParaRPr lang="pl-PL" dirty="0"/>
          </a:p>
          <a:p>
            <a:pPr algn="just"/>
            <a:r>
              <a:rPr lang="pl-PL" dirty="0"/>
              <a:t>1. Prawo do wystąpienia ze skargą konstytucyjną, zgodnie z art. 79 ust. 1 Konstytucji Rzeczypospolitej Polskiej z dnia 2 kwietnia 1997 r., przysługuje każdemu, czyje konstytucyjne wolności lub prawa zostały naruszone. Zasady wnoszenia skargi konstytucyjnej określa ustawa z dnia 25 czerwca 2015 r. o Trybunale Konstytucyjnym (Dz. U. poz. 1064). </a:t>
            </a:r>
          </a:p>
          <a:p>
            <a:pPr algn="just"/>
            <a:r>
              <a:rPr lang="pl-PL" dirty="0"/>
              <a:t>2. Skargę konstytucyjną wnosi się po wyczerpaniu przez skarżącego drogi prawnej (skorzystanie ze zwykłych środków zaskarżenia), w terminie </a:t>
            </a:r>
            <a:r>
              <a:rPr lang="pl-PL" b="1" dirty="0"/>
              <a:t>3 miesięcy</a:t>
            </a:r>
            <a:r>
              <a:rPr lang="pl-PL" dirty="0"/>
              <a:t> od doręczenia skarżącemu prawomocnego wyroku, ostatecznej decyzji lub innego ostatecznego rozstrzygnięcia. </a:t>
            </a:r>
          </a:p>
          <a:p>
            <a:pPr algn="just"/>
            <a:r>
              <a:rPr lang="pl-PL" dirty="0"/>
              <a:t>3. Skargę konstytucyjną może sporządzić wyłącznie </a:t>
            </a:r>
            <a:r>
              <a:rPr lang="pl-PL" b="1" dirty="0"/>
              <a:t>adwokat lub radca prawny</a:t>
            </a:r>
            <a:r>
              <a:rPr lang="pl-PL" dirty="0"/>
              <a:t>. Natomiast skargę konstytucyjną we własnej sprawie może sporządzić sędzia, prokurator, adwokat, radca prawny, notariusz, profesor lub doktor habilitowany nauk prawnych. </a:t>
            </a:r>
          </a:p>
        </p:txBody>
      </p:sp>
    </p:spTree>
    <p:extLst>
      <p:ext uri="{BB962C8B-B14F-4D97-AF65-F5344CB8AC3E}">
        <p14:creationId xmlns:p14="http://schemas.microsoft.com/office/powerpoint/2010/main" val="2905520274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6554" y="692696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/>
              <a:t>4. W razie niemożności poniesienia kosztów pomocy prawnej skarżący może złożyć do sądu rejonowego swojego miejsca zamieszkania </a:t>
            </a:r>
            <a:r>
              <a:rPr lang="pl-PL" b="1" dirty="0"/>
              <a:t>wniosek o ustanowienie dla niego adwokata lub radcy prawnego z urzędu</a:t>
            </a:r>
            <a:r>
              <a:rPr lang="pl-PL" dirty="0"/>
              <a:t>. W przypadku uwzględnienia tego wniosku, skarżący </a:t>
            </a:r>
            <a:r>
              <a:rPr lang="pl-PL" b="1" dirty="0"/>
              <a:t>nie będzie ponosił kosztów</a:t>
            </a:r>
            <a:r>
              <a:rPr lang="pl-PL" dirty="0"/>
              <a:t> sporządzenia skargi konstytucyjnej. </a:t>
            </a:r>
          </a:p>
          <a:p>
            <a:pPr algn="just"/>
            <a:r>
              <a:rPr lang="pl-PL" dirty="0" smtClean="0"/>
              <a:t>5</a:t>
            </a:r>
            <a:r>
              <a:rPr lang="pl-PL" dirty="0"/>
              <a:t>. Skarga konstytucyjna jest</a:t>
            </a:r>
            <a:r>
              <a:rPr lang="pl-PL" b="1" dirty="0"/>
              <a:t> wolna</a:t>
            </a:r>
            <a:r>
              <a:rPr lang="pl-PL" dirty="0"/>
              <a:t> od opłaty sądowej. </a:t>
            </a:r>
          </a:p>
          <a:p>
            <a:pPr algn="just"/>
            <a:r>
              <a:rPr lang="pl-PL" dirty="0"/>
              <a:t>6. Przedmiotem skargi konstytucyjnej może być </a:t>
            </a:r>
            <a:r>
              <a:rPr lang="pl-PL" b="1" dirty="0"/>
              <a:t>przepis</a:t>
            </a:r>
            <a:r>
              <a:rPr lang="pl-PL" dirty="0"/>
              <a:t> ustawy lub innego aktu normatywnego, na podstawie którego sąd lub organ administracji publicznej orzekł ostatecznie o wolnościach lub prawach albo obowiązkach skarżącego określonych w Konstytucji. </a:t>
            </a:r>
          </a:p>
          <a:p>
            <a:pPr algn="just"/>
            <a:r>
              <a:rPr lang="pl-PL" dirty="0"/>
              <a:t>7. Trybunał Konstytucyjny odmawia nadania dalszego biegu skargom konstytucyjnym, których przedmiotem kontroli uczyniono </a:t>
            </a:r>
            <a:r>
              <a:rPr lang="pl-PL" b="1" dirty="0"/>
              <a:t>akt stosowania prawa</a:t>
            </a:r>
            <a:r>
              <a:rPr lang="pl-PL" dirty="0"/>
              <a:t>, tj. wyrok, decyzję lub inne rozstrzygnięcie. </a:t>
            </a:r>
          </a:p>
          <a:p>
            <a:pPr algn="just"/>
            <a:r>
              <a:rPr lang="pl-PL" dirty="0"/>
              <a:t>8. Trybunał Konstytucyjny rozpoznaje tylko takie skargi konstytucyjne, które związane są z naruszeniem </a:t>
            </a:r>
            <a:r>
              <a:rPr lang="pl-PL" b="1" dirty="0"/>
              <a:t>praw lub wolności określonych w Konstytucji</a:t>
            </a:r>
            <a:r>
              <a:rPr lang="pl-PL" dirty="0"/>
              <a:t>, z wyłączeniem spraw określonych w art. 56 Konstytucji (uzyskanie przez cudzoziemców prawa azylu lub statusu uchodźcy). </a:t>
            </a:r>
          </a:p>
          <a:p>
            <a:pPr algn="just"/>
            <a:r>
              <a:rPr lang="pl-PL" dirty="0"/>
              <a:t>9. W skardze konstytucyjnej wzorcem kontroli </a:t>
            </a:r>
            <a:r>
              <a:rPr lang="pl-PL" b="1" dirty="0"/>
              <a:t>nie można</a:t>
            </a:r>
            <a:r>
              <a:rPr lang="pl-PL" dirty="0"/>
              <a:t> uczynić przepisów ustawy, aktu wykonawczego lub aktów prawa międzynarodowego. </a:t>
            </a:r>
          </a:p>
        </p:txBody>
      </p:sp>
    </p:spTree>
    <p:extLst>
      <p:ext uri="{BB962C8B-B14F-4D97-AF65-F5344CB8AC3E}">
        <p14:creationId xmlns:p14="http://schemas.microsoft.com/office/powerpoint/2010/main" val="2930166132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51003"/>
            <a:ext cx="81369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SKARGA </a:t>
            </a:r>
            <a:r>
              <a:rPr lang="pl-PL" b="1" dirty="0"/>
              <a:t>KONSTYTUCYJNA</a:t>
            </a:r>
            <a:br>
              <a:rPr lang="pl-PL" b="1" dirty="0"/>
            </a:br>
            <a:r>
              <a:rPr lang="pl-PL" b="1" dirty="0"/>
              <a:t>POWINNA BYĆ SPORZĄDZONA WEDŁUG NASTĘPUJĄCEGO SCHEMATU:</a:t>
            </a:r>
            <a:endParaRPr lang="pl-PL" dirty="0"/>
          </a:p>
          <a:p>
            <a:pPr algn="just"/>
            <a:r>
              <a:rPr lang="pl-PL" b="1" dirty="0"/>
              <a:t>Skarga konstytucyjna powinna spełniać wymagania przewidziane dla pisma procesowego.</a:t>
            </a:r>
            <a:r>
              <a:rPr lang="pl-PL" dirty="0"/>
              <a:t>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b="1" dirty="0"/>
              <a:t>Komparycja skargi konstytucyjnej</a:t>
            </a:r>
            <a:endParaRPr lang="pl-PL" dirty="0"/>
          </a:p>
          <a:p>
            <a:pPr algn="just"/>
            <a:r>
              <a:rPr lang="pl-PL" dirty="0"/>
              <a:t>Miejsce i data sporządzenia skargi konstytucyjnej; </a:t>
            </a:r>
          </a:p>
          <a:p>
            <a:pPr algn="just"/>
            <a:r>
              <a:rPr lang="pl-PL" dirty="0"/>
              <a:t>Imię i nazwisko skarżącego, a w przypadku skarżącego nie będącego osobą fizyczną należy podać nazwę, osobę (osoby) upoważnioną do reprezentacji danego podmiotu oraz określenie podstawy reprezentacji; </a:t>
            </a:r>
          </a:p>
          <a:p>
            <a:pPr algn="just"/>
            <a:r>
              <a:rPr lang="pl-PL" dirty="0"/>
              <a:t>Adres skarżącego; </a:t>
            </a:r>
          </a:p>
          <a:p>
            <a:pPr algn="just"/>
            <a:r>
              <a:rPr lang="pl-PL" dirty="0"/>
              <a:t>Imię i nazwisko pełnomocnika skarżącego; </a:t>
            </a:r>
          </a:p>
          <a:p>
            <a:pPr algn="just"/>
            <a:r>
              <a:rPr lang="pl-PL" dirty="0"/>
              <a:t>Adres kancelarii oraz nr wpisu na listę adwokatów lub radców prawnych. 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b="1" dirty="0" err="1"/>
              <a:t>Petitum</a:t>
            </a:r>
            <a:r>
              <a:rPr lang="pl-PL" b="1" dirty="0"/>
              <a:t> skargi konstytucyjnej</a:t>
            </a:r>
            <a:endParaRPr lang="pl-PL" dirty="0"/>
          </a:p>
          <a:p>
            <a:pPr algn="just"/>
            <a:r>
              <a:rPr lang="pl-PL" dirty="0"/>
              <a:t>Dokładne określenie </a:t>
            </a:r>
            <a:r>
              <a:rPr lang="pl-PL" b="1" dirty="0"/>
              <a:t>przedmiotu kontroli</a:t>
            </a:r>
            <a:r>
              <a:rPr lang="pl-PL" dirty="0"/>
              <a:t>, tj. wskazanie przepisu ustawy lub innego aktu normatywnego, na podstawie którego sąd lub organ administracji publicznej orzekły ostatecznie o wolnościach lub prawach albo obowiązkach skarżącego określonych w Konstytucji i w stosunku do którego skarżący domaga się stwierdzenia niezgodności z Konstytucją;*</a:t>
            </a:r>
          </a:p>
          <a:p>
            <a:pPr algn="just"/>
            <a:r>
              <a:rPr lang="pl-PL" dirty="0"/>
              <a:t>Wskazanie </a:t>
            </a:r>
            <a:r>
              <a:rPr lang="pl-PL" b="1" dirty="0"/>
              <a:t>wzorca kontroli</a:t>
            </a:r>
            <a:r>
              <a:rPr lang="pl-PL" dirty="0"/>
              <a:t>, tj. wskazanie, która konstytucyjna wolność lub które prawo skarżącego zostało naruszone; </a:t>
            </a:r>
          </a:p>
          <a:p>
            <a:pPr algn="just"/>
            <a:r>
              <a:rPr lang="pl-PL" dirty="0"/>
              <a:t>Sformułowanie </a:t>
            </a:r>
            <a:r>
              <a:rPr lang="pl-PL" b="1" dirty="0"/>
              <a:t>zarzutu niezgodności</a:t>
            </a:r>
            <a:r>
              <a:rPr lang="pl-PL" dirty="0"/>
              <a:t> przedmiotu kontroli ze wskazanym wzorcem kontroli.</a:t>
            </a:r>
          </a:p>
        </p:txBody>
      </p:sp>
    </p:spTree>
    <p:extLst>
      <p:ext uri="{BB962C8B-B14F-4D97-AF65-F5344CB8AC3E}">
        <p14:creationId xmlns:p14="http://schemas.microsoft.com/office/powerpoint/2010/main" val="2554120670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44663"/>
            <a:ext cx="3204139" cy="2132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AutoShape 2" descr="Znalezione obrazy dla zapytania trybuna&amp;lstrok; stan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67747" y="1988840"/>
            <a:ext cx="7992887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b="1" dirty="0"/>
              <a:t>Trybunał Stanu (TS) – konstytucyjny organ władzy sądowniczej w Polsce, którego główne zadanie polega na egzekwowaniu odpowiedzialności najwyższych organów i urzędników państwowych za naruszenie Konstytucji lub ustawy, w związku z zajmowanym stanowiskiem lub w zakresie swojego urzędowania, jeśli czyn ten nie wyczerpuje znamion przestępstwa (inaczej: popełnienie deliktu konstytucyjnego) oraz za przestępstwa pospolite i skarbowe w przypadku prezydenta RP.</a:t>
            </a:r>
          </a:p>
        </p:txBody>
      </p:sp>
      <p:sp>
        <p:nvSpPr>
          <p:cNvPr id="9" name="Prostokąt 8"/>
          <p:cNvSpPr/>
          <p:nvPr/>
        </p:nvSpPr>
        <p:spPr>
          <a:xfrm>
            <a:off x="867747" y="4293096"/>
            <a:ext cx="79928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/>
              <a:t>Skład Trybunału Stanu określa art. 199 Konstytucji. Trybunał Stanu składa się z przewodniczącego, którym jest z urzędu Pierwszy Prezes Sądu Najwyższego, 2 zastępców przewodniczącego i 16 członków wybieranych przez Sejm spoza grona posłów i senatorów na czas kadencji Sejmu. Zastępcy przewodniczącego Trybunału oraz co najmniej połowa członków Trybunału Stanu powinni mieć kwalifikacje wymagane do zajmowania stanowiska sędziego.</a:t>
            </a:r>
          </a:p>
        </p:txBody>
      </p:sp>
    </p:spTree>
    <p:extLst>
      <p:ext uri="{BB962C8B-B14F-4D97-AF65-F5344CB8AC3E}">
        <p14:creationId xmlns:p14="http://schemas.microsoft.com/office/powerpoint/2010/main" val="2526206726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45526" y="948690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/>
          </a:p>
          <a:p>
            <a:pPr algn="just"/>
            <a:r>
              <a:rPr lang="pl-PL" b="1" dirty="0" smtClean="0"/>
              <a:t>-Prezydent </a:t>
            </a:r>
            <a:r>
              <a:rPr lang="pl-PL" b="1" dirty="0"/>
              <a:t>RP − za naruszenie Konstytucji lub ustawy, ale też za przestępstwa pospolite i skarbowe. Odpowiedzialność ta ma charakter wyłączny (prezydent może być karany tylko przez Trybunał Stanu</a:t>
            </a:r>
            <a:r>
              <a:rPr lang="pl-PL" b="1" dirty="0" smtClean="0"/>
              <a:t>),</a:t>
            </a:r>
          </a:p>
          <a:p>
            <a:pPr algn="just"/>
            <a:endParaRPr lang="pl-PL" b="1" dirty="0"/>
          </a:p>
          <a:p>
            <a:pPr algn="just"/>
            <a:r>
              <a:rPr lang="pl-PL" b="1" dirty="0" smtClean="0"/>
              <a:t>-Premier </a:t>
            </a:r>
            <a:r>
              <a:rPr lang="pl-PL" b="1" dirty="0"/>
              <a:t>i ministrowie − za naruszenie Konstytucji lub ustawy oraz za przestępstwa związane z pełnioną przez nich funkcją</a:t>
            </a:r>
            <a:r>
              <a:rPr lang="pl-PL" b="1" dirty="0" smtClean="0"/>
              <a:t>,</a:t>
            </a:r>
          </a:p>
          <a:p>
            <a:pPr algn="just"/>
            <a:endParaRPr lang="pl-PL" b="1" dirty="0"/>
          </a:p>
          <a:p>
            <a:pPr algn="just"/>
            <a:r>
              <a:rPr lang="pl-PL" b="1" dirty="0" smtClean="0"/>
              <a:t>-prezes </a:t>
            </a:r>
            <a:r>
              <a:rPr lang="pl-PL" b="1" dirty="0"/>
              <a:t>NBP − za naruszenie Konstytucji lub ustawy</a:t>
            </a:r>
            <a:r>
              <a:rPr lang="pl-PL" b="1" dirty="0" smtClean="0"/>
              <a:t>,</a:t>
            </a:r>
          </a:p>
          <a:p>
            <a:pPr algn="just"/>
            <a:endParaRPr lang="pl-PL" b="1" dirty="0"/>
          </a:p>
          <a:p>
            <a:pPr algn="just"/>
            <a:r>
              <a:rPr lang="pl-PL" b="1" dirty="0" smtClean="0"/>
              <a:t>-prezes </a:t>
            </a:r>
            <a:r>
              <a:rPr lang="pl-PL" b="1" dirty="0"/>
              <a:t>NIK − za naruszenie Konstytucji lub ustawy</a:t>
            </a:r>
            <a:r>
              <a:rPr lang="pl-PL" b="1" dirty="0" smtClean="0"/>
              <a:t>,</a:t>
            </a:r>
          </a:p>
          <a:p>
            <a:pPr algn="just"/>
            <a:endParaRPr lang="pl-PL" b="1" dirty="0"/>
          </a:p>
          <a:p>
            <a:pPr algn="just"/>
            <a:r>
              <a:rPr lang="pl-PL" b="1" dirty="0" smtClean="0"/>
              <a:t>-członkowie </a:t>
            </a:r>
            <a:r>
              <a:rPr lang="pl-PL" b="1" dirty="0"/>
              <a:t>KRRiT − za naruszenie Konstytucji lub ustawy</a:t>
            </a:r>
            <a:r>
              <a:rPr lang="pl-PL" b="1" dirty="0" smtClean="0"/>
              <a:t>,</a:t>
            </a:r>
          </a:p>
          <a:p>
            <a:pPr algn="just"/>
            <a:endParaRPr lang="pl-PL" b="1" dirty="0"/>
          </a:p>
          <a:p>
            <a:pPr algn="just"/>
            <a:r>
              <a:rPr lang="pl-PL" b="1" dirty="0" smtClean="0"/>
              <a:t>-kierownicy </a:t>
            </a:r>
            <a:r>
              <a:rPr lang="pl-PL" b="1" dirty="0"/>
              <a:t>ministerstw − za naruszenie Konstytucji lub ustawy</a:t>
            </a:r>
            <a:r>
              <a:rPr lang="pl-PL" b="1" dirty="0" smtClean="0"/>
              <a:t>,</a:t>
            </a:r>
          </a:p>
          <a:p>
            <a:pPr algn="just"/>
            <a:endParaRPr lang="pl-PL" b="1" dirty="0"/>
          </a:p>
          <a:p>
            <a:pPr algn="just"/>
            <a:r>
              <a:rPr lang="pl-PL" b="1" dirty="0" smtClean="0"/>
              <a:t>-Naczelny </a:t>
            </a:r>
            <a:r>
              <a:rPr lang="pl-PL" b="1" dirty="0"/>
              <a:t>dowódca sił zbrojnych − za naruszenie Konstytucji lub ustawy,</a:t>
            </a:r>
          </a:p>
          <a:p>
            <a:pPr algn="just"/>
            <a:r>
              <a:rPr lang="pl-PL" b="1" dirty="0"/>
              <a:t>posłowie i senatorowie − za naruszenie zakazu prowadzenia działalności gospodarczej, która polega na osiąganiu korzyści majątkowych ze Skarbu Państwa oraz za naruszenie zakazu nabywania majątku ze Skarbu Państwa lub samorządu terytorialnego.</a:t>
            </a:r>
          </a:p>
        </p:txBody>
      </p:sp>
      <p:sp>
        <p:nvSpPr>
          <p:cNvPr id="3" name="Prostokąt 2"/>
          <p:cNvSpPr/>
          <p:nvPr/>
        </p:nvSpPr>
        <p:spPr>
          <a:xfrm>
            <a:off x="745526" y="262389"/>
            <a:ext cx="8208912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b="1" dirty="0"/>
              <a:t>Przed Trybunałem Stanu mogą zostać postawieni jedynie przedstawiciele najwyższych władz państwowych, wymienieni w art. 198 Konstytucji. </a:t>
            </a:r>
            <a:endParaRPr lang="pl-PL" b="1" dirty="0" smtClean="0"/>
          </a:p>
          <a:p>
            <a:r>
              <a:rPr lang="pl-PL" b="1" dirty="0" smtClean="0"/>
              <a:t>Są </a:t>
            </a:r>
            <a:r>
              <a:rPr lang="pl-PL" b="1" dirty="0"/>
              <a:t>to:</a:t>
            </a:r>
          </a:p>
        </p:txBody>
      </p:sp>
    </p:spTree>
    <p:extLst>
      <p:ext uri="{BB962C8B-B14F-4D97-AF65-F5344CB8AC3E}">
        <p14:creationId xmlns:p14="http://schemas.microsoft.com/office/powerpoint/2010/main" val="1410804372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077200" cy="1143000"/>
          </a:xfrm>
        </p:spPr>
        <p:txBody>
          <a:bodyPr>
            <a:noAutofit/>
          </a:bodyPr>
          <a:lstStyle/>
          <a:p>
            <a:r>
              <a:rPr lang="pl-PL" sz="2400" dirty="0" smtClean="0"/>
              <a:t>Art.10 ust. </a:t>
            </a:r>
            <a:r>
              <a:rPr lang="pl-PL" sz="2400" dirty="0"/>
              <a:t>2 Konstytucji RP</a:t>
            </a:r>
            <a:br>
              <a:rPr lang="pl-PL" sz="2400" dirty="0"/>
            </a:br>
            <a:r>
              <a:rPr lang="pl-PL" sz="2000" i="1" dirty="0" smtClean="0"/>
              <a:t>„…Władzę </a:t>
            </a:r>
            <a:r>
              <a:rPr lang="pl-PL" sz="2000" i="1" dirty="0"/>
              <a:t>ustawodawczą sprawują Sejm i Senat, władzę wykonawczą Prezydent Rzeczypospolitej Polskiej i Rada Ministrów, a </a:t>
            </a:r>
            <a:r>
              <a:rPr lang="pl-PL" sz="2000" b="1" i="1" dirty="0">
                <a:solidFill>
                  <a:srgbClr val="FF0000"/>
                </a:solidFill>
              </a:rPr>
              <a:t>władzę sądowniczą sądy i </a:t>
            </a:r>
            <a:r>
              <a:rPr lang="pl-PL" sz="2000" b="1" i="1" dirty="0" smtClean="0">
                <a:solidFill>
                  <a:srgbClr val="FF0000"/>
                </a:solidFill>
              </a:rPr>
              <a:t>trybunały</a:t>
            </a:r>
            <a:r>
              <a:rPr lang="pl-PL" sz="2000" i="1" dirty="0" smtClean="0"/>
              <a:t>”. </a:t>
            </a:r>
            <a:endParaRPr lang="pl-PL" sz="2000" i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960482" y="220486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Struktura władzy sądowniczej nie ma w Polsce jednolitego charakteru. </a:t>
            </a:r>
          </a:p>
          <a:p>
            <a:pPr algn="ctr"/>
            <a:r>
              <a:rPr lang="pl-PL" dirty="0" smtClean="0"/>
              <a:t>Artykuł powyższy zalicza do tej władzy sądy i trybunały, a ta ogólna wskazówka znajduje rozwinięcie w rozdziale VIII KRP, zatytułowanym „Sądy i Trybunały”.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151722" y="3620957"/>
            <a:ext cx="744158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Możemy wyróżnić z powyższych rozważań dwa niezależne od siebie segmenty: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187624" y="5097958"/>
            <a:ext cx="309634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u="sng" dirty="0" smtClean="0"/>
              <a:t>Sądy </a:t>
            </a:r>
            <a:r>
              <a:rPr lang="pl-PL" dirty="0" smtClean="0"/>
              <a:t>– które tworzą system wzajemnie powiązanych organów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604877" y="5097958"/>
            <a:ext cx="302433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u="sng" dirty="0" smtClean="0"/>
              <a:t>Trybunały</a:t>
            </a:r>
            <a:r>
              <a:rPr lang="pl-PL" dirty="0" smtClean="0"/>
              <a:t> – które są wydzielone poza system sądów i pozostają niezależne względem siebie</a:t>
            </a:r>
            <a:endParaRPr lang="pl-PL" dirty="0"/>
          </a:p>
        </p:txBody>
      </p:sp>
      <p:sp>
        <p:nvSpPr>
          <p:cNvPr id="9" name="Strzałka w dół 8"/>
          <p:cNvSpPr/>
          <p:nvPr/>
        </p:nvSpPr>
        <p:spPr>
          <a:xfrm>
            <a:off x="2411760" y="4221088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6865017" y="4221088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00204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55576" y="132574"/>
            <a:ext cx="806489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Zgromadzenie Narodowe: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 odniesieniu do Prezydenta RP wniosek w tej sprawie musi podpisać co najmniej 1/4 (140) członków ZN, a decyzja o postawieniu Prezydenta przed Trybunałem Stanu zapada, jeśli zagłosuje za nią co najmniej 2/3 członków ZN.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5163" y="1916832"/>
            <a:ext cx="7793909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Sejm: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 odniesieniu do prezesa i członków Rady Ministrów, wniosek w tej sprawie może złożyć co najmniej 1/4 (115) posłów lub Prezydent RP, a decyzja o postawieniu członka Rady Ministrów przed Trybunałem Stanu zapada, jeśli zagłosuje za nią co najmniej 3/5 (276) posłów.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 odniesieniu do Prezesa NBP, Prezesa NIK, członków KRRiT oraz Naczelnego dowódcy sił zbrojnych, wniosek w tej sprawie może złożyć co najmniej 1/4 (115) posłów lub Prezydent RP (za kontrasygnatą), a decyzja o postawieniu przed Trybunałem Stanu zapada bezwzględną większością głosów, w obecności co najmniej połowy ustawowej liczby posłów w Sejmie.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 odniesieniu do posłów, wniosek w tej sprawie może złożyć Marszałek Sejmu Rzeczypospolitej Polskiej, a decyzja o postawieniu posła przed Trybunałem Stanu zapada bezwzględną większością głosów w Sejmie.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316862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55576" y="594554"/>
            <a:ext cx="824327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Senat: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 odniesieniu do senatorów, wniosek w tej sprawie może złożyć Marszałek Senatu Rzeczypospolitej Polskiej, a decyzja o postawieniu senatora przed Trybunałem Stanu zapada bezwzględną większością głosów w Senacie.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27584" y="2420888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Wniosek o postawienie przed Trybunałem Stanu może złożyć też sejmowa komisja śledcza w odniesieniu do Prezesa NBP, Prezesa NIK-u, członków KRRiT oraz Naczelnego dowódcy sił zbrojnych, jeśli zostanie on poparty przez co najmniej 2/3 składu Komisji, w obecności co najmniej połowy jej członków. Aby któryś z wymienionych podmiotów stanął przed Trybunałem Stanu, podobnie jak w przypadku wniosku złożonego przez posłów, musi on zostać poparty w trakcie głosowania bezwzględną większością głosów w Sejmie.</a:t>
            </a:r>
          </a:p>
        </p:txBody>
      </p:sp>
    </p:spTree>
    <p:extLst>
      <p:ext uri="{BB962C8B-B14F-4D97-AF65-F5344CB8AC3E}">
        <p14:creationId xmlns:p14="http://schemas.microsoft.com/office/powerpoint/2010/main" val="101510876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354554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u="sng" dirty="0" smtClean="0"/>
              <a:t>Cechy wspólne organów, które zarazem stanowią differentia specifica władzy sądowniczej:</a:t>
            </a:r>
            <a:endParaRPr lang="pl-PL" sz="2000" b="1" u="sng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83568" y="1412776"/>
            <a:ext cx="81369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b="1" dirty="0" smtClean="0"/>
              <a:t>Zasada niezawisłości sędziowskiej, odnosząca się jednolicie do sądów i do Trybunałów;</a:t>
            </a:r>
          </a:p>
          <a:p>
            <a:pPr marL="342900" indent="-342900">
              <a:buAutoNum type="arabicPeriod"/>
            </a:pPr>
            <a:endParaRPr lang="pl-PL" b="1" dirty="0" smtClean="0"/>
          </a:p>
          <a:p>
            <a:pPr marL="342900" indent="-342900">
              <a:buAutoNum type="arabicPeriod"/>
            </a:pPr>
            <a:r>
              <a:rPr lang="pl-PL" b="1" dirty="0" smtClean="0"/>
              <a:t>Oparcie działalności władzy sądowniczej wyłącznie na prawie;</a:t>
            </a:r>
          </a:p>
          <a:p>
            <a:pPr marL="342900" indent="-342900">
              <a:buAutoNum type="arabicPeriod"/>
            </a:pPr>
            <a:endParaRPr lang="pl-PL" b="1" dirty="0" smtClean="0"/>
          </a:p>
          <a:p>
            <a:pPr marL="342900" indent="-342900">
              <a:buAutoNum type="arabicPeriod"/>
            </a:pPr>
            <a:r>
              <a:rPr lang="pl-PL" b="1" dirty="0" smtClean="0"/>
              <a:t>Powierzenie władzy sądowniczej zadania rozstrzygania prawnych spraw i sporów powstających w procesie stosowania prawa lub jego stanowienia;</a:t>
            </a:r>
          </a:p>
          <a:p>
            <a:pPr marL="342900" indent="-342900">
              <a:buAutoNum type="arabicPeriod"/>
            </a:pPr>
            <a:endParaRPr lang="pl-PL" b="1" dirty="0"/>
          </a:p>
          <a:p>
            <a:pPr marL="342900" indent="-342900">
              <a:buAutoNum type="arabicPeriod"/>
            </a:pPr>
            <a:r>
              <a:rPr lang="pl-PL" b="1" dirty="0" smtClean="0"/>
              <a:t>Oparcie tego rozstrzygnięcia na sformalizowanych procedurach, silnie akcentujących zasadę kontradyktoryjności.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568" y="4869160"/>
            <a:ext cx="8136903" cy="1261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i="1" dirty="0" smtClean="0"/>
              <a:t>Funkcją sądów jest sprawowanie wymiaru sprawiedliwości – art. 175 ust. 1 KRP</a:t>
            </a:r>
          </a:p>
          <a:p>
            <a:endParaRPr lang="pl-PL" b="1" i="1" dirty="0" smtClean="0"/>
          </a:p>
          <a:p>
            <a:r>
              <a:rPr lang="pl-PL" sz="2000" dirty="0" smtClean="0"/>
              <a:t>„… Wymiar sprawiedliwości w Rzeczypospolitej Polskiej sprawują Sąd Najwyższy, sądy powszechne, sądy administracyjne oraz sądy wojskowe”.</a:t>
            </a:r>
          </a:p>
        </p:txBody>
      </p:sp>
    </p:spTree>
    <p:extLst>
      <p:ext uri="{BB962C8B-B14F-4D97-AF65-F5344CB8AC3E}">
        <p14:creationId xmlns:p14="http://schemas.microsoft.com/office/powerpoint/2010/main" val="41799638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4996" y="0"/>
            <a:ext cx="8077200" cy="1143000"/>
          </a:xfrm>
        </p:spPr>
        <p:txBody>
          <a:bodyPr/>
          <a:lstStyle/>
          <a:p>
            <a:pPr algn="ctr"/>
            <a:r>
              <a:rPr lang="pl-PL" dirty="0" smtClean="0"/>
              <a:t>Struktura sądów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297095" y="2007858"/>
            <a:ext cx="2661049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sz="2800" b="1" dirty="0" smtClean="0"/>
              <a:t>SĄD NAJWYŻSZY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99592" y="2960435"/>
            <a:ext cx="136815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Sąd Apelacyjny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99591" y="4193863"/>
            <a:ext cx="1368153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Sąd Okręgowy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910523" y="5417999"/>
            <a:ext cx="1357221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Sąd Rejonowy</a:t>
            </a: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16277" y="2960434"/>
            <a:ext cx="160109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Wojskowy Sąd Okręgowy</a:t>
            </a:r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816278" y="4193863"/>
            <a:ext cx="160109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Wojskowy Sąd Garnizonowy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932039" y="2924944"/>
            <a:ext cx="1800201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Naczelny Sąd Administracyjny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921427" y="4193863"/>
            <a:ext cx="1810813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Wojewódzki Sąd Administracyjny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7143073" y="2924944"/>
            <a:ext cx="1533383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Trybunał Konstytucyjny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7164288" y="4193863"/>
            <a:ext cx="1533383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Trybunał Stanu</a:t>
            </a:r>
            <a:endParaRPr lang="pl-PL" b="1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851703" y="1268760"/>
            <a:ext cx="1681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u="sng" dirty="0" smtClean="0"/>
              <a:t>Sądy powszechne</a:t>
            </a:r>
            <a:endParaRPr lang="pl-PL" sz="1600" b="1" u="sng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2971647" y="1268760"/>
            <a:ext cx="1489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u="sng" dirty="0" smtClean="0"/>
              <a:t>Sądy wojskowe</a:t>
            </a:r>
            <a:endParaRPr lang="pl-PL" sz="1600" b="1" u="sng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4961468" y="1268760"/>
            <a:ext cx="1997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u="sng" dirty="0" smtClean="0"/>
              <a:t>Sądy administracyjne</a:t>
            </a:r>
            <a:endParaRPr lang="pl-PL" sz="1600" b="1" u="sng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7452320" y="1268760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 smtClean="0"/>
              <a:t>Trybunały</a:t>
            </a:r>
            <a:endParaRPr lang="pl-PL" sz="2000" b="1" u="sng" dirty="0"/>
          </a:p>
        </p:txBody>
      </p:sp>
      <p:sp>
        <p:nvSpPr>
          <p:cNvPr id="48" name="Strzałka w dół 47"/>
          <p:cNvSpPr/>
          <p:nvPr/>
        </p:nvSpPr>
        <p:spPr>
          <a:xfrm>
            <a:off x="3257853" y="2636912"/>
            <a:ext cx="90011" cy="288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Strzałka w dół 48"/>
          <p:cNvSpPr/>
          <p:nvPr/>
        </p:nvSpPr>
        <p:spPr>
          <a:xfrm>
            <a:off x="1745685" y="2636912"/>
            <a:ext cx="90011" cy="288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9" name="Picture 2" descr="b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282" y="5718927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0075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Sądy powszechne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27584" y="146622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/>
              <a:t>Sądy o właściwości generalnej: sprawują one wymiar sprawiedliwości we wszystkich sprawach, z wyjątkiem spraw ustawowo zastrzeżonych dla właściwości innych sądów.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503345" y="2524254"/>
            <a:ext cx="2569358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just"/>
            <a:r>
              <a:rPr lang="pl-PL" b="1" dirty="0" smtClean="0"/>
              <a:t>Trójszczeblowy charakter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27584" y="3426031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>
                <a:solidFill>
                  <a:srgbClr val="FF0000"/>
                </a:solidFill>
              </a:rPr>
              <a:t>Sąd rejonowy -</a:t>
            </a:r>
            <a:r>
              <a:rPr lang="pl-PL" b="1" dirty="0" smtClean="0"/>
              <a:t> tworzy się dla jednej lub większej liczby gmin lub dla części gmin.</a:t>
            </a:r>
          </a:p>
          <a:p>
            <a:pPr algn="just"/>
            <a:r>
              <a:rPr lang="pl-PL" b="1" dirty="0" smtClean="0"/>
              <a:t>Sąd rejonowy jest przede wszystkim sądem I instancji, a jego właściwość obejmuje – na zasadzie domniemania kompetencji – sprawy karne i cywilne.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27584" y="4540478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>
                <a:solidFill>
                  <a:srgbClr val="FF0000"/>
                </a:solidFill>
              </a:rPr>
              <a:t>Sąd okręgowy - </a:t>
            </a:r>
            <a:r>
              <a:rPr lang="pl-PL" b="1" dirty="0" smtClean="0"/>
              <a:t>jest sądem wyższego stopnia. Nie pozostaje obecnie w żadnym związku z nowym podziałem na województwa.</a:t>
            </a:r>
          </a:p>
          <a:p>
            <a:pPr algn="just"/>
            <a:r>
              <a:rPr lang="pl-PL" b="1" dirty="0" smtClean="0"/>
              <a:t>Właściwość sądu okręgowego ma charakter mieszany: z jednej strony jest on sądem odwoławczym w sprawach rozstrzyganych w I instancji przez sądy rejonowe, z drugiej strony – rozpoznaje w I instancji sprawy poważniejsze lub o charakterze bardziej skomplikowanym, określone przez ustawę.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6785277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764704"/>
            <a:ext cx="8208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>
                <a:solidFill>
                  <a:srgbClr val="FF0000"/>
                </a:solidFill>
              </a:rPr>
              <a:t>Sąd apelacyjny </a:t>
            </a:r>
            <a:r>
              <a:rPr lang="pl-PL" b="1" dirty="0" smtClean="0"/>
              <a:t>– (aktualnie jedenaście) tworzone są dla obszaru obejmującego kilka okręgów sądowych. Pełnią one zadania sądu II instancji , bo rozpatrują apelacje od orzeczeń sądów okręgowych działających jako I instancja. W sądach apelacyjnych tworzy się wydziały cywilne, karne oraz pracy i ubezpieczeń społecznych.</a:t>
            </a:r>
            <a:endParaRPr lang="pl-PL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079611" y="2625627"/>
            <a:ext cx="756084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Minister Sprawiedliwości – sprawuje nadzór nad administracyjną działalnością sądów powszechnych;</a:t>
            </a:r>
          </a:p>
          <a:p>
            <a:r>
              <a:rPr lang="pl-PL" dirty="0" smtClean="0"/>
              <a:t>Obejmuje on nadzór nad:</a:t>
            </a:r>
          </a:p>
          <a:p>
            <a:pPr marL="342900" indent="-342900">
              <a:buAutoNum type="arabicPeriod"/>
            </a:pPr>
            <a:r>
              <a:rPr lang="pl-PL" dirty="0" smtClean="0"/>
              <a:t>Zapewnieniem odpowiednich warunków techniczno-organizacyjnych oraz majątkowych funkcjonowania sądów;</a:t>
            </a:r>
          </a:p>
          <a:p>
            <a:pPr marL="342900" indent="-342900">
              <a:buAutoNum type="arabicPeriod"/>
            </a:pPr>
            <a:r>
              <a:rPr lang="pl-PL" dirty="0" smtClean="0"/>
              <a:t>Zapewnieniem właściwego toku urzędowania sądu;</a:t>
            </a:r>
          </a:p>
          <a:p>
            <a:pPr marL="342900" indent="-342900">
              <a:buAutoNum type="arabicPeriod"/>
            </a:pPr>
            <a:endParaRPr lang="pl-PL" dirty="0"/>
          </a:p>
          <a:p>
            <a:endParaRPr lang="pl-PL" dirty="0"/>
          </a:p>
        </p:txBody>
      </p:sp>
      <p:pic>
        <p:nvPicPr>
          <p:cNvPr id="4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282" y="5718927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76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Sądy szczególne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96270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Sądy wojskowe to wojskowe sądy garnizonowe i wojskowe sądy okręgowe. Są to sądy karne, właściwe w sprawach o przestępstwa popełnione przez żołnierzy w czynnej służbie wojskowej, a także w sprawach o niektóre przestępstwa popełnione przez cywilnych pracowników wojska oraz żołnierzy sił zbrojnych państw obcych.</a:t>
            </a:r>
          </a:p>
          <a:p>
            <a:endParaRPr lang="pl-PL" b="1" dirty="0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899592" y="4183920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Sądy garnizonowe </a:t>
            </a:r>
            <a:r>
              <a:rPr lang="pl-PL" b="1" dirty="0" smtClean="0"/>
              <a:t>orzekają w I instancji, środki odwoławcze od ich orzeczeń i zarządzeń rozpoznają sądy okręgowe, którym przysługuje też </a:t>
            </a:r>
            <a:r>
              <a:rPr lang="pl-PL" b="1" dirty="0" err="1" smtClean="0"/>
              <a:t>pierwszoinstancyjna</a:t>
            </a:r>
            <a:r>
              <a:rPr lang="pl-PL" b="1" dirty="0" smtClean="0"/>
              <a:t> właściwość w sprawach najpoważniejszych. Jako II instancja występuje wówczas Izba Wojskowa Sądu Najwyższego; poza tym w Izbie Wojskowej rozpoznaje się kasacje od orzeczeń wydanych w II instancji. </a:t>
            </a:r>
            <a:endParaRPr lang="pl-PL" b="1" dirty="0"/>
          </a:p>
        </p:txBody>
      </p:sp>
      <p:pic>
        <p:nvPicPr>
          <p:cNvPr id="5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282" y="5718927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3605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620688"/>
            <a:ext cx="80648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Sądami administracyjnymi </a:t>
            </a:r>
            <a:r>
              <a:rPr lang="pl-PL" b="1" dirty="0" smtClean="0"/>
              <a:t>– są NSA oraz WSA, które mogą być tworzone dla obszaru jednego lub kilku województw (obecnie działa 16 WSA).</a:t>
            </a:r>
          </a:p>
          <a:p>
            <a:endParaRPr lang="pl-PL" b="1" dirty="0"/>
          </a:p>
          <a:p>
            <a:r>
              <a:rPr lang="pl-PL" b="1" u="sng" dirty="0" smtClean="0"/>
              <a:t>Podstawowe zadanie sądów administracyjnych jest kontrola „[…]działalności administracji publicznej” (art. 184 KRP), zarówno rządowej, jak i samorządowej. Oznacza to orzekanie w trzech podstawowych typach spraw:</a:t>
            </a:r>
          </a:p>
          <a:p>
            <a:endParaRPr lang="pl-PL" b="1" dirty="0"/>
          </a:p>
          <a:p>
            <a:pPr marL="342900" indent="-342900">
              <a:buAutoNum type="arabicPeriod"/>
            </a:pPr>
            <a:r>
              <a:rPr lang="pl-PL" b="1" dirty="0" smtClean="0"/>
              <a:t>W sprawach skarg na decyzje administracyjne, inne postanowienia wydane w postępowaniu administracyjnym, egzekucyjnym i zabezpieczającym, inne akty i czynności z zakresu administracji publicznej;</a:t>
            </a:r>
          </a:p>
          <a:p>
            <a:pPr marL="342900" indent="-342900">
              <a:buAutoNum type="arabicPeriod"/>
            </a:pPr>
            <a:endParaRPr lang="pl-PL" b="1" dirty="0"/>
          </a:p>
          <a:p>
            <a:pPr marL="342900" indent="-342900">
              <a:buAutoNum type="arabicPeriod"/>
            </a:pPr>
            <a:r>
              <a:rPr lang="pl-PL" b="1" dirty="0" smtClean="0"/>
              <a:t>Orzekają w sprawach na akty prawa miejscowego, stanowionego przez organy samorządu terytorialnego oraz przez terenowe organy administracji rządowej, a także skarg na inne akty organów samorządu terytorialnego, podejmowane w sprawach z zakresu administracji publicznej;</a:t>
            </a:r>
          </a:p>
          <a:p>
            <a:pPr marL="342900" indent="-342900">
              <a:buAutoNum type="arabicPeriod"/>
            </a:pPr>
            <a:endParaRPr lang="pl-PL" b="1" dirty="0" smtClean="0"/>
          </a:p>
          <a:p>
            <a:pPr marL="342900" indent="-342900">
              <a:buAutoNum type="arabicPeriod"/>
            </a:pPr>
            <a:r>
              <a:rPr lang="pl-PL" b="1" dirty="0" smtClean="0"/>
              <a:t>Rozstrzygają spory o właściwość między organami jednostek samorządu terytorialnego i między samorządowymi kolegiami odwoławczymi, a także spory między organami jednostek samorządu terytorialnego a organami administracji rządowej.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8004794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Sąd Najwyższy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55576" y="1340768"/>
            <a:ext cx="8388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Podstawowym zadaniem SN jest sprawowanie nadzoru orzeczniczego nad działalnością sądów powszechnych i wojskowych;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99591" y="2219157"/>
            <a:ext cx="763644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Sąd Najwyższy wykonuje swoje funkcje  w dwóch podstawowych płaszczyznach: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99592" y="2924944"/>
            <a:ext cx="7704856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1. Rozpoznawanie środków odwoławczych od orzeczeń sądowych – jeżeli chodzi o sądy powszechne jest to tylko rozpoznanie kasacji, natomiast w sprawach wojskowych Sąd Najwyższy orzeka także w charakterze sądu II instancji.</a:t>
            </a:r>
          </a:p>
          <a:p>
            <a:endParaRPr lang="pl-PL" b="1" dirty="0"/>
          </a:p>
          <a:p>
            <a:r>
              <a:rPr lang="pl-PL" b="1" dirty="0" smtClean="0"/>
              <a:t>2. Drugą formą działalności SN jest podejmowanie uchwał rozstrzygających zagadnienia prawne budzące wątpliwości bądź rozbieżności w orzecznictwie Sądu Najwyższego, sądów powszechnych lub sądów wojskowych. 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34142" y="5517231"/>
            <a:ext cx="823129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SN dzieli się na cztery izby:</a:t>
            </a:r>
          </a:p>
          <a:p>
            <a:pPr algn="ctr"/>
            <a:r>
              <a:rPr lang="pl-PL" b="1" dirty="0" smtClean="0"/>
              <a:t>Cywilną, Karną, Wojskową oraz Pracy, Ubezpieczeń Społecznych i Spraw Publicznych.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7276473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heme/theme1.xml><?xml version="1.0" encoding="utf-8"?>
<a:theme xmlns:a="http://schemas.openxmlformats.org/drawingml/2006/main" name="Szkoleni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2344</Words>
  <Application>Microsoft Office PowerPoint</Application>
  <PresentationFormat>Pokaz na ekranie (4:3)</PresentationFormat>
  <Paragraphs>178</Paragraphs>
  <Slides>21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Szkolenie</vt:lpstr>
      <vt:lpstr>  </vt:lpstr>
      <vt:lpstr>Art.10 ust. 2 Konstytucji RP „…Władzę ustawodawczą sprawują Sejm i Senat, władzę wykonawczą Prezydent Rzeczypospolitej Polskiej i Rada Ministrów, a władzę sądowniczą sądy i trybunały”. </vt:lpstr>
      <vt:lpstr>Prezentacja programu PowerPoint</vt:lpstr>
      <vt:lpstr>Struktura sądów</vt:lpstr>
      <vt:lpstr>Sądy powszechne</vt:lpstr>
      <vt:lpstr>Prezentacja programu PowerPoint</vt:lpstr>
      <vt:lpstr>Sądy szczególne</vt:lpstr>
      <vt:lpstr>Prezentacja programu PowerPoint</vt:lpstr>
      <vt:lpstr>Sąd Najwyższy</vt:lpstr>
      <vt:lpstr>Krajowa Rada Sądownictwa</vt:lpstr>
      <vt:lpstr>Sędziowie</vt:lpstr>
      <vt:lpstr>Prezentacja programu PowerPoint</vt:lpstr>
      <vt:lpstr>Prezentacja programu PowerPoint</vt:lpstr>
      <vt:lpstr>Konstytucyjne zasady działania sądów</vt:lpstr>
      <vt:lpstr>Trybunał Konstytucyjny – skarga konstytucyjna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2016-03-10T07:15:30Z</dcterms:created>
  <dcterms:modified xsi:type="dcterms:W3CDTF">2016-04-15T07:06:29Z</dcterms:modified>
</cp:coreProperties>
</file>