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3693-E7F1-4331-BB85-F7AA8986A8ED}" type="datetimeFigureOut">
              <a:rPr lang="pl-PL" smtClean="0"/>
              <a:t>2016-01-24</a:t>
            </a:fld>
            <a:endParaRPr lang="pl-P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FA73B-A3B6-49A6-97A6-6FE174486FB7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3693-E7F1-4331-BB85-F7AA8986A8ED}" type="datetimeFigureOut">
              <a:rPr lang="pl-PL" smtClean="0"/>
              <a:t>2016-01-24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A73B-A3B6-49A6-97A6-6FE174486F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3693-E7F1-4331-BB85-F7AA8986A8ED}" type="datetimeFigureOut">
              <a:rPr lang="pl-PL" smtClean="0"/>
              <a:t>2016-01-24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FA73B-A3B6-49A6-97A6-6FE174486F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463693-E7F1-4331-BB85-F7AA8986A8ED}" type="datetimeFigureOut">
              <a:rPr lang="pl-PL" smtClean="0"/>
              <a:t>2016-01-24</a:t>
            </a:fld>
            <a:endParaRPr lang="pl-PL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C7FA73B-A3B6-49A6-97A6-6FE174486FB7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3693-E7F1-4331-BB85-F7AA8986A8ED}" type="datetimeFigureOut">
              <a:rPr lang="pl-PL" smtClean="0"/>
              <a:t>2016-01-24</a:t>
            </a:fld>
            <a:endParaRPr lang="pl-PL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FA73B-A3B6-49A6-97A6-6FE174486FB7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5463693-E7F1-4331-BB85-F7AA8986A8ED}" type="datetimeFigureOut">
              <a:rPr lang="pl-PL" smtClean="0"/>
              <a:t>2016-01-24</a:t>
            </a:fld>
            <a:endParaRPr lang="pl-PL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C7FA73B-A3B6-49A6-97A6-6FE174486FB7}" type="slidenum">
              <a:rPr lang="pl-PL" smtClean="0"/>
              <a:t>‹#›</a:t>
            </a:fld>
            <a:endParaRPr lang="pl-PL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5463693-E7F1-4331-BB85-F7AA8986A8ED}" type="datetimeFigureOut">
              <a:rPr lang="pl-PL" smtClean="0"/>
              <a:t>2016-01-24</a:t>
            </a:fld>
            <a:endParaRPr lang="pl-PL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C7FA73B-A3B6-49A6-97A6-6FE174486FB7}" type="slidenum">
              <a:rPr lang="pl-PL" smtClean="0"/>
              <a:t>‹#›</a:t>
            </a:fld>
            <a:endParaRPr lang="pl-PL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3693-E7F1-4331-BB85-F7AA8986A8ED}" type="datetimeFigureOut">
              <a:rPr lang="pl-PL" smtClean="0"/>
              <a:t>2016-01-24</a:t>
            </a:fld>
            <a:endParaRPr lang="pl-P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FA73B-A3B6-49A6-97A6-6FE174486FB7}" type="slidenum">
              <a:rPr lang="pl-PL" smtClean="0"/>
              <a:t>‹#›</a:t>
            </a:fld>
            <a:endParaRPr lang="pl-PL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63693-E7F1-4331-BB85-F7AA8986A8ED}" type="datetimeFigureOut">
              <a:rPr lang="pl-PL" smtClean="0"/>
              <a:t>2016-01-24</a:t>
            </a:fld>
            <a:endParaRPr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7FA73B-A3B6-49A6-97A6-6FE174486FB7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5463693-E7F1-4331-BB85-F7AA8986A8ED}" type="datetimeFigureOut">
              <a:rPr lang="pl-PL" smtClean="0"/>
              <a:t>2016-01-24</a:t>
            </a:fld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C7FA73B-A3B6-49A6-97A6-6FE174486FB7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5463693-E7F1-4331-BB85-F7AA8986A8ED}" type="datetimeFigureOut">
              <a:rPr lang="pl-PL" smtClean="0"/>
              <a:t>2016-01-24</a:t>
            </a:fld>
            <a:endParaRPr lang="pl-PL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C7FA73B-A3B6-49A6-97A6-6FE174486FB7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7000"/>
            <a:duotone>
              <a:schemeClr val="bg1">
                <a:lumMod val="80000"/>
              </a:schemeClr>
              <a:schemeClr val="bg1">
                <a:tint val="50000"/>
                <a:lumMod val="15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65463693-E7F1-4331-BB85-F7AA8986A8ED}" type="datetimeFigureOut">
              <a:rPr lang="pl-PL" smtClean="0"/>
              <a:t>2016-01-24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C7FA73B-A3B6-49A6-97A6-6FE174486FB7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Urszula Banaszczak - Soroka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Organizacja sieci bezpieczeństwa systemu finansowego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1363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/>
              <a:t>Organy NBP</a:t>
            </a:r>
          </a:p>
          <a:p>
            <a:r>
              <a:rPr lang="pl-PL" dirty="0"/>
              <a:t>a/ prezes – powoływany i odwoływany przez sejm na wniosek prezydenta na 6 lat ( nie ma nic o wymaganiach)</a:t>
            </a:r>
          </a:p>
          <a:p>
            <a:r>
              <a:rPr lang="pl-PL" dirty="0"/>
              <a:t>b/ rada polityki pieniężnej – 3 powołuje sejm, 3 senat, 3 prezydent (ustala stopy procentowe, wielkość rezerwy obowiązkowej, zatwierdza </a:t>
            </a:r>
            <a:r>
              <a:rPr lang="pl-PL" dirty="0" err="1"/>
              <a:t>paln</a:t>
            </a:r>
            <a:r>
              <a:rPr lang="pl-PL" dirty="0"/>
              <a:t> finansowy NBP – swoista rada nadzorcza ze szczególnymi uprawnieniami) na 6 lat </a:t>
            </a:r>
          </a:p>
          <a:p>
            <a:r>
              <a:rPr lang="pl-PL" dirty="0"/>
              <a:t>c/ zarząd – członków zarządu powołuje i dowołuje prezydent na wniosek prezesa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/>
              <a:t>c.d. NBP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186704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lvl="0"/>
            <a:r>
              <a:rPr lang="pl-PL" sz="1000" dirty="0"/>
              <a:t>Forma organizacyjna –  ciało doradcze przy Ministrze Finansów</a:t>
            </a:r>
          </a:p>
          <a:p>
            <a:pPr lvl="0"/>
            <a:r>
              <a:rPr lang="pl-PL" sz="1000" dirty="0"/>
              <a:t>Akt prawny  - ustawa z dnia 7 listopada 2008 r. o Komitecie Stabilności Finansowej </a:t>
            </a:r>
          </a:p>
          <a:p>
            <a:r>
              <a:rPr lang="pl-PL" sz="1000" dirty="0"/>
              <a:t> </a:t>
            </a:r>
          </a:p>
          <a:p>
            <a:pPr lvl="0"/>
            <a:r>
              <a:rPr lang="pl-PL" sz="1000" b="1" dirty="0"/>
              <a:t>Cel działania</a:t>
            </a:r>
            <a:r>
              <a:rPr lang="pl-PL" sz="1000" dirty="0"/>
              <a:t> - Celem działania Komitetu jest zapewnienie efektywnej współpracy w zakresie  wspierania i utrzymania stabilności krajowego systemu finansowego poprzez wymianę informacji, opinii i ocen sytuacji w systemie finansowym w kraju i za    granicą oraz koordynację działań w tym zakresie.</a:t>
            </a:r>
          </a:p>
          <a:p>
            <a:pPr lvl="0"/>
            <a:r>
              <a:rPr lang="pl-PL" sz="1000" b="1" dirty="0"/>
              <a:t>Zadania KSF </a:t>
            </a:r>
            <a:endParaRPr lang="pl-PL" sz="1000" dirty="0"/>
          </a:p>
          <a:p>
            <a:r>
              <a:rPr lang="pl-PL" sz="1000" dirty="0"/>
              <a:t>1)   dokonywanie ocen sytuacji w krajowym systemie finansowym i na rynkach     międzynarodowych oraz zapewnienie właściwego obiegu informacji pomiędzy      członkami Komitetu dotyczących istotnych zdarzeń i tendencji mogących     stanowić zagrożenie dla stabilności krajowego systemu finansowego;</a:t>
            </a:r>
          </a:p>
          <a:p>
            <a:r>
              <a:rPr lang="pl-PL" sz="1000" dirty="0"/>
              <a:t>2)    opracowywanie i przyjmowanie procedur współdziałania na wypadek wystąpienia    zagrożenia dla stabilności krajowego systemu finansowego;</a:t>
            </a:r>
          </a:p>
          <a:p>
            <a:r>
              <a:rPr lang="pl-PL" sz="1000" dirty="0"/>
              <a:t>3)   koordynowanie działań członków Komitetu w sytuacji bezpośredniego zagrożenia dla stabilności krajowego systemu finansowego.</a:t>
            </a:r>
          </a:p>
          <a:p>
            <a:r>
              <a:rPr lang="pl-PL" sz="1000" dirty="0"/>
              <a:t> </a:t>
            </a:r>
          </a:p>
          <a:p>
            <a:r>
              <a:rPr lang="pl-PL" sz="1000" b="1" dirty="0"/>
              <a:t>3.       Członkami Komitetu są:</a:t>
            </a:r>
            <a:endParaRPr lang="pl-PL" sz="1000" dirty="0"/>
          </a:p>
          <a:p>
            <a:r>
              <a:rPr lang="pl-PL" sz="1000" dirty="0"/>
              <a:t>1) Minister Finansów;</a:t>
            </a:r>
          </a:p>
          <a:p>
            <a:r>
              <a:rPr lang="pl-PL" sz="1000" dirty="0"/>
              <a:t>2) Prezes Narodowego Banku Polskiego;</a:t>
            </a:r>
          </a:p>
          <a:p>
            <a:r>
              <a:rPr lang="pl-PL" sz="1000" dirty="0"/>
              <a:t>3) Przewodniczący Komisji Nadzoru Finansowego.</a:t>
            </a:r>
          </a:p>
          <a:p>
            <a:r>
              <a:rPr lang="pl-PL" sz="1000" dirty="0"/>
              <a:t>2. Przewodniczącym Komitetu jest Minister Finansów.</a:t>
            </a:r>
          </a:p>
          <a:p>
            <a:endParaRPr lang="pl-PL" sz="1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Komitet Stabilności Finansowej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0744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pl-PL" b="1" dirty="0" smtClean="0"/>
              <a:t>1. forma </a:t>
            </a:r>
            <a:r>
              <a:rPr lang="pl-PL" b="1" dirty="0"/>
              <a:t>organizacyjna </a:t>
            </a:r>
            <a:r>
              <a:rPr lang="pl-PL" dirty="0"/>
              <a:t>-  organ administracji </a:t>
            </a:r>
            <a:r>
              <a:rPr lang="pl-PL" dirty="0" smtClean="0"/>
              <a:t>państwowej</a:t>
            </a:r>
          </a:p>
          <a:p>
            <a:pPr lvl="0"/>
            <a:endParaRPr lang="pl-PL" dirty="0"/>
          </a:p>
          <a:p>
            <a:pPr lvl="0"/>
            <a:r>
              <a:rPr lang="pl-PL" b="1" dirty="0" smtClean="0"/>
              <a:t>2. ustawa </a:t>
            </a:r>
            <a:r>
              <a:rPr lang="pl-PL" b="1" dirty="0"/>
              <a:t>regulująca funkcjonowanie </a:t>
            </a:r>
            <a:r>
              <a:rPr lang="pl-PL" dirty="0"/>
              <a:t>-  Ustawa z dnia 21 lipca 2006 r. o nadzorze nad rynkiem finansowym (Dz. U. z 2006 Nr 157 poz. 119</a:t>
            </a:r>
            <a:r>
              <a:rPr lang="pl-PL" dirty="0" smtClean="0"/>
              <a:t>)</a:t>
            </a:r>
          </a:p>
          <a:p>
            <a:pPr lvl="0"/>
            <a:endParaRPr lang="pl-PL" dirty="0"/>
          </a:p>
          <a:p>
            <a:pPr lvl="0"/>
            <a:r>
              <a:rPr lang="pl-PL" b="1" dirty="0" smtClean="0"/>
              <a:t>3. cel </a:t>
            </a:r>
            <a:r>
              <a:rPr lang="pl-PL" b="1" dirty="0"/>
              <a:t>działania</a:t>
            </a:r>
            <a:r>
              <a:rPr lang="pl-PL" dirty="0"/>
              <a:t>  - celem nadzoru nad rynkiem finansowym jest zapewnienie prawidłowego funkcjonowania tego rynku, jego stabilność, bezpieczeństwa oraz przejrzystości, zaufania do rynku finansowego a także zapewnienie ochron interesu uczestników tego rynku przez realizację celów wskazanych w ustawach sektorowych (ustawa prawo bankowe, ustawa o otwartych funduszach emerytalnych itd</a:t>
            </a:r>
            <a:r>
              <a:rPr lang="pl-PL" dirty="0" smtClean="0"/>
              <a:t>.)</a:t>
            </a:r>
          </a:p>
          <a:p>
            <a:pPr lvl="0"/>
            <a:endParaRPr lang="pl-PL" dirty="0"/>
          </a:p>
          <a:p>
            <a:pPr lvl="0"/>
            <a:r>
              <a:rPr lang="pl-PL" b="1" dirty="0" smtClean="0"/>
              <a:t>4. nadzór </a:t>
            </a:r>
            <a:r>
              <a:rPr lang="pl-PL" b="1" dirty="0"/>
              <a:t>nad instytucją sieci bezpieczeństwa </a:t>
            </a:r>
            <a:r>
              <a:rPr lang="pl-PL" dirty="0"/>
              <a:t>– Prezes Rady Ministrów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Komisja Nadzoru Finansowego 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797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352426" y="980728"/>
            <a:ext cx="7680960" cy="520671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pl-PL" sz="2500" b="1" dirty="0"/>
              <a:t>Skład </a:t>
            </a:r>
            <a:endParaRPr lang="pl-PL" sz="2500" dirty="0"/>
          </a:p>
          <a:p>
            <a:r>
              <a:rPr lang="pl-PL" sz="2500" dirty="0"/>
              <a:t>a/ przewodniczący ( powoływany przez Prezesa Rady Ministrów na pięcioletnią kadencję) </a:t>
            </a:r>
          </a:p>
          <a:p>
            <a:r>
              <a:rPr lang="pl-PL" sz="2500" dirty="0"/>
              <a:t>b/ dwóch zastępców przewodniczącego ( powołuje Prezes Rady Ministrów na wniosek przewodniczącego)</a:t>
            </a:r>
          </a:p>
          <a:p>
            <a:r>
              <a:rPr lang="pl-PL" sz="2500" dirty="0"/>
              <a:t>c/ czterech członków komisji  ( członkami komisji są: </a:t>
            </a:r>
            <a:r>
              <a:rPr lang="pl-PL" sz="2500" i="1" dirty="0"/>
              <a:t>minister właściwy ds. instytucji finansowych albo  jego </a:t>
            </a:r>
            <a:r>
              <a:rPr lang="pl-PL" sz="2500" i="1" dirty="0" smtClean="0"/>
              <a:t>przedstawiciel;</a:t>
            </a:r>
            <a:r>
              <a:rPr lang="pl-PL" sz="2500" dirty="0"/>
              <a:t> </a:t>
            </a:r>
            <a:r>
              <a:rPr lang="pl-PL" sz="2500" i="1" dirty="0" smtClean="0"/>
              <a:t>minister </a:t>
            </a:r>
            <a:r>
              <a:rPr lang="pl-PL" sz="2500" i="1" dirty="0"/>
              <a:t>właściwy ds. zabezpieczenia społecznego albo jego przedstawiciel; Prezes NBP albo delegowany przez niego wiceprzewodniczący NBP; przedstawicie Prezydenta RP)</a:t>
            </a:r>
            <a:endParaRPr lang="pl-PL" sz="2500" dirty="0"/>
          </a:p>
          <a:p>
            <a:pPr lvl="0"/>
            <a:r>
              <a:rPr lang="pl-PL" sz="2500" b="1" dirty="0"/>
              <a:t>Wymagania wobec przewodniczącego </a:t>
            </a:r>
            <a:endParaRPr lang="pl-PL" sz="2500" dirty="0"/>
          </a:p>
          <a:p>
            <a:r>
              <a:rPr lang="pl-PL" sz="2500" dirty="0"/>
              <a:t>a/ posiada obywatelstwo polskie,</a:t>
            </a:r>
          </a:p>
          <a:p>
            <a:r>
              <a:rPr lang="pl-PL" sz="2500" dirty="0"/>
              <a:t>b/korzysta z pełni praw publicznych</a:t>
            </a:r>
          </a:p>
          <a:p>
            <a:r>
              <a:rPr lang="pl-PL" sz="2500" dirty="0"/>
              <a:t>c/posiada wyższe wykształcenie ekonomiczne lub prawnicze,</a:t>
            </a:r>
          </a:p>
          <a:p>
            <a:r>
              <a:rPr lang="pl-PL" sz="2500" dirty="0"/>
              <a:t>d/ posiada odpowiednią wiedzę  i doświadczenie zawodowe uzyskane w pracy naukowej , pracy w podmiotach wykonujących działalność na ryku finansowym bądź pracy w organie nadzoru nad rynkiem finansowym</a:t>
            </a:r>
          </a:p>
          <a:p>
            <a:r>
              <a:rPr lang="pl-PL" sz="2500" dirty="0"/>
              <a:t>e/ posiada co najmniej trzyletni staż pracy na stanowiskach kierowniczych,</a:t>
            </a:r>
          </a:p>
          <a:p>
            <a:r>
              <a:rPr lang="pl-PL" sz="2500" dirty="0"/>
              <a:t>f/ nie był karany za umyślne przestępstwo lub przestępstwo skarbowe,</a:t>
            </a:r>
          </a:p>
          <a:p>
            <a:r>
              <a:rPr lang="pl-PL" sz="2500" dirty="0"/>
              <a:t>g/ cieszy się nieposzlakowana opinią i daje rękojmię prawidłowego wykonywania powierzonych mu zadań</a:t>
            </a:r>
          </a:p>
          <a:p>
            <a:r>
              <a:rPr lang="pl-PL" sz="2500" dirty="0"/>
              <a:t> 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680120"/>
          </a:xfrm>
        </p:spPr>
        <p:txBody>
          <a:bodyPr>
            <a:normAutofit/>
          </a:bodyPr>
          <a:lstStyle/>
          <a:p>
            <a:r>
              <a:rPr lang="pl-PL" sz="2000" dirty="0" err="1" smtClean="0"/>
              <a:t>c.d</a:t>
            </a:r>
            <a:r>
              <a:rPr lang="pl-PL" sz="2000" dirty="0" smtClean="0"/>
              <a:t> KNF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055636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b="1" dirty="0"/>
              <a:t>Zadania KNF </a:t>
            </a:r>
            <a:endParaRPr lang="pl-PL" dirty="0"/>
          </a:p>
          <a:p>
            <a:r>
              <a:rPr lang="pl-PL" dirty="0"/>
              <a:t>a/ sprawowanie nadzoru nad rynkiem finansowym </a:t>
            </a:r>
          </a:p>
          <a:p>
            <a:r>
              <a:rPr lang="pl-PL" dirty="0"/>
              <a:t>b/ podejmowanie działań służących prawidłowemu funkcjonowaniu rynku finansowego</a:t>
            </a:r>
          </a:p>
          <a:p>
            <a:r>
              <a:rPr lang="pl-PL" dirty="0"/>
              <a:t>c/ podejmowanie działań mających na celu rozwój rynku finansowego i jego konkurencyjności,</a:t>
            </a:r>
          </a:p>
          <a:p>
            <a:r>
              <a:rPr lang="pl-PL" dirty="0"/>
              <a:t>d/ podejmowanie działań edukacyjnych i informacyjnych w zakresie funkcjonowania rynku finansowego</a:t>
            </a:r>
          </a:p>
          <a:p>
            <a:r>
              <a:rPr lang="pl-PL" dirty="0"/>
              <a:t> e/ udział w przygotowywaniu projektów aktów prawnych</a:t>
            </a:r>
          </a:p>
          <a:p>
            <a:r>
              <a:rPr lang="pl-PL" dirty="0"/>
              <a:t>f/ stwarzanie możliwości pobudowanego i pojednawczego rozstrzygania sporów między uczestnikami rynku finansowego, w szczególności sporów wynikających ze stosunków umownych między podmiotami podlegającymi nadzorowi a odbiorcami usług świadczonych przez te podmioty</a:t>
            </a:r>
          </a:p>
          <a:p>
            <a:r>
              <a:rPr lang="pl-PL" dirty="0"/>
              <a:t>g/ wykonywanie innych zadań określonych innymi ustawami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680120"/>
          </a:xfrm>
        </p:spPr>
        <p:txBody>
          <a:bodyPr>
            <a:normAutofit/>
          </a:bodyPr>
          <a:lstStyle/>
          <a:p>
            <a:r>
              <a:rPr lang="pl-PL" sz="1800" dirty="0" smtClean="0"/>
              <a:t>c.d. KNF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6945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b="1" dirty="0"/>
              <a:t>Nadzór nad rynkiem obejmuje:</a:t>
            </a:r>
            <a:endParaRPr lang="pl-PL" dirty="0"/>
          </a:p>
          <a:p>
            <a:r>
              <a:rPr lang="pl-PL" dirty="0"/>
              <a:t>a/ nadzór nad bankami</a:t>
            </a:r>
          </a:p>
          <a:p>
            <a:r>
              <a:rPr lang="pl-PL" dirty="0"/>
              <a:t>b/ nadzór emerytalny</a:t>
            </a:r>
          </a:p>
          <a:p>
            <a:r>
              <a:rPr lang="pl-PL" dirty="0"/>
              <a:t>c/ nadzór ubezpieczeniowy</a:t>
            </a:r>
          </a:p>
          <a:p>
            <a:r>
              <a:rPr lang="pl-PL" dirty="0"/>
              <a:t>d/ nadzór nad rykiem kapitałowym (dodatkowa ustawa nadzór nad rynkiem papierów wartościowych, nad funduszami inwestycyjnymi, nadzór nad rynkiem towarowym)</a:t>
            </a:r>
          </a:p>
          <a:p>
            <a:r>
              <a:rPr lang="pl-PL" dirty="0"/>
              <a:t>e/ nadzór nad instytucjami pieniądza elektronicznego,</a:t>
            </a:r>
          </a:p>
          <a:p>
            <a:r>
              <a:rPr lang="pl-PL" dirty="0"/>
              <a:t>f/ nadzór nad agencjami ratingowymi</a:t>
            </a:r>
          </a:p>
          <a:p>
            <a:r>
              <a:rPr lang="pl-PL" dirty="0"/>
              <a:t>g/ nadzór nad instytucjami płatniczymi i biurami usług płatniczych</a:t>
            </a:r>
          </a:p>
          <a:p>
            <a:r>
              <a:rPr lang="pl-PL" dirty="0"/>
              <a:t>h/ nadzór uzupełniający</a:t>
            </a:r>
          </a:p>
          <a:p>
            <a:r>
              <a:rPr lang="pl-PL" dirty="0"/>
              <a:t>i/ nadzór nad spółdzielczymi kasami oszczędnościowo – kredytowymi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608112"/>
          </a:xfrm>
        </p:spPr>
        <p:txBody>
          <a:bodyPr>
            <a:normAutofit/>
          </a:bodyPr>
          <a:lstStyle/>
          <a:p>
            <a:r>
              <a:rPr lang="pl-PL" sz="2000" dirty="0" smtClean="0"/>
              <a:t>c.d. KNF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121937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pl-PL" b="1" dirty="0"/>
              <a:t>Forma organizacyjna</a:t>
            </a:r>
            <a:r>
              <a:rPr lang="pl-PL" dirty="0"/>
              <a:t> – posiada osobowość prawną </a:t>
            </a:r>
          </a:p>
          <a:p>
            <a:pPr lvl="0"/>
            <a:r>
              <a:rPr lang="pl-PL" b="1" dirty="0"/>
              <a:t>Ustawa regulująca funkcjonowanie</a:t>
            </a:r>
            <a:r>
              <a:rPr lang="pl-PL" dirty="0"/>
              <a:t>: - ustawa z dnia 14 grudnia 1994 o Bankowym Funduszu Gwarancyjnym Dz. U. 1995 nr 4 poz. 18 ze </a:t>
            </a:r>
            <a:r>
              <a:rPr lang="pl-PL" dirty="0" err="1"/>
              <a:t>zm</a:t>
            </a:r>
            <a:r>
              <a:rPr lang="pl-PL" dirty="0"/>
              <a:t>) </a:t>
            </a:r>
          </a:p>
          <a:p>
            <a:r>
              <a:rPr lang="pl-PL" b="1" dirty="0"/>
              <a:t>Cel działania </a:t>
            </a:r>
            <a:r>
              <a:rPr lang="pl-PL" dirty="0"/>
              <a:t>– jest podejmowanie działań na rzecz stabilności krajowego systemu finansowego, w szczególności poprzez zapewnienie funkcjonowania obowiązkowego systemu gwarantowania środków pieniężnych , udzielanie pomocy i wsparcia oraz udzielanie lub wykonywanie gwarancji </a:t>
            </a:r>
            <a:r>
              <a:rPr lang="pl-PL" dirty="0" err="1"/>
              <a:t>rekapitalizacyjnej</a:t>
            </a:r>
            <a:r>
              <a:rPr lang="pl-PL" dirty="0"/>
              <a:t>  , na zasadach określonych w ustawie  ( działając  na wniosek ministra właściwego do spraw instytucji finansowych, będzie mógł udzielać bankom krajowym, które przeprowadzają postępowanie naprawcze, gwarancji zwiększania funduszy własnych (tzw. gwarancji </a:t>
            </a:r>
            <a:r>
              <a:rPr lang="pl-PL" dirty="0" err="1"/>
              <a:t>rekapitalizacyjnej</a:t>
            </a:r>
            <a:r>
              <a:rPr lang="pl-PL" dirty="0"/>
              <a:t>). </a:t>
            </a:r>
            <a:r>
              <a:rPr lang="pl-PL" i="1" dirty="0"/>
              <a:t>Środki na ten cel pochodzić będą z funduszu stabilizacyjnego, który zostanie utworzony jako nowy fundusz własny BFG. Fundusz stabilizacyjny tworzony będzie z opłaty ostrożnościowej wnoszonej przez podmioty objęte systemem gwarantowania)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Bankowy Fundusz Gwarancyjny 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908123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l-PL" b="1" dirty="0"/>
              <a:t>Organ funduszu </a:t>
            </a:r>
            <a:endParaRPr lang="pl-PL" dirty="0"/>
          </a:p>
          <a:p>
            <a:r>
              <a:rPr lang="pl-PL" dirty="0"/>
              <a:t>a/ rada funduszu składa się z </a:t>
            </a:r>
          </a:p>
          <a:p>
            <a:r>
              <a:rPr lang="pl-PL" dirty="0"/>
              <a:t>- </a:t>
            </a:r>
            <a:r>
              <a:rPr lang="pl-PL" b="1" dirty="0"/>
              <a:t>przewodniczącego oraz siedmiu członków</a:t>
            </a:r>
            <a:r>
              <a:rPr lang="pl-PL" dirty="0"/>
              <a:t> ( przewodniczącego powołuje i odwołuje minister właściwy do/s instytucji finansowych , po zasięgnięciu opinii prezesa NBP, i przewodniczącego KNF) </a:t>
            </a:r>
          </a:p>
          <a:p>
            <a:r>
              <a:rPr lang="pl-PL" dirty="0"/>
              <a:t>- członków rady powołują:  dwóch – minister </a:t>
            </a:r>
            <a:r>
              <a:rPr lang="pl-PL" dirty="0" err="1"/>
              <a:t>włsciwy</a:t>
            </a:r>
            <a:r>
              <a:rPr lang="pl-PL" dirty="0"/>
              <a:t> ds. instytucji finansowych; dwóch – prezes NBP; dwóch przewodniczący KNF; dwóch – związek banków polskich </a:t>
            </a:r>
          </a:p>
          <a:p>
            <a:r>
              <a:rPr lang="pl-PL" dirty="0"/>
              <a:t> </a:t>
            </a:r>
            <a:r>
              <a:rPr lang="pl-PL" b="1" dirty="0"/>
              <a:t>osoby powołane muszą spełniać łącznie następujące warunki</a:t>
            </a:r>
            <a:endParaRPr lang="pl-PL" dirty="0"/>
          </a:p>
          <a:p>
            <a:r>
              <a:rPr lang="pl-PL" dirty="0"/>
              <a:t>-  posiadać pełną zdolność do czynności prawnych,</a:t>
            </a:r>
          </a:p>
          <a:p>
            <a:r>
              <a:rPr lang="pl-PL" dirty="0"/>
              <a:t>- posiadać wyższe wykształcenie</a:t>
            </a:r>
          </a:p>
          <a:p>
            <a:r>
              <a:rPr lang="pl-PL" dirty="0"/>
              <a:t>- nie była karana za umyślne przestępstwo lub przestępstwo skarbowe,</a:t>
            </a:r>
          </a:p>
          <a:p>
            <a:r>
              <a:rPr lang="pl-PL" dirty="0"/>
              <a:t>- posiada wiedze i doświadczenie w zakresie bankowości. </a:t>
            </a:r>
          </a:p>
          <a:p>
            <a:r>
              <a:rPr lang="pl-PL" b="1" dirty="0"/>
              <a:t>b/ zarząd funduszu składa się trzech do pięciu członków, w tym prezes i jego zastępca, którzy mogą być w każdej chwili odwołani </a:t>
            </a:r>
            <a:endParaRPr lang="pl-PL" dirty="0"/>
          </a:p>
          <a:p>
            <a:r>
              <a:rPr lang="pl-PL" dirty="0"/>
              <a:t>- zarząd jest powoływany przez radę na okres 3 lat,</a:t>
            </a:r>
          </a:p>
          <a:p>
            <a:r>
              <a:rPr lang="pl-PL" dirty="0"/>
              <a:t>- rada wybiera prezesa i jego zastępcę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680120"/>
          </a:xfrm>
        </p:spPr>
        <p:txBody>
          <a:bodyPr>
            <a:normAutofit/>
          </a:bodyPr>
          <a:lstStyle/>
          <a:p>
            <a:r>
              <a:rPr lang="pl-PL" sz="2000" dirty="0" smtClean="0"/>
              <a:t>c.d. BFG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818302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pl-PL" b="1" dirty="0"/>
              <a:t>zadania BFG </a:t>
            </a:r>
            <a:endParaRPr lang="pl-PL" dirty="0"/>
          </a:p>
          <a:p>
            <a:r>
              <a:rPr lang="pl-PL" dirty="0"/>
              <a:t> </a:t>
            </a:r>
          </a:p>
          <a:p>
            <a:r>
              <a:rPr lang="pl-PL" dirty="0"/>
              <a:t>a/ obowiązek tworzenia i wykonywania obowiązków związanych z organizacją funduszu ochrony środków gwarantowanych ,</a:t>
            </a:r>
          </a:p>
          <a:p>
            <a:r>
              <a:rPr lang="pl-PL" dirty="0"/>
              <a:t>b/ nadzór nad umownymi systemami gwarantowania depozytów</a:t>
            </a:r>
          </a:p>
          <a:p>
            <a:r>
              <a:rPr lang="pl-PL" dirty="0"/>
              <a:t>c/ gromadzenie i analiza informacji o podmiotach objętych systemem gwarantowania opracowywanie prognoz dotyczących sektora bankowego</a:t>
            </a:r>
          </a:p>
          <a:p>
            <a:r>
              <a:rPr lang="pl-PL" dirty="0"/>
              <a:t>d/ udzielanie zwrotnej pomocy podmiotom objętym systemem gwarantowania,</a:t>
            </a:r>
          </a:p>
          <a:p>
            <a:r>
              <a:rPr lang="pl-PL" dirty="0"/>
              <a:t>e/ nabywanie wierzytelności podmiotów objętych systemem </a:t>
            </a:r>
            <a:r>
              <a:rPr lang="pl-PL" dirty="0" err="1"/>
              <a:t>gwrantowania</a:t>
            </a:r>
            <a:r>
              <a:rPr lang="pl-PL" dirty="0"/>
              <a:t>,</a:t>
            </a:r>
          </a:p>
          <a:p>
            <a:r>
              <a:rPr lang="pl-PL" dirty="0"/>
              <a:t>f/ kontrola prawidłowości wykorzystania pomocy i wsparcia  oraz kontrola realizacji programu naprawczego ( art. 4.1 ustawy o BFG)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c.d. BFG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926897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pl-PL" dirty="0"/>
              <a:t>forma organizacyjna –bank centralny </a:t>
            </a:r>
          </a:p>
          <a:p>
            <a:pPr lvl="0"/>
            <a:r>
              <a:rPr lang="pl-PL" dirty="0"/>
              <a:t>ustawa – ustawa o NBP z dnia 29 sierpnia 1997 ze </a:t>
            </a:r>
            <a:r>
              <a:rPr lang="pl-PL" dirty="0" err="1"/>
              <a:t>zm</a:t>
            </a:r>
            <a:r>
              <a:rPr lang="pl-PL" dirty="0"/>
              <a:t>)</a:t>
            </a:r>
          </a:p>
          <a:p>
            <a:pPr lvl="0"/>
            <a:r>
              <a:rPr lang="pl-PL" dirty="0"/>
              <a:t>Cel podstawowy – utrzymanie stabilnego poziomu cen, przy jednoczesnym wspieraniu polityki gospodarczej rządu, o ile nie ogranicza to podstawowego celu NBP</a:t>
            </a:r>
          </a:p>
          <a:p>
            <a:pPr lvl="0"/>
            <a:r>
              <a:rPr lang="pl-PL" dirty="0"/>
              <a:t>Zadania;</a:t>
            </a:r>
          </a:p>
          <a:p>
            <a:r>
              <a:rPr lang="pl-PL" b="1" dirty="0"/>
              <a:t>a/ organizowanie rozliczeń pieniężnych</a:t>
            </a:r>
            <a:endParaRPr lang="pl-PL" dirty="0"/>
          </a:p>
          <a:p>
            <a:r>
              <a:rPr lang="pl-PL" dirty="0"/>
              <a:t>b/ prowadzenie gospodarki rezerwami dewizowymi,</a:t>
            </a:r>
          </a:p>
          <a:p>
            <a:r>
              <a:rPr lang="pl-PL" dirty="0"/>
              <a:t>c/ prowadzenie działalności dewizowej w granicach określonych ustawami</a:t>
            </a:r>
          </a:p>
          <a:p>
            <a:r>
              <a:rPr lang="pl-PL" dirty="0"/>
              <a:t>d/ prowadzenie bankowej obsługi budżetu państwa</a:t>
            </a:r>
          </a:p>
          <a:p>
            <a:r>
              <a:rPr lang="pl-PL" b="1" dirty="0"/>
              <a:t>e/ regulowanie płynności banków oraz ich refinansowanie ,</a:t>
            </a:r>
            <a:endParaRPr lang="pl-PL" dirty="0"/>
          </a:p>
          <a:p>
            <a:r>
              <a:rPr lang="pl-PL" b="1" dirty="0"/>
              <a:t>f/ </a:t>
            </a:r>
            <a:r>
              <a:rPr lang="pl-PL" dirty="0"/>
              <a:t>kształtowanie warunków niezbędnych do rozwoju systemu bankowego,</a:t>
            </a:r>
          </a:p>
          <a:p>
            <a:r>
              <a:rPr lang="pl-PL" b="1" dirty="0"/>
              <a:t>g/ działanie na rzecz stabilności systemu finansowego </a:t>
            </a:r>
            <a:endParaRPr lang="pl-PL" dirty="0"/>
          </a:p>
          <a:p>
            <a:r>
              <a:rPr lang="pl-PL" b="1" dirty="0"/>
              <a:t>h/ opracowywanie statystyki pieniężnej i bankowej, bilansu płatniczego oraz międzynarodowej pozycji inwestycyjnej</a:t>
            </a:r>
            <a:endParaRPr lang="pl-PL" dirty="0"/>
          </a:p>
          <a:p>
            <a:r>
              <a:rPr lang="pl-PL" b="1" dirty="0"/>
              <a:t>i/ wykonywanie zadań określonych ustawami </a:t>
            </a:r>
            <a:r>
              <a:rPr lang="pl-PL" dirty="0"/>
              <a:t> </a:t>
            </a:r>
          </a:p>
          <a:p>
            <a:r>
              <a:rPr lang="pl-PL" dirty="0"/>
              <a:t>j/ emitowanie znaków pieniężnych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NBP – Narodowy Bank Polski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4099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13</TotalTime>
  <Words>924</Words>
  <Application>Microsoft Office PowerPoint</Application>
  <PresentationFormat>Pokaz na ekranie (4:3)</PresentationFormat>
  <Paragraphs>105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Arial</vt:lpstr>
      <vt:lpstr>Corbel</vt:lpstr>
      <vt:lpstr>Tahoma</vt:lpstr>
      <vt:lpstr>Tunga</vt:lpstr>
      <vt:lpstr>Mylar</vt:lpstr>
      <vt:lpstr>Organizacja sieci bezpieczeństwa systemu finansowego </vt:lpstr>
      <vt:lpstr>Komisja Nadzoru Finansowego   </vt:lpstr>
      <vt:lpstr>c.d KNF</vt:lpstr>
      <vt:lpstr>c.d. KNF</vt:lpstr>
      <vt:lpstr>c.d. KNF </vt:lpstr>
      <vt:lpstr>Bankowy Fundusz Gwarancyjny </vt:lpstr>
      <vt:lpstr>c.d. BFG</vt:lpstr>
      <vt:lpstr>c.d. BFG</vt:lpstr>
      <vt:lpstr>NBP – Narodowy Bank Polski </vt:lpstr>
      <vt:lpstr>c.d. NBP</vt:lpstr>
      <vt:lpstr>Komitet Stabilności Finansowej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Organizacja sieci bezpieczeństwa systemu finansowego</dc:title>
  <dc:creator>Józef</dc:creator>
  <cp:lastModifiedBy>ubs</cp:lastModifiedBy>
  <cp:revision>4</cp:revision>
  <dcterms:created xsi:type="dcterms:W3CDTF">2013-11-23T08:12:00Z</dcterms:created>
  <dcterms:modified xsi:type="dcterms:W3CDTF">2016-01-24T15:42:37Z</dcterms:modified>
</cp:coreProperties>
</file>