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1" r:id="rId24"/>
    <p:sldId id="277" r:id="rId25"/>
    <p:sldId id="279" r:id="rId26"/>
    <p:sldId id="282" r:id="rId27"/>
    <p:sldId id="283" r:id="rId28"/>
    <p:sldId id="280"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8C5853-DE70-4CC3-AF29-28B71DDFF63C}"/>
              </a:ext>
            </a:extLst>
          </p:cNvPr>
          <p:cNvSpPr>
            <a:spLocks noGrp="1"/>
          </p:cNvSpPr>
          <p:nvPr>
            <p:ph type="ctrTitle"/>
          </p:nvPr>
        </p:nvSpPr>
        <p:spPr/>
        <p:txBody>
          <a:bodyPr/>
          <a:lstStyle/>
          <a:p>
            <a:r>
              <a:rPr lang="pl-PL" b="1" dirty="0"/>
              <a:t>Organy procesowe</a:t>
            </a:r>
            <a:br>
              <a:rPr lang="pl-PL" b="1" dirty="0"/>
            </a:br>
            <a:r>
              <a:rPr lang="pl-PL" b="1" dirty="0"/>
              <a:t>Czynności procesowe</a:t>
            </a:r>
          </a:p>
        </p:txBody>
      </p:sp>
      <p:sp>
        <p:nvSpPr>
          <p:cNvPr id="3" name="Podtytuł 2">
            <a:extLst>
              <a:ext uri="{FF2B5EF4-FFF2-40B4-BE49-F238E27FC236}">
                <a16:creationId xmlns:a16="http://schemas.microsoft.com/office/drawing/2014/main" id="{0936D376-7B5D-4D0D-8113-22239B6C7582}"/>
              </a:ext>
            </a:extLst>
          </p:cNvPr>
          <p:cNvSpPr>
            <a:spLocks noGrp="1"/>
          </p:cNvSpPr>
          <p:nvPr>
            <p:ph type="subTitle" idx="1"/>
          </p:nvPr>
        </p:nvSpPr>
        <p:spPr/>
        <p:txBody>
          <a:bodyPr/>
          <a:lstStyle/>
          <a:p>
            <a:r>
              <a:rPr lang="pl-PL" dirty="0"/>
              <a:t>Zajęcia nr 3</a:t>
            </a:r>
          </a:p>
          <a:p>
            <a:r>
              <a:rPr lang="pl-PL" dirty="0"/>
              <a:t>Mgr Paulina Ogorzałek</a:t>
            </a:r>
          </a:p>
        </p:txBody>
      </p:sp>
    </p:spTree>
    <p:extLst>
      <p:ext uri="{BB962C8B-B14F-4D97-AF65-F5344CB8AC3E}">
        <p14:creationId xmlns:p14="http://schemas.microsoft.com/office/powerpoint/2010/main" val="312554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663020-5953-4285-9C8E-3C2C83B5B2F7}"/>
              </a:ext>
            </a:extLst>
          </p:cNvPr>
          <p:cNvSpPr>
            <a:spLocks noGrp="1"/>
          </p:cNvSpPr>
          <p:nvPr>
            <p:ph idx="1"/>
          </p:nvPr>
        </p:nvSpPr>
        <p:spPr>
          <a:xfrm>
            <a:off x="1295401" y="821093"/>
            <a:ext cx="9601196" cy="5262466"/>
          </a:xfrm>
        </p:spPr>
        <p:txBody>
          <a:bodyPr>
            <a:normAutofit fontScale="92500"/>
          </a:bodyPr>
          <a:lstStyle/>
          <a:p>
            <a:pPr marL="0" indent="0">
              <a:buNone/>
            </a:pPr>
            <a:r>
              <a:rPr lang="pl-PL" dirty="0"/>
              <a:t>Art. 32. § 1. Jeżeli nie można ustalić miejsca popełnienia przestępstwa, właściwy jest sąd, w którego okręgu: </a:t>
            </a:r>
          </a:p>
          <a:p>
            <a:pPr marL="457200" indent="-457200">
              <a:buAutoNum type="arabicParenR"/>
            </a:pPr>
            <a:r>
              <a:rPr lang="pl-PL" dirty="0"/>
              <a:t>ujawniono przestępstwo,</a:t>
            </a:r>
          </a:p>
          <a:p>
            <a:pPr marL="457200" indent="-457200">
              <a:buAutoNum type="arabicParenR"/>
            </a:pPr>
            <a:r>
              <a:rPr lang="pl-PL" dirty="0"/>
              <a:t>ujęto oskarżonego,</a:t>
            </a:r>
          </a:p>
          <a:p>
            <a:pPr marL="457200" indent="-457200">
              <a:buAutoNum type="arabicParenR"/>
            </a:pPr>
            <a:r>
              <a:rPr lang="pl-PL" dirty="0"/>
              <a:t> oskarżony przed popełnieniem przestępstwa stale mieszkał lub czasowo przebywał</a:t>
            </a:r>
          </a:p>
          <a:p>
            <a:pPr marL="0" indent="0">
              <a:buNone/>
            </a:pPr>
            <a:r>
              <a:rPr lang="pl-PL" b="1" dirty="0"/>
              <a:t>– zależnie od tego, gdzie najpierw wszczęto postępowanie przygotowawcze.</a:t>
            </a:r>
          </a:p>
          <a:p>
            <a:pPr marL="0" indent="0">
              <a:buNone/>
            </a:pPr>
            <a:r>
              <a:rPr lang="pl-PL" dirty="0"/>
              <a:t>§ 2. Przepis § 1 stosuje się odpowiednio, jeżeli przestępstwo popełniono za granicą.</a:t>
            </a:r>
          </a:p>
          <a:p>
            <a:pPr marL="0" indent="0">
              <a:buNone/>
            </a:pPr>
            <a:r>
              <a:rPr lang="pl-PL" dirty="0"/>
              <a:t>§ 3. Jeżeli nie można ustalić właściwości miejscowej sądu według przepisów</a:t>
            </a:r>
          </a:p>
          <a:p>
            <a:pPr marL="0" indent="0">
              <a:buNone/>
            </a:pPr>
            <a:r>
              <a:rPr lang="pl-PL" dirty="0"/>
              <a:t>poprzedzających, sprawę rozpoznaje sąd właściwy dla dzielnicy Śródmieście</a:t>
            </a:r>
          </a:p>
          <a:p>
            <a:pPr marL="0" indent="0">
              <a:buNone/>
            </a:pPr>
            <a:r>
              <a:rPr lang="pl-PL" dirty="0"/>
              <a:t>miasta stołecznego Warszawy.</a:t>
            </a:r>
          </a:p>
        </p:txBody>
      </p:sp>
    </p:spTree>
    <p:extLst>
      <p:ext uri="{BB962C8B-B14F-4D97-AF65-F5344CB8AC3E}">
        <p14:creationId xmlns:p14="http://schemas.microsoft.com/office/powerpoint/2010/main" val="250636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134E50-83AC-4BB4-BB37-2B8DF134520B}"/>
              </a:ext>
            </a:extLst>
          </p:cNvPr>
          <p:cNvSpPr>
            <a:spLocks noGrp="1"/>
          </p:cNvSpPr>
          <p:nvPr>
            <p:ph type="title"/>
          </p:nvPr>
        </p:nvSpPr>
        <p:spPr>
          <a:xfrm>
            <a:off x="-1429138" y="330198"/>
            <a:ext cx="9601196" cy="1303867"/>
          </a:xfrm>
        </p:spPr>
        <p:txBody>
          <a:bodyPr/>
          <a:lstStyle/>
          <a:p>
            <a:r>
              <a:rPr lang="pl-PL" dirty="0"/>
              <a:t>Właściwość miejscowa </a:t>
            </a:r>
          </a:p>
        </p:txBody>
      </p:sp>
      <p:sp>
        <p:nvSpPr>
          <p:cNvPr id="3" name="Symbol zastępczy zawartości 2">
            <a:extLst>
              <a:ext uri="{FF2B5EF4-FFF2-40B4-BE49-F238E27FC236}">
                <a16:creationId xmlns:a16="http://schemas.microsoft.com/office/drawing/2014/main" id="{66C6E229-3803-4CEB-8D0C-35C3812D3988}"/>
              </a:ext>
            </a:extLst>
          </p:cNvPr>
          <p:cNvSpPr>
            <a:spLocks noGrp="1"/>
          </p:cNvSpPr>
          <p:nvPr>
            <p:ph idx="1"/>
          </p:nvPr>
        </p:nvSpPr>
        <p:spPr>
          <a:xfrm>
            <a:off x="1295401" y="1474237"/>
            <a:ext cx="7438052" cy="4401631"/>
          </a:xfrm>
        </p:spPr>
        <p:txBody>
          <a:bodyPr>
            <a:normAutofit fontScale="92500" lnSpcReduction="20000"/>
          </a:bodyPr>
          <a:lstStyle/>
          <a:p>
            <a:pPr>
              <a:buFont typeface="Wingdings" panose="05000000000000000000" pitchFamily="2" charset="2"/>
              <a:buChar char="à"/>
            </a:pPr>
            <a:r>
              <a:rPr lang="pl-PL" b="1" dirty="0"/>
              <a:t>Sąd, w którego okręgu popełniono przestępstwo</a:t>
            </a:r>
          </a:p>
          <a:p>
            <a:r>
              <a:rPr lang="pl-PL" dirty="0"/>
              <a:t> Jeśli przestępstwo miało miejsce na statku wodnym lub powietrznym – sąd macierzystego portu</a:t>
            </a:r>
          </a:p>
          <a:p>
            <a:r>
              <a:rPr lang="pl-PL" dirty="0"/>
              <a:t> Jeśli okręg kilku sądów – ten sąd, w którym najpierw wszczęto postępowanie.</a:t>
            </a:r>
          </a:p>
          <a:p>
            <a:pPr>
              <a:buFont typeface="Wingdings" panose="05000000000000000000" pitchFamily="2" charset="2"/>
              <a:buChar char="à"/>
            </a:pPr>
            <a:r>
              <a:rPr lang="pl-PL" b="1" u="sng" dirty="0">
                <a:sym typeface="Wingdings" panose="05000000000000000000" pitchFamily="2" charset="2"/>
              </a:rPr>
              <a:t>Nadal nie da się ustalić miejsca popełnienia przestępstwa?</a:t>
            </a:r>
          </a:p>
          <a:p>
            <a:pPr marL="0" indent="0">
              <a:buNone/>
            </a:pPr>
            <a:r>
              <a:rPr lang="pl-PL" dirty="0"/>
              <a:t>* Sąd miejsca, gdzie ujawniono przestępstwo,</a:t>
            </a:r>
          </a:p>
          <a:p>
            <a:pPr marL="0" indent="0">
              <a:buNone/>
            </a:pPr>
            <a:r>
              <a:rPr lang="pl-PL" dirty="0"/>
              <a:t>*  Sąd miejsca, gdzie ujęto oskarżonego,</a:t>
            </a:r>
          </a:p>
          <a:p>
            <a:pPr marL="0" indent="0">
              <a:buNone/>
            </a:pPr>
            <a:r>
              <a:rPr lang="pl-PL" dirty="0"/>
              <a:t>*  Sąd miejsca, gdzie przed popełnieniem przestępstwa oskarżony stale mieszkał lub czasowo przebywał,</a:t>
            </a:r>
          </a:p>
          <a:p>
            <a:pPr marL="0" indent="0">
              <a:buNone/>
            </a:pPr>
            <a:r>
              <a:rPr lang="pl-PL" dirty="0"/>
              <a:t>* Sąd właściwy dla dzielnicy Śródmieście miasta stołecznego Warszawy.</a:t>
            </a:r>
          </a:p>
          <a:p>
            <a:pPr marL="0" indent="0">
              <a:buNone/>
            </a:pPr>
            <a:endParaRPr lang="pl-PL" b="1" u="sng" dirty="0"/>
          </a:p>
          <a:p>
            <a:pPr marL="0" indent="0">
              <a:buNone/>
            </a:pPr>
            <a:endParaRPr lang="pl-PL" dirty="0"/>
          </a:p>
        </p:txBody>
      </p:sp>
      <p:pic>
        <p:nvPicPr>
          <p:cNvPr id="4" name="Obraz 3">
            <a:extLst>
              <a:ext uri="{FF2B5EF4-FFF2-40B4-BE49-F238E27FC236}">
                <a16:creationId xmlns:a16="http://schemas.microsoft.com/office/drawing/2014/main" id="{61AEFACC-FBFA-4A58-BEB8-6F936A9C3DC1}"/>
              </a:ext>
            </a:extLst>
          </p:cNvPr>
          <p:cNvPicPr>
            <a:picLocks noChangeAspect="1"/>
          </p:cNvPicPr>
          <p:nvPr/>
        </p:nvPicPr>
        <p:blipFill>
          <a:blip r:embed="rId2"/>
          <a:stretch>
            <a:fillRect/>
          </a:stretch>
        </p:blipFill>
        <p:spPr>
          <a:xfrm>
            <a:off x="8733453" y="1634065"/>
            <a:ext cx="2481943" cy="1394537"/>
          </a:xfrm>
          <a:prstGeom prst="rect">
            <a:avLst/>
          </a:prstGeom>
        </p:spPr>
      </p:pic>
      <p:pic>
        <p:nvPicPr>
          <p:cNvPr id="5" name="Obraz 4">
            <a:extLst>
              <a:ext uri="{FF2B5EF4-FFF2-40B4-BE49-F238E27FC236}">
                <a16:creationId xmlns:a16="http://schemas.microsoft.com/office/drawing/2014/main" id="{C33B7C1E-4C6A-4378-B4EE-C8A81DE15E99}"/>
              </a:ext>
            </a:extLst>
          </p:cNvPr>
          <p:cNvPicPr>
            <a:picLocks noChangeAspect="1"/>
          </p:cNvPicPr>
          <p:nvPr/>
        </p:nvPicPr>
        <p:blipFill>
          <a:blip r:embed="rId3"/>
          <a:stretch>
            <a:fillRect/>
          </a:stretch>
        </p:blipFill>
        <p:spPr>
          <a:xfrm>
            <a:off x="8733453" y="3363685"/>
            <a:ext cx="2934420" cy="2785406"/>
          </a:xfrm>
          <a:prstGeom prst="rect">
            <a:avLst/>
          </a:prstGeom>
        </p:spPr>
      </p:pic>
    </p:spTree>
    <p:extLst>
      <p:ext uri="{BB962C8B-B14F-4D97-AF65-F5344CB8AC3E}">
        <p14:creationId xmlns:p14="http://schemas.microsoft.com/office/powerpoint/2010/main" val="12024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473C2A-2DA8-4F69-A3B2-9A439D0E2811}"/>
              </a:ext>
            </a:extLst>
          </p:cNvPr>
          <p:cNvSpPr>
            <a:spLocks noGrp="1"/>
          </p:cNvSpPr>
          <p:nvPr>
            <p:ph type="title"/>
          </p:nvPr>
        </p:nvSpPr>
        <p:spPr>
          <a:xfrm>
            <a:off x="-1037251" y="330198"/>
            <a:ext cx="9601196" cy="1303867"/>
          </a:xfrm>
        </p:spPr>
        <p:txBody>
          <a:bodyPr/>
          <a:lstStyle/>
          <a:p>
            <a:r>
              <a:rPr lang="pl-PL" b="1" u="sng" dirty="0"/>
              <a:t>Właściwość funkcjonalna</a:t>
            </a:r>
          </a:p>
        </p:txBody>
      </p:sp>
      <p:sp>
        <p:nvSpPr>
          <p:cNvPr id="3" name="Symbol zastępczy zawartości 2">
            <a:extLst>
              <a:ext uri="{FF2B5EF4-FFF2-40B4-BE49-F238E27FC236}">
                <a16:creationId xmlns:a16="http://schemas.microsoft.com/office/drawing/2014/main" id="{1C8C2A81-E483-4D60-BB13-89681594C0A8}"/>
              </a:ext>
            </a:extLst>
          </p:cNvPr>
          <p:cNvSpPr>
            <a:spLocks noGrp="1"/>
          </p:cNvSpPr>
          <p:nvPr>
            <p:ph idx="1"/>
          </p:nvPr>
        </p:nvSpPr>
        <p:spPr>
          <a:xfrm>
            <a:off x="735564" y="1399592"/>
            <a:ext cx="7494036" cy="4476276"/>
          </a:xfrm>
        </p:spPr>
        <p:txBody>
          <a:bodyPr>
            <a:normAutofit fontScale="92500" lnSpcReduction="20000"/>
          </a:bodyPr>
          <a:lstStyle/>
          <a:p>
            <a:r>
              <a:rPr lang="pl-PL" dirty="0"/>
              <a:t>upoważnienie do niecałościowego rozpoznania sprawy; konkretne czynności, do których upoważniony jest dany sąd.</a:t>
            </a:r>
          </a:p>
          <a:p>
            <a:pPr>
              <a:buFont typeface="Wingdings" panose="05000000000000000000" pitchFamily="2" charset="2"/>
              <a:buChar char="à"/>
            </a:pPr>
            <a:r>
              <a:rPr lang="pl-PL" dirty="0">
                <a:sym typeface="Wingdings" panose="05000000000000000000" pitchFamily="2" charset="2"/>
              </a:rPr>
              <a:t>Sąd Rejonowy: np. rozpatrywanie zażaleń na zatrzymanie</a:t>
            </a:r>
          </a:p>
          <a:p>
            <a:pPr marL="0" indent="0">
              <a:buNone/>
            </a:pPr>
            <a:r>
              <a:rPr lang="pl-PL" dirty="0">
                <a:sym typeface="Wingdings" panose="05000000000000000000" pitchFamily="2" charset="2"/>
              </a:rPr>
              <a:t> (art. 246 k.p.k.)</a:t>
            </a:r>
          </a:p>
          <a:p>
            <a:pPr>
              <a:buFont typeface="Wingdings" panose="05000000000000000000" pitchFamily="2" charset="2"/>
              <a:buChar char="à"/>
            </a:pPr>
            <a:r>
              <a:rPr lang="pl-PL" dirty="0">
                <a:sym typeface="Wingdings" panose="05000000000000000000" pitchFamily="2" charset="2"/>
              </a:rPr>
              <a:t> Sąd Okręgowy: np. rozpoznaje ponadto środki odwoławcze od orzeczeń wydanych w pierwszej instancji w sądzie rejonowym (art. 25 § 3 k.p.k.)</a:t>
            </a:r>
          </a:p>
          <a:p>
            <a:pPr>
              <a:buFont typeface="Wingdings" panose="05000000000000000000" pitchFamily="2" charset="2"/>
              <a:buChar char="à"/>
            </a:pPr>
            <a:r>
              <a:rPr lang="pl-PL" dirty="0">
                <a:sym typeface="Wingdings" panose="05000000000000000000" pitchFamily="2" charset="2"/>
              </a:rPr>
              <a:t> Sąd Apelacyjny: np. rozpoznaje środki odwoławcze od orzeczeń wydanych w pierwszej instancji w sądzie okręgowym (art. 26 k.p.k.)</a:t>
            </a:r>
          </a:p>
          <a:p>
            <a:pPr>
              <a:buFont typeface="Wingdings" panose="05000000000000000000" pitchFamily="2" charset="2"/>
              <a:buChar char="à"/>
            </a:pPr>
            <a:r>
              <a:rPr lang="pl-PL" dirty="0">
                <a:sym typeface="Wingdings" panose="05000000000000000000" pitchFamily="2" charset="2"/>
              </a:rPr>
              <a:t> Sąd Najwyższy: r</a:t>
            </a:r>
            <a:r>
              <a:rPr lang="pl-PL" dirty="0"/>
              <a:t>ozpoznaje kasacje oraz środki odwoławcze, uchwały wyjaśniające przepisy prawne budzące wątpliwości w praktyce</a:t>
            </a:r>
          </a:p>
        </p:txBody>
      </p:sp>
      <p:pic>
        <p:nvPicPr>
          <p:cNvPr id="4" name="Obraz 3">
            <a:extLst>
              <a:ext uri="{FF2B5EF4-FFF2-40B4-BE49-F238E27FC236}">
                <a16:creationId xmlns:a16="http://schemas.microsoft.com/office/drawing/2014/main" id="{08310689-F251-40D0-B445-EE664966C960}"/>
              </a:ext>
            </a:extLst>
          </p:cNvPr>
          <p:cNvPicPr>
            <a:picLocks noChangeAspect="1"/>
          </p:cNvPicPr>
          <p:nvPr/>
        </p:nvPicPr>
        <p:blipFill>
          <a:blip r:embed="rId2"/>
          <a:stretch>
            <a:fillRect/>
          </a:stretch>
        </p:blipFill>
        <p:spPr>
          <a:xfrm>
            <a:off x="8101563" y="690507"/>
            <a:ext cx="3354873" cy="1887116"/>
          </a:xfrm>
          <a:prstGeom prst="rect">
            <a:avLst/>
          </a:prstGeom>
        </p:spPr>
      </p:pic>
      <p:pic>
        <p:nvPicPr>
          <p:cNvPr id="5" name="Obraz 4">
            <a:extLst>
              <a:ext uri="{FF2B5EF4-FFF2-40B4-BE49-F238E27FC236}">
                <a16:creationId xmlns:a16="http://schemas.microsoft.com/office/drawing/2014/main" id="{7422DBD2-C139-4758-8733-1CC0D465C732}"/>
              </a:ext>
            </a:extLst>
          </p:cNvPr>
          <p:cNvPicPr>
            <a:picLocks noChangeAspect="1"/>
          </p:cNvPicPr>
          <p:nvPr/>
        </p:nvPicPr>
        <p:blipFill>
          <a:blip r:embed="rId3"/>
          <a:stretch>
            <a:fillRect/>
          </a:stretch>
        </p:blipFill>
        <p:spPr>
          <a:xfrm>
            <a:off x="8976299" y="2631681"/>
            <a:ext cx="2480137" cy="3152717"/>
          </a:xfrm>
          <a:prstGeom prst="rect">
            <a:avLst/>
          </a:prstGeom>
        </p:spPr>
      </p:pic>
    </p:spTree>
    <p:extLst>
      <p:ext uri="{BB962C8B-B14F-4D97-AF65-F5344CB8AC3E}">
        <p14:creationId xmlns:p14="http://schemas.microsoft.com/office/powerpoint/2010/main" val="22863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AA7B5-EE5A-4121-96D0-DA6B14649712}"/>
              </a:ext>
            </a:extLst>
          </p:cNvPr>
          <p:cNvSpPr>
            <a:spLocks noGrp="1"/>
          </p:cNvSpPr>
          <p:nvPr>
            <p:ph type="title"/>
          </p:nvPr>
        </p:nvSpPr>
        <p:spPr/>
        <p:txBody>
          <a:bodyPr/>
          <a:lstStyle/>
          <a:p>
            <a:r>
              <a:rPr lang="pl-PL" b="1" dirty="0"/>
              <a:t>Właściwość z delegacji </a:t>
            </a:r>
          </a:p>
        </p:txBody>
      </p:sp>
      <p:sp>
        <p:nvSpPr>
          <p:cNvPr id="3" name="Symbol zastępczy zawartości 2">
            <a:extLst>
              <a:ext uri="{FF2B5EF4-FFF2-40B4-BE49-F238E27FC236}">
                <a16:creationId xmlns:a16="http://schemas.microsoft.com/office/drawing/2014/main" id="{C7BB4ADE-4201-40C1-88B0-0E10DE6152BD}"/>
              </a:ext>
            </a:extLst>
          </p:cNvPr>
          <p:cNvSpPr>
            <a:spLocks noGrp="1"/>
          </p:cNvSpPr>
          <p:nvPr>
            <p:ph idx="1"/>
          </p:nvPr>
        </p:nvSpPr>
        <p:spPr/>
        <p:txBody>
          <a:bodyPr>
            <a:normAutofit fontScale="92500" lnSpcReduction="20000"/>
          </a:bodyPr>
          <a:lstStyle/>
          <a:p>
            <a:pPr marL="0" indent="0">
              <a:buNone/>
            </a:pPr>
            <a:r>
              <a:rPr lang="pl-PL" dirty="0"/>
              <a:t>Dotyczy sytuacji, w których występuje odstępstwo od właściwości miejscowej / rzeczowej w określonych przypadkach.</a:t>
            </a:r>
          </a:p>
          <a:p>
            <a:pPr marL="457200" indent="-457200">
              <a:buAutoNum type="arabicPeriod"/>
            </a:pPr>
            <a:r>
              <a:rPr lang="pl-PL" dirty="0"/>
              <a:t>Sąd wyższego rzędu może przekazać rozpoznanie sprawy innemu sądowi równorzędnemu ze względu na ekonomikę procesową (art. 36 k.p.k.)</a:t>
            </a:r>
          </a:p>
          <a:p>
            <a:pPr marL="457200" indent="-457200">
              <a:buAutoNum type="arabicPeriod"/>
            </a:pPr>
            <a:r>
              <a:rPr lang="pl-PL" dirty="0"/>
              <a:t>SN może z inicjatywy właściwego sądu przekazać sprawę do rozpoznania innemu sądowi równorzędnemu</a:t>
            </a:r>
            <a:r>
              <a:rPr lang="pl-PL" b="1" dirty="0"/>
              <a:t>, jeśli wymaga tego dobro wymiaru sprawiedliwości (art. 37 k.p.k.)</a:t>
            </a:r>
            <a:endParaRPr lang="pl-PL" dirty="0"/>
          </a:p>
          <a:p>
            <a:pPr marL="457200" indent="-457200">
              <a:buAutoNum type="arabicPeriod"/>
            </a:pPr>
            <a:r>
              <a:rPr lang="pl-PL" dirty="0"/>
              <a:t>Sąd apelacyjny na wniosek sądu rejonowego może przekazać sprawę sądowi okręgowemu w I instancji ze względu na </a:t>
            </a:r>
            <a:r>
              <a:rPr lang="pl-PL" b="1" dirty="0"/>
              <a:t>szczególną wagę lub zawiłość sprawy (art. 25 § 2 k.p.k.). </a:t>
            </a:r>
          </a:p>
        </p:txBody>
      </p:sp>
    </p:spTree>
    <p:extLst>
      <p:ext uri="{BB962C8B-B14F-4D97-AF65-F5344CB8AC3E}">
        <p14:creationId xmlns:p14="http://schemas.microsoft.com/office/powerpoint/2010/main" val="329530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BAFE8D-8C98-483E-BDC1-BD724AD0FF25}"/>
              </a:ext>
            </a:extLst>
          </p:cNvPr>
          <p:cNvSpPr>
            <a:spLocks noGrp="1"/>
          </p:cNvSpPr>
          <p:nvPr>
            <p:ph type="title"/>
          </p:nvPr>
        </p:nvSpPr>
        <p:spPr/>
        <p:txBody>
          <a:bodyPr/>
          <a:lstStyle/>
          <a:p>
            <a:r>
              <a:rPr lang="pl-PL" b="1" dirty="0"/>
              <a:t>Instytucja wyłączenia sędziego</a:t>
            </a:r>
          </a:p>
        </p:txBody>
      </p:sp>
      <p:sp>
        <p:nvSpPr>
          <p:cNvPr id="3" name="Symbol zastępczy zawartości 2">
            <a:extLst>
              <a:ext uri="{FF2B5EF4-FFF2-40B4-BE49-F238E27FC236}">
                <a16:creationId xmlns:a16="http://schemas.microsoft.com/office/drawing/2014/main" id="{4B6936A3-9035-4DC5-89D5-77B14AAAB9D0}"/>
              </a:ext>
            </a:extLst>
          </p:cNvPr>
          <p:cNvSpPr>
            <a:spLocks noGrp="1"/>
          </p:cNvSpPr>
          <p:nvPr>
            <p:ph idx="1"/>
          </p:nvPr>
        </p:nvSpPr>
        <p:spPr>
          <a:xfrm>
            <a:off x="1295401" y="2556932"/>
            <a:ext cx="6672942" cy="3601272"/>
          </a:xfrm>
        </p:spPr>
        <p:txBody>
          <a:bodyPr>
            <a:normAutofit fontScale="92500" lnSpcReduction="20000"/>
          </a:bodyPr>
          <a:lstStyle/>
          <a:p>
            <a:pPr marL="0" indent="0">
              <a:buNone/>
            </a:pPr>
            <a:r>
              <a:rPr lang="pl-PL" dirty="0"/>
              <a:t>Służy zapewnieniu bezstronności sądu, w sytuacjach określonych w </a:t>
            </a:r>
            <a:r>
              <a:rPr lang="pl-PL" dirty="0" err="1"/>
              <a:t>kpk</a:t>
            </a:r>
            <a:r>
              <a:rPr lang="pl-PL" dirty="0"/>
              <a:t>:</a:t>
            </a:r>
          </a:p>
          <a:p>
            <a:pPr marL="457200" indent="-457200">
              <a:buAutoNum type="arabicPeriod"/>
            </a:pPr>
            <a:r>
              <a:rPr lang="pl-PL" b="1" dirty="0"/>
              <a:t>Wyłączenie z mocy prawa:</a:t>
            </a:r>
          </a:p>
          <a:p>
            <a:pPr>
              <a:buFontTx/>
              <a:buChar char="-"/>
            </a:pPr>
            <a:r>
              <a:rPr lang="pl-PL" dirty="0"/>
              <a:t>np. sprawa dotyczy sędziego bezpośrednio, jest małżonkiem strony, był świadkiem czynu, objętego postępowaniem.</a:t>
            </a:r>
          </a:p>
          <a:p>
            <a:pPr>
              <a:buFontTx/>
              <a:buChar char="-"/>
            </a:pPr>
            <a:r>
              <a:rPr lang="pl-PL" b="1" dirty="0"/>
              <a:t>2. Wyłączenie na wniosek: </a:t>
            </a:r>
          </a:p>
          <a:p>
            <a:pPr marL="0" indent="0">
              <a:buNone/>
            </a:pPr>
            <a:r>
              <a:rPr lang="pl-PL" dirty="0"/>
              <a:t>- Sędziego lub strony- gdy zachodzą okoliczności, które mogłyby wywołać uzasadnioną wątpliwość co do jego bezstronności w danej sprawie.</a:t>
            </a:r>
          </a:p>
        </p:txBody>
      </p:sp>
      <p:pic>
        <p:nvPicPr>
          <p:cNvPr id="4" name="Obraz 3">
            <a:extLst>
              <a:ext uri="{FF2B5EF4-FFF2-40B4-BE49-F238E27FC236}">
                <a16:creationId xmlns:a16="http://schemas.microsoft.com/office/drawing/2014/main" id="{2F68EBCF-69B0-4882-8D84-0AF2A14AE859}"/>
              </a:ext>
            </a:extLst>
          </p:cNvPr>
          <p:cNvPicPr>
            <a:picLocks noChangeAspect="1"/>
          </p:cNvPicPr>
          <p:nvPr/>
        </p:nvPicPr>
        <p:blipFill>
          <a:blip r:embed="rId2"/>
          <a:stretch>
            <a:fillRect/>
          </a:stretch>
        </p:blipFill>
        <p:spPr>
          <a:xfrm>
            <a:off x="7365019" y="2556932"/>
            <a:ext cx="4166089" cy="2611968"/>
          </a:xfrm>
          <a:prstGeom prst="rect">
            <a:avLst/>
          </a:prstGeom>
        </p:spPr>
      </p:pic>
    </p:spTree>
    <p:extLst>
      <p:ext uri="{BB962C8B-B14F-4D97-AF65-F5344CB8AC3E}">
        <p14:creationId xmlns:p14="http://schemas.microsoft.com/office/powerpoint/2010/main" val="403704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41C5CD-C339-49CA-876A-073B64BA7402}"/>
              </a:ext>
            </a:extLst>
          </p:cNvPr>
          <p:cNvSpPr>
            <a:spLocks noGrp="1"/>
          </p:cNvSpPr>
          <p:nvPr>
            <p:ph type="title"/>
          </p:nvPr>
        </p:nvSpPr>
        <p:spPr/>
        <p:txBody>
          <a:bodyPr/>
          <a:lstStyle/>
          <a:p>
            <a:r>
              <a:rPr lang="pl-PL" b="1" dirty="0"/>
              <a:t>Czynności procesowe </a:t>
            </a:r>
          </a:p>
        </p:txBody>
      </p:sp>
      <p:sp>
        <p:nvSpPr>
          <p:cNvPr id="3" name="Symbol zastępczy zawartości 2">
            <a:extLst>
              <a:ext uri="{FF2B5EF4-FFF2-40B4-BE49-F238E27FC236}">
                <a16:creationId xmlns:a16="http://schemas.microsoft.com/office/drawing/2014/main" id="{23567087-2CF1-4336-A6C4-79C521F4A65E}"/>
              </a:ext>
            </a:extLst>
          </p:cNvPr>
          <p:cNvSpPr>
            <a:spLocks noGrp="1"/>
          </p:cNvSpPr>
          <p:nvPr>
            <p:ph idx="1"/>
          </p:nvPr>
        </p:nvSpPr>
        <p:spPr/>
        <p:txBody>
          <a:bodyPr>
            <a:normAutofit/>
          </a:bodyPr>
          <a:lstStyle/>
          <a:p>
            <a:pPr marL="0" indent="0">
              <a:buNone/>
            </a:pPr>
            <a:r>
              <a:rPr lang="pl-PL" sz="2800" i="1" dirty="0"/>
              <a:t>Jest to prawem przewidziane zachowanie organu procesowego lub uczestnika procesu, zmierzające do wywołania określonych skutków prawnych.</a:t>
            </a:r>
            <a:br>
              <a:rPr lang="pl-PL" sz="2800" i="1" dirty="0"/>
            </a:br>
            <a:r>
              <a:rPr lang="pl-PL" dirty="0"/>
              <a:t>(J. Skorupka, </a:t>
            </a:r>
            <a:r>
              <a:rPr lang="pl-PL" i="1" dirty="0"/>
              <a:t>Proces karny, </a:t>
            </a:r>
            <a:r>
              <a:rPr lang="pl-PL" dirty="0"/>
              <a:t>Warszawa 2016, s. 330)</a:t>
            </a:r>
          </a:p>
          <a:p>
            <a:pPr marL="0" indent="0">
              <a:buNone/>
            </a:pPr>
            <a:r>
              <a:rPr lang="pl-PL" sz="2800" i="1" dirty="0">
                <a:sym typeface="Wingdings" panose="05000000000000000000" pitchFamily="2" charset="2"/>
              </a:rPr>
              <a:t></a:t>
            </a:r>
            <a:r>
              <a:rPr lang="pl-PL" sz="2800" b="1" dirty="0">
                <a:sym typeface="Wingdings" panose="05000000000000000000" pitchFamily="2" charset="2"/>
              </a:rPr>
              <a:t>czynności: </a:t>
            </a:r>
            <a:r>
              <a:rPr lang="pl-PL" sz="2800" dirty="0">
                <a:sym typeface="Wingdings" panose="05000000000000000000" pitchFamily="2" charset="2"/>
              </a:rPr>
              <a:t>stron, organów, innych uczestników procesu;</a:t>
            </a:r>
          </a:p>
          <a:p>
            <a:pPr marL="0" indent="0">
              <a:buNone/>
            </a:pPr>
            <a:r>
              <a:rPr lang="pl-PL" sz="2800" i="1" dirty="0">
                <a:sym typeface="Wingdings" panose="05000000000000000000" pitchFamily="2" charset="2"/>
              </a:rPr>
              <a:t> </a:t>
            </a:r>
            <a:r>
              <a:rPr lang="pl-PL" sz="2800" b="1" dirty="0">
                <a:sym typeface="Wingdings" panose="05000000000000000000" pitchFamily="2" charset="2"/>
              </a:rPr>
              <a:t>Decyzje procesowe</a:t>
            </a:r>
            <a:r>
              <a:rPr lang="pl-PL" sz="2800" dirty="0">
                <a:sym typeface="Wingdings" panose="05000000000000000000" pitchFamily="2" charset="2"/>
              </a:rPr>
              <a:t>: orzeczenia (postanowienia, wyroki, uchwały) i zarządzenia</a:t>
            </a:r>
            <a:endParaRPr lang="pl-PL" sz="2800" dirty="0"/>
          </a:p>
        </p:txBody>
      </p:sp>
    </p:spTree>
    <p:extLst>
      <p:ext uri="{BB962C8B-B14F-4D97-AF65-F5344CB8AC3E}">
        <p14:creationId xmlns:p14="http://schemas.microsoft.com/office/powerpoint/2010/main" val="302598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5D47CE-906F-458E-9477-59894874665D}"/>
              </a:ext>
            </a:extLst>
          </p:cNvPr>
          <p:cNvSpPr>
            <a:spLocks noGrp="1"/>
          </p:cNvSpPr>
          <p:nvPr>
            <p:ph type="title"/>
          </p:nvPr>
        </p:nvSpPr>
        <p:spPr/>
        <p:txBody>
          <a:bodyPr/>
          <a:lstStyle/>
          <a:p>
            <a:r>
              <a:rPr lang="pl-PL" b="1" dirty="0"/>
              <a:t>Terminy procesowe </a:t>
            </a:r>
          </a:p>
        </p:txBody>
      </p:sp>
      <p:sp>
        <p:nvSpPr>
          <p:cNvPr id="3" name="Symbol zastępczy zawartości 2">
            <a:extLst>
              <a:ext uri="{FF2B5EF4-FFF2-40B4-BE49-F238E27FC236}">
                <a16:creationId xmlns:a16="http://schemas.microsoft.com/office/drawing/2014/main" id="{3E83CD62-A623-48E4-BA16-E06F04F9CC4D}"/>
              </a:ext>
            </a:extLst>
          </p:cNvPr>
          <p:cNvSpPr>
            <a:spLocks noGrp="1"/>
          </p:cNvSpPr>
          <p:nvPr>
            <p:ph idx="1"/>
          </p:nvPr>
        </p:nvSpPr>
        <p:spPr>
          <a:xfrm>
            <a:off x="640704" y="2556932"/>
            <a:ext cx="7848599" cy="3318936"/>
          </a:xfrm>
        </p:spPr>
        <p:txBody>
          <a:bodyPr>
            <a:normAutofit/>
          </a:bodyPr>
          <a:lstStyle/>
          <a:p>
            <a:pPr>
              <a:buFontTx/>
              <a:buChar char="-"/>
            </a:pPr>
            <a:r>
              <a:rPr lang="pl-PL" sz="3200" i="1" dirty="0"/>
              <a:t>Oznaczony upływ czasu, w ciągu którego czynność trzeba wykonać</a:t>
            </a:r>
            <a:br>
              <a:rPr lang="pl-PL" sz="3200" i="1" dirty="0"/>
            </a:br>
            <a:r>
              <a:rPr lang="pl-PL" dirty="0"/>
              <a:t>(S. Waltoś, </a:t>
            </a:r>
            <a:r>
              <a:rPr lang="pl-PL" i="1" dirty="0"/>
              <a:t>Proces karny. Zarys systemu, </a:t>
            </a:r>
            <a:r>
              <a:rPr lang="pl-PL" dirty="0"/>
              <a:t>Warszawa 2016, s. 63)</a:t>
            </a:r>
          </a:p>
          <a:p>
            <a:pPr>
              <a:buFontTx/>
              <a:buChar char="-"/>
            </a:pPr>
            <a:r>
              <a:rPr lang="pl-PL" sz="3200" i="1" dirty="0"/>
              <a:t> </a:t>
            </a:r>
            <a:r>
              <a:rPr lang="pl-PL" sz="3200" dirty="0"/>
              <a:t>Cel funkcjonowania terminów: lepsze przygotowanie czynności, realizacja postulatu szybkości procesu.</a:t>
            </a:r>
          </a:p>
          <a:p>
            <a:pPr>
              <a:buFontTx/>
              <a:buChar char="-"/>
            </a:pPr>
            <a:endParaRPr lang="pl-PL" sz="3200" i="1" dirty="0"/>
          </a:p>
        </p:txBody>
      </p:sp>
      <p:pic>
        <p:nvPicPr>
          <p:cNvPr id="4" name="Obraz 3">
            <a:extLst>
              <a:ext uri="{FF2B5EF4-FFF2-40B4-BE49-F238E27FC236}">
                <a16:creationId xmlns:a16="http://schemas.microsoft.com/office/drawing/2014/main" id="{047E7EF7-678E-4C3D-9934-37DF2AEBB5E4}"/>
              </a:ext>
            </a:extLst>
          </p:cNvPr>
          <p:cNvPicPr>
            <a:picLocks noChangeAspect="1"/>
          </p:cNvPicPr>
          <p:nvPr/>
        </p:nvPicPr>
        <p:blipFill>
          <a:blip r:embed="rId2"/>
          <a:stretch>
            <a:fillRect/>
          </a:stretch>
        </p:blipFill>
        <p:spPr>
          <a:xfrm>
            <a:off x="8489303" y="2556932"/>
            <a:ext cx="2881604" cy="2881604"/>
          </a:xfrm>
          <a:prstGeom prst="rect">
            <a:avLst/>
          </a:prstGeom>
        </p:spPr>
      </p:pic>
    </p:spTree>
    <p:extLst>
      <p:ext uri="{BB962C8B-B14F-4D97-AF65-F5344CB8AC3E}">
        <p14:creationId xmlns:p14="http://schemas.microsoft.com/office/powerpoint/2010/main" val="162216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4951F5-FC56-4305-AB72-4931EFAAA843}"/>
              </a:ext>
            </a:extLst>
          </p:cNvPr>
          <p:cNvSpPr>
            <a:spLocks noGrp="1"/>
          </p:cNvSpPr>
          <p:nvPr>
            <p:ph type="title"/>
          </p:nvPr>
        </p:nvSpPr>
        <p:spPr/>
        <p:txBody>
          <a:bodyPr>
            <a:normAutofit/>
          </a:bodyPr>
          <a:lstStyle/>
          <a:p>
            <a:r>
              <a:rPr lang="pl-PL" b="1" dirty="0"/>
              <a:t>Podział terminów </a:t>
            </a:r>
            <a:br>
              <a:rPr lang="pl-PL" dirty="0"/>
            </a:br>
            <a:r>
              <a:rPr lang="pl-PL" sz="3100" dirty="0"/>
              <a:t>(ze względu na następstwo ich niezachowania)</a:t>
            </a:r>
            <a:endParaRPr lang="pl-PL" dirty="0"/>
          </a:p>
        </p:txBody>
      </p:sp>
      <p:cxnSp>
        <p:nvCxnSpPr>
          <p:cNvPr id="5" name="Łącznik prosty ze strzałką 4">
            <a:extLst>
              <a:ext uri="{FF2B5EF4-FFF2-40B4-BE49-F238E27FC236}">
                <a16:creationId xmlns:a16="http://schemas.microsoft.com/office/drawing/2014/main" id="{8C9FB260-4D1E-42A9-9253-327F6E78BEFC}"/>
              </a:ext>
            </a:extLst>
          </p:cNvPr>
          <p:cNvCxnSpPr/>
          <p:nvPr/>
        </p:nvCxnSpPr>
        <p:spPr>
          <a:xfrm flipH="1">
            <a:off x="2597260" y="2450341"/>
            <a:ext cx="970384" cy="12129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DEE42FAE-2B85-4D3A-ABE0-C38C61B28E54}"/>
              </a:ext>
            </a:extLst>
          </p:cNvPr>
          <p:cNvCxnSpPr/>
          <p:nvPr/>
        </p:nvCxnSpPr>
        <p:spPr>
          <a:xfrm>
            <a:off x="8229601" y="2408709"/>
            <a:ext cx="1156996" cy="12129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7093B8E4-341B-4302-9F31-9B2A5E6700E9}"/>
              </a:ext>
            </a:extLst>
          </p:cNvPr>
          <p:cNvSpPr txBox="1"/>
          <p:nvPr/>
        </p:nvSpPr>
        <p:spPr>
          <a:xfrm>
            <a:off x="851816" y="3366720"/>
            <a:ext cx="2705877" cy="2862322"/>
          </a:xfrm>
          <a:prstGeom prst="rect">
            <a:avLst/>
          </a:prstGeom>
          <a:noFill/>
        </p:spPr>
        <p:txBody>
          <a:bodyPr wrap="square" rtlCol="0">
            <a:spAutoFit/>
          </a:bodyPr>
          <a:lstStyle/>
          <a:p>
            <a:r>
              <a:rPr lang="pl-PL" sz="2800" b="1" dirty="0"/>
              <a:t>ZAWITE</a:t>
            </a:r>
          </a:p>
          <a:p>
            <a:r>
              <a:rPr lang="pl-PL" sz="2800" dirty="0"/>
              <a:t>Po ich upływie czynność jest bezskuteczna. </a:t>
            </a:r>
          </a:p>
          <a:p>
            <a:r>
              <a:rPr lang="pl-PL" sz="2800" dirty="0"/>
              <a:t>Są </a:t>
            </a:r>
            <a:r>
              <a:rPr lang="pl-PL" sz="2800" dirty="0" err="1"/>
              <a:t>przywracalne</a:t>
            </a:r>
            <a:r>
              <a:rPr lang="pl-PL" sz="2800" dirty="0"/>
              <a:t>.</a:t>
            </a:r>
          </a:p>
          <a:p>
            <a:r>
              <a:rPr lang="pl-PL" sz="2000" dirty="0"/>
              <a:t>Np. termin do </a:t>
            </a:r>
            <a:r>
              <a:rPr lang="pl-PL" dirty="0"/>
              <a:t>wniesienia środków zaskarżenia</a:t>
            </a:r>
          </a:p>
        </p:txBody>
      </p:sp>
      <p:sp>
        <p:nvSpPr>
          <p:cNvPr id="11" name="pole tekstowe 10">
            <a:extLst>
              <a:ext uri="{FF2B5EF4-FFF2-40B4-BE49-F238E27FC236}">
                <a16:creationId xmlns:a16="http://schemas.microsoft.com/office/drawing/2014/main" id="{EFA933EA-7A3B-44C4-B29C-5B638040BA7B}"/>
              </a:ext>
            </a:extLst>
          </p:cNvPr>
          <p:cNvSpPr txBox="1"/>
          <p:nvPr/>
        </p:nvSpPr>
        <p:spPr>
          <a:xfrm>
            <a:off x="8229601" y="3615182"/>
            <a:ext cx="2873829" cy="523220"/>
          </a:xfrm>
          <a:prstGeom prst="rect">
            <a:avLst/>
          </a:prstGeom>
          <a:noFill/>
        </p:spPr>
        <p:txBody>
          <a:bodyPr wrap="square" rtlCol="0">
            <a:spAutoFit/>
          </a:bodyPr>
          <a:lstStyle/>
          <a:p>
            <a:r>
              <a:rPr lang="pl-PL" sz="2800" b="1" dirty="0"/>
              <a:t>PREKLUZYJNE</a:t>
            </a:r>
          </a:p>
        </p:txBody>
      </p:sp>
      <p:pic>
        <p:nvPicPr>
          <p:cNvPr id="12" name="Obraz 11">
            <a:extLst>
              <a:ext uri="{FF2B5EF4-FFF2-40B4-BE49-F238E27FC236}">
                <a16:creationId xmlns:a16="http://schemas.microsoft.com/office/drawing/2014/main" id="{262D707A-D72C-4740-82D2-449C4F6FE237}"/>
              </a:ext>
            </a:extLst>
          </p:cNvPr>
          <p:cNvPicPr>
            <a:picLocks noChangeAspect="1"/>
          </p:cNvPicPr>
          <p:nvPr/>
        </p:nvPicPr>
        <p:blipFill>
          <a:blip r:embed="rId2"/>
          <a:stretch>
            <a:fillRect/>
          </a:stretch>
        </p:blipFill>
        <p:spPr>
          <a:xfrm rot="2735118">
            <a:off x="4938570" y="2922593"/>
            <a:ext cx="1432684" cy="1481456"/>
          </a:xfrm>
          <a:prstGeom prst="rect">
            <a:avLst/>
          </a:prstGeom>
        </p:spPr>
      </p:pic>
      <p:sp>
        <p:nvSpPr>
          <p:cNvPr id="13" name="pole tekstowe 12">
            <a:extLst>
              <a:ext uri="{FF2B5EF4-FFF2-40B4-BE49-F238E27FC236}">
                <a16:creationId xmlns:a16="http://schemas.microsoft.com/office/drawing/2014/main" id="{4B64DF7D-3EBC-4A85-B50C-899164620F74}"/>
              </a:ext>
            </a:extLst>
          </p:cNvPr>
          <p:cNvSpPr txBox="1"/>
          <p:nvPr/>
        </p:nvSpPr>
        <p:spPr>
          <a:xfrm flipH="1">
            <a:off x="4001279" y="4459680"/>
            <a:ext cx="3555898" cy="523220"/>
          </a:xfrm>
          <a:prstGeom prst="rect">
            <a:avLst/>
          </a:prstGeom>
          <a:noFill/>
        </p:spPr>
        <p:txBody>
          <a:bodyPr wrap="square" rtlCol="0">
            <a:spAutoFit/>
          </a:bodyPr>
          <a:lstStyle/>
          <a:p>
            <a:r>
              <a:rPr lang="pl-PL" sz="2800" b="1" dirty="0"/>
              <a:t>INSTRUKCYJNE</a:t>
            </a:r>
          </a:p>
        </p:txBody>
      </p:sp>
      <p:sp>
        <p:nvSpPr>
          <p:cNvPr id="14" name="pole tekstowe 13">
            <a:extLst>
              <a:ext uri="{FF2B5EF4-FFF2-40B4-BE49-F238E27FC236}">
                <a16:creationId xmlns:a16="http://schemas.microsoft.com/office/drawing/2014/main" id="{A535D183-3203-474F-8DC7-CEB05F7FF636}"/>
              </a:ext>
            </a:extLst>
          </p:cNvPr>
          <p:cNvSpPr txBox="1"/>
          <p:nvPr/>
        </p:nvSpPr>
        <p:spPr>
          <a:xfrm>
            <a:off x="3807675" y="4873045"/>
            <a:ext cx="3694473" cy="1261884"/>
          </a:xfrm>
          <a:prstGeom prst="rect">
            <a:avLst/>
          </a:prstGeom>
          <a:noFill/>
        </p:spPr>
        <p:txBody>
          <a:bodyPr wrap="none" rtlCol="0">
            <a:spAutoFit/>
          </a:bodyPr>
          <a:lstStyle/>
          <a:p>
            <a:r>
              <a:rPr lang="pl-PL" sz="2800" dirty="0"/>
              <a:t>Po ich upływie czynność </a:t>
            </a:r>
          </a:p>
          <a:p>
            <a:r>
              <a:rPr lang="pl-PL" sz="2800" dirty="0"/>
              <a:t>jest skuteczna</a:t>
            </a:r>
          </a:p>
          <a:p>
            <a:r>
              <a:rPr lang="pl-PL" sz="2000" dirty="0"/>
              <a:t>Np. terminy dochodzenia</a:t>
            </a:r>
          </a:p>
        </p:txBody>
      </p:sp>
      <p:sp>
        <p:nvSpPr>
          <p:cNvPr id="15" name="pole tekstowe 14">
            <a:extLst>
              <a:ext uri="{FF2B5EF4-FFF2-40B4-BE49-F238E27FC236}">
                <a16:creationId xmlns:a16="http://schemas.microsoft.com/office/drawing/2014/main" id="{85A18074-21F8-4743-8E14-1425B72F8053}"/>
              </a:ext>
            </a:extLst>
          </p:cNvPr>
          <p:cNvSpPr txBox="1"/>
          <p:nvPr/>
        </p:nvSpPr>
        <p:spPr>
          <a:xfrm>
            <a:off x="8229601" y="4138402"/>
            <a:ext cx="3067348" cy="2185214"/>
          </a:xfrm>
          <a:prstGeom prst="rect">
            <a:avLst/>
          </a:prstGeom>
          <a:noFill/>
        </p:spPr>
        <p:txBody>
          <a:bodyPr wrap="square" rtlCol="0">
            <a:spAutoFit/>
          </a:bodyPr>
          <a:lstStyle/>
          <a:p>
            <a:r>
              <a:rPr lang="pl-PL" sz="2400" dirty="0"/>
              <a:t>Po ich upływie- czynność bezskuteczna. </a:t>
            </a:r>
          </a:p>
          <a:p>
            <a:r>
              <a:rPr lang="pl-PL" sz="2400" dirty="0"/>
              <a:t>Nie ma możliwości ich przywrócenia</a:t>
            </a:r>
          </a:p>
          <a:p>
            <a:r>
              <a:rPr lang="pl-PL" sz="2000" dirty="0"/>
              <a:t>Np. Art.. 55 – subsydiarny akt oskarżenia</a:t>
            </a:r>
          </a:p>
        </p:txBody>
      </p:sp>
    </p:spTree>
    <p:extLst>
      <p:ext uri="{BB962C8B-B14F-4D97-AF65-F5344CB8AC3E}">
        <p14:creationId xmlns:p14="http://schemas.microsoft.com/office/powerpoint/2010/main" val="243388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85E17B-BFC5-4770-BCD4-C476DF53DCB3}"/>
              </a:ext>
            </a:extLst>
          </p:cNvPr>
          <p:cNvSpPr>
            <a:spLocks noGrp="1"/>
          </p:cNvSpPr>
          <p:nvPr>
            <p:ph type="title"/>
          </p:nvPr>
        </p:nvSpPr>
        <p:spPr/>
        <p:txBody>
          <a:bodyPr/>
          <a:lstStyle/>
          <a:p>
            <a:r>
              <a:rPr lang="pl-PL" b="1" dirty="0"/>
              <a:t>Zasady przywrócenia terminu</a:t>
            </a:r>
          </a:p>
        </p:txBody>
      </p:sp>
      <p:sp>
        <p:nvSpPr>
          <p:cNvPr id="3" name="Symbol zastępczy zawartości 2">
            <a:extLst>
              <a:ext uri="{FF2B5EF4-FFF2-40B4-BE49-F238E27FC236}">
                <a16:creationId xmlns:a16="http://schemas.microsoft.com/office/drawing/2014/main" id="{C46FCE1F-087D-4A64-A71C-7B9B30119711}"/>
              </a:ext>
            </a:extLst>
          </p:cNvPr>
          <p:cNvSpPr>
            <a:spLocks noGrp="1"/>
          </p:cNvSpPr>
          <p:nvPr>
            <p:ph idx="1"/>
          </p:nvPr>
        </p:nvSpPr>
        <p:spPr/>
        <p:txBody>
          <a:bodyPr>
            <a:normAutofit fontScale="92500" lnSpcReduction="20000"/>
          </a:bodyPr>
          <a:lstStyle/>
          <a:p>
            <a:pPr marL="0" indent="0">
              <a:buNone/>
            </a:pPr>
            <a:r>
              <a:rPr lang="pl-PL" b="1" dirty="0"/>
              <a:t>Art. 126. </a:t>
            </a:r>
            <a:r>
              <a:rPr lang="pl-PL" dirty="0"/>
              <a:t>§ 1. Jeżeli niedotrzymanie terminu zawitego nastąpiło z przyczyn</a:t>
            </a:r>
          </a:p>
          <a:p>
            <a:pPr marL="0" indent="0">
              <a:buNone/>
            </a:pPr>
            <a:r>
              <a:rPr lang="pl-PL" dirty="0"/>
              <a:t>od strony niezależnych, strona w zawitym terminie 7 dni od daty ustania</a:t>
            </a:r>
          </a:p>
          <a:p>
            <a:pPr marL="0" indent="0">
              <a:buNone/>
            </a:pPr>
            <a:r>
              <a:rPr lang="pl-PL" dirty="0"/>
              <a:t>przeszkody może zgłosić wniosek o przywrócenie terminu, dopełniając</a:t>
            </a:r>
          </a:p>
          <a:p>
            <a:pPr marL="0" indent="0">
              <a:buNone/>
            </a:pPr>
            <a:r>
              <a:rPr lang="pl-PL" dirty="0"/>
              <a:t>jednocześnie czynności, która miała być w terminie wykonana; to samo stosuje się</a:t>
            </a:r>
          </a:p>
          <a:p>
            <a:pPr marL="0" indent="0">
              <a:buNone/>
            </a:pPr>
            <a:r>
              <a:rPr lang="pl-PL" dirty="0"/>
              <a:t>do osób niebędących stronami.</a:t>
            </a:r>
          </a:p>
          <a:p>
            <a:pPr marL="0" indent="0">
              <a:buNone/>
            </a:pPr>
            <a:r>
              <a:rPr lang="pl-PL" dirty="0"/>
              <a:t>§ 2. W kwestii przywrócenia terminu orzeka postanowieniem organ, przed</a:t>
            </a:r>
          </a:p>
          <a:p>
            <a:pPr marL="0" indent="0">
              <a:buNone/>
            </a:pPr>
            <a:r>
              <a:rPr lang="pl-PL" dirty="0"/>
              <a:t>którym należało dokonać czynności.</a:t>
            </a:r>
          </a:p>
          <a:p>
            <a:pPr marL="0" indent="0">
              <a:buNone/>
            </a:pPr>
            <a:r>
              <a:rPr lang="pl-PL" dirty="0"/>
              <a:t>§ 3. Na odmowę przywrócenia terminu przysługuje zażalenie.</a:t>
            </a:r>
          </a:p>
        </p:txBody>
      </p:sp>
    </p:spTree>
    <p:extLst>
      <p:ext uri="{BB962C8B-B14F-4D97-AF65-F5344CB8AC3E}">
        <p14:creationId xmlns:p14="http://schemas.microsoft.com/office/powerpoint/2010/main" val="149133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44DBE5-7F48-47C5-BD29-E901CB8D2ADA}"/>
              </a:ext>
            </a:extLst>
          </p:cNvPr>
          <p:cNvSpPr>
            <a:spLocks noGrp="1"/>
          </p:cNvSpPr>
          <p:nvPr>
            <p:ph type="title"/>
          </p:nvPr>
        </p:nvSpPr>
        <p:spPr/>
        <p:txBody>
          <a:bodyPr/>
          <a:lstStyle/>
          <a:p>
            <a:r>
              <a:rPr lang="pl-PL" b="1" dirty="0"/>
              <a:t>Doręczenia</a:t>
            </a:r>
          </a:p>
        </p:txBody>
      </p:sp>
      <p:sp>
        <p:nvSpPr>
          <p:cNvPr id="3" name="Symbol zastępczy zawartości 2">
            <a:extLst>
              <a:ext uri="{FF2B5EF4-FFF2-40B4-BE49-F238E27FC236}">
                <a16:creationId xmlns:a16="http://schemas.microsoft.com/office/drawing/2014/main" id="{60D7C788-EC8C-4188-8DAC-EABA5E40D0C0}"/>
              </a:ext>
            </a:extLst>
          </p:cNvPr>
          <p:cNvSpPr>
            <a:spLocks noGrp="1"/>
          </p:cNvSpPr>
          <p:nvPr>
            <p:ph idx="1"/>
          </p:nvPr>
        </p:nvSpPr>
        <p:spPr/>
        <p:txBody>
          <a:bodyPr/>
          <a:lstStyle/>
          <a:p>
            <a:pPr marL="0" indent="0">
              <a:buNone/>
            </a:pPr>
            <a:r>
              <a:rPr lang="pl-PL" dirty="0"/>
              <a:t>Pisma doręcza się za pośrednictwem:</a:t>
            </a:r>
          </a:p>
          <a:p>
            <a:pPr marL="457200" indent="-457200">
              <a:buAutoNum type="arabicPeriod"/>
            </a:pPr>
            <a:r>
              <a:rPr lang="pl-PL" dirty="0"/>
              <a:t>Operatora pocztowego;</a:t>
            </a:r>
          </a:p>
          <a:p>
            <a:pPr marL="457200" indent="-457200">
              <a:buAutoNum type="arabicPeriod"/>
            </a:pPr>
            <a:r>
              <a:rPr lang="pl-PL" dirty="0"/>
              <a:t> Pracownika organu wysyłającego;</a:t>
            </a:r>
          </a:p>
          <a:p>
            <a:pPr marL="457200" indent="-457200">
              <a:buAutoNum type="arabicPeriod"/>
            </a:pPr>
            <a:r>
              <a:rPr lang="pl-PL" dirty="0"/>
              <a:t> Policji.</a:t>
            </a:r>
          </a:p>
          <a:p>
            <a:pPr marL="0" indent="0">
              <a:buNone/>
            </a:pPr>
            <a:r>
              <a:rPr lang="pl-PL" dirty="0">
                <a:sym typeface="Wingdings" panose="05000000000000000000" pitchFamily="2" charset="2"/>
              </a:rPr>
              <a:t> Orzeczenia i zarządzenia doręcza się w uwierzytelnionych</a:t>
            </a:r>
          </a:p>
          <a:p>
            <a:pPr marL="0" indent="0">
              <a:buNone/>
            </a:pPr>
            <a:r>
              <a:rPr lang="pl-PL" dirty="0">
                <a:sym typeface="Wingdings" panose="05000000000000000000" pitchFamily="2" charset="2"/>
              </a:rPr>
              <a:t>odpisach, jeżeli ustawa nakazuje ich doręczenie.</a:t>
            </a:r>
            <a:endParaRPr lang="pl-PL" dirty="0"/>
          </a:p>
        </p:txBody>
      </p:sp>
      <p:pic>
        <p:nvPicPr>
          <p:cNvPr id="4" name="Obraz 3">
            <a:extLst>
              <a:ext uri="{FF2B5EF4-FFF2-40B4-BE49-F238E27FC236}">
                <a16:creationId xmlns:a16="http://schemas.microsoft.com/office/drawing/2014/main" id="{6CC0102A-C1BC-4B1D-806B-02B2F314C986}"/>
              </a:ext>
            </a:extLst>
          </p:cNvPr>
          <p:cNvPicPr>
            <a:picLocks noChangeAspect="1"/>
          </p:cNvPicPr>
          <p:nvPr/>
        </p:nvPicPr>
        <p:blipFill>
          <a:blip r:embed="rId2"/>
          <a:stretch>
            <a:fillRect/>
          </a:stretch>
        </p:blipFill>
        <p:spPr>
          <a:xfrm>
            <a:off x="6095999" y="2866288"/>
            <a:ext cx="5323606" cy="1125423"/>
          </a:xfrm>
          <a:prstGeom prst="rect">
            <a:avLst/>
          </a:prstGeom>
        </p:spPr>
      </p:pic>
    </p:spTree>
    <p:extLst>
      <p:ext uri="{BB962C8B-B14F-4D97-AF65-F5344CB8AC3E}">
        <p14:creationId xmlns:p14="http://schemas.microsoft.com/office/powerpoint/2010/main" val="33063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285768-1B5C-4607-AFD3-8AC8F3C59F42}"/>
              </a:ext>
            </a:extLst>
          </p:cNvPr>
          <p:cNvSpPr>
            <a:spLocks noGrp="1"/>
          </p:cNvSpPr>
          <p:nvPr>
            <p:ph type="title"/>
          </p:nvPr>
        </p:nvSpPr>
        <p:spPr/>
        <p:txBody>
          <a:bodyPr/>
          <a:lstStyle/>
          <a:p>
            <a:r>
              <a:rPr lang="pl-PL" b="1" dirty="0"/>
              <a:t>Organy procesowe</a:t>
            </a:r>
          </a:p>
        </p:txBody>
      </p:sp>
      <p:sp>
        <p:nvSpPr>
          <p:cNvPr id="3" name="Symbol zastępczy zawartości 2">
            <a:extLst>
              <a:ext uri="{FF2B5EF4-FFF2-40B4-BE49-F238E27FC236}">
                <a16:creationId xmlns:a16="http://schemas.microsoft.com/office/drawing/2014/main" id="{3C32598E-A289-4126-96A2-65DB61070B27}"/>
              </a:ext>
            </a:extLst>
          </p:cNvPr>
          <p:cNvSpPr>
            <a:spLocks noGrp="1"/>
          </p:cNvSpPr>
          <p:nvPr>
            <p:ph idx="1"/>
          </p:nvPr>
        </p:nvSpPr>
        <p:spPr/>
        <p:txBody>
          <a:bodyPr/>
          <a:lstStyle/>
          <a:p>
            <a:pPr marL="0" indent="0">
              <a:buNone/>
            </a:pPr>
            <a:r>
              <a:rPr lang="pl-PL" sz="3200" i="1" dirty="0"/>
              <a:t>„organy państwowe uprawnione do wydawania decyzji w określonych etapach procesu, niezależnie od innych uprawnień”</a:t>
            </a:r>
          </a:p>
          <a:p>
            <a:pPr marL="0" indent="0">
              <a:buNone/>
            </a:pPr>
            <a:r>
              <a:rPr lang="pl-PL" i="1" dirty="0"/>
              <a:t>(</a:t>
            </a:r>
            <a:r>
              <a:rPr lang="pl-PL" dirty="0"/>
              <a:t>S. Waltoś, Proces karny. Zarys systemu, Warszawa 2016, s. 154)</a:t>
            </a:r>
            <a:endParaRPr lang="pl-PL" i="1" dirty="0"/>
          </a:p>
          <a:p>
            <a:pPr>
              <a:buFont typeface="Wingdings" panose="05000000000000000000" pitchFamily="2" charset="2"/>
              <a:buChar char="à"/>
            </a:pPr>
            <a:r>
              <a:rPr lang="pl-PL" dirty="0"/>
              <a:t>ma określoną przez przepisy prawa strukturę organizacyjną oraz wyposażony jest w odpowiednie uprawnienia i obowiązki.</a:t>
            </a:r>
          </a:p>
        </p:txBody>
      </p:sp>
    </p:spTree>
    <p:extLst>
      <p:ext uri="{BB962C8B-B14F-4D97-AF65-F5344CB8AC3E}">
        <p14:creationId xmlns:p14="http://schemas.microsoft.com/office/powerpoint/2010/main" val="35319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6B4A26-DCCC-408B-B250-6780BDBFEE47}"/>
              </a:ext>
            </a:extLst>
          </p:cNvPr>
          <p:cNvSpPr>
            <a:spLocks noGrp="1"/>
          </p:cNvSpPr>
          <p:nvPr>
            <p:ph type="title"/>
          </p:nvPr>
        </p:nvSpPr>
        <p:spPr>
          <a:xfrm>
            <a:off x="1295401" y="330198"/>
            <a:ext cx="9601196" cy="1303867"/>
          </a:xfrm>
        </p:spPr>
        <p:txBody>
          <a:bodyPr/>
          <a:lstStyle/>
          <a:p>
            <a:r>
              <a:rPr lang="pl-PL" b="1" dirty="0"/>
              <a:t>Doręczenie zastępcze</a:t>
            </a:r>
          </a:p>
        </p:txBody>
      </p:sp>
      <p:sp>
        <p:nvSpPr>
          <p:cNvPr id="3" name="Symbol zastępczy zawartości 2">
            <a:extLst>
              <a:ext uri="{FF2B5EF4-FFF2-40B4-BE49-F238E27FC236}">
                <a16:creationId xmlns:a16="http://schemas.microsoft.com/office/drawing/2014/main" id="{9474F4A2-E2AE-4541-AF96-ED3B760CFF74}"/>
              </a:ext>
            </a:extLst>
          </p:cNvPr>
          <p:cNvSpPr>
            <a:spLocks noGrp="1"/>
          </p:cNvSpPr>
          <p:nvPr>
            <p:ph idx="1"/>
          </p:nvPr>
        </p:nvSpPr>
        <p:spPr>
          <a:xfrm>
            <a:off x="1295401" y="1474580"/>
            <a:ext cx="9601196" cy="4739607"/>
          </a:xfrm>
        </p:spPr>
        <p:txBody>
          <a:bodyPr>
            <a:normAutofit fontScale="77500" lnSpcReduction="20000"/>
          </a:bodyPr>
          <a:lstStyle/>
          <a:p>
            <a:pPr>
              <a:buFont typeface="Wingdings" panose="05000000000000000000" pitchFamily="2" charset="2"/>
              <a:buChar char="à"/>
            </a:pPr>
            <a:r>
              <a:rPr lang="pl-PL" dirty="0">
                <a:sym typeface="Wingdings" panose="05000000000000000000" pitchFamily="2" charset="2"/>
              </a:rPr>
              <a:t>Zasada to doręczenie pisma </a:t>
            </a:r>
            <a:r>
              <a:rPr lang="pl-PL" b="1" dirty="0">
                <a:sym typeface="Wingdings" panose="05000000000000000000" pitchFamily="2" charset="2"/>
              </a:rPr>
              <a:t>do rąk adresata (doręczenie bezpośrednie);</a:t>
            </a:r>
          </a:p>
          <a:p>
            <a:pPr>
              <a:buFont typeface="Wingdings" panose="05000000000000000000" pitchFamily="2" charset="2"/>
              <a:buChar char="à"/>
            </a:pPr>
            <a:r>
              <a:rPr lang="pl-PL" b="1" dirty="0">
                <a:sym typeface="Wingdings" panose="05000000000000000000" pitchFamily="2" charset="2"/>
              </a:rPr>
              <a:t> W sytuacji, gdy adresat jest nieobecny w mieszkaniu pismo doręcza się dorosłemu domownikowi (art. 132 </a:t>
            </a:r>
            <a:r>
              <a:rPr lang="pl-PL" b="1" dirty="0"/>
              <a:t>§ 2 k.p.k.)</a:t>
            </a:r>
          </a:p>
          <a:p>
            <a:pPr>
              <a:buFont typeface="Wingdings" panose="05000000000000000000" pitchFamily="2" charset="2"/>
              <a:buChar char="à"/>
            </a:pPr>
            <a:r>
              <a:rPr lang="pl-PL" b="1" dirty="0">
                <a:sym typeface="Wingdings" panose="05000000000000000000" pitchFamily="2" charset="2"/>
              </a:rPr>
              <a:t> Pismo może być także doręczone za pośrednictwem telefaksu lub poczty elektronicznej.</a:t>
            </a:r>
          </a:p>
          <a:p>
            <a:pPr>
              <a:buFont typeface="Wingdings" panose="05000000000000000000" pitchFamily="2" charset="2"/>
              <a:buChar char="à"/>
            </a:pPr>
            <a:r>
              <a:rPr lang="pl-PL" b="1" dirty="0">
                <a:sym typeface="Wingdings" panose="05000000000000000000" pitchFamily="2" charset="2"/>
              </a:rPr>
              <a:t> Pismo może być także doręczone w biurze obrońcy lub pełnomocnika, bądź w biurze adresata, który nie jest osobą fizyczną.</a:t>
            </a:r>
          </a:p>
          <a:p>
            <a:pPr>
              <a:buFont typeface="Wingdings" panose="05000000000000000000" pitchFamily="2" charset="2"/>
              <a:buChar char="à"/>
            </a:pPr>
            <a:r>
              <a:rPr lang="pl-PL" b="1" dirty="0">
                <a:sym typeface="Wingdings" panose="05000000000000000000" pitchFamily="2" charset="2"/>
              </a:rPr>
              <a:t> W sytuacji, gdy doręczenie bezpośrednie jest niemożliwe pismo można pozostawić:</a:t>
            </a:r>
          </a:p>
          <a:p>
            <a:pPr marL="457200" indent="-457200">
              <a:buAutoNum type="arabicPeriod"/>
            </a:pPr>
            <a:r>
              <a:rPr lang="pl-PL" b="1" dirty="0">
                <a:sym typeface="Wingdings" panose="05000000000000000000" pitchFamily="2" charset="2"/>
              </a:rPr>
              <a:t> administracji domu, dozorcy domu lub sołtysowi, jeżeli podejmą się oddać pismo adresatowi (art. 132 </a:t>
            </a:r>
            <a:r>
              <a:rPr lang="pl-PL" b="1" dirty="0"/>
              <a:t>§ 2 k.p.k.)</a:t>
            </a:r>
            <a:endParaRPr lang="pl-PL" b="1" dirty="0">
              <a:sym typeface="Wingdings" panose="05000000000000000000" pitchFamily="2" charset="2"/>
            </a:endParaRPr>
          </a:p>
          <a:p>
            <a:pPr marL="457200" indent="-457200">
              <a:buAutoNum type="arabicPeriod"/>
            </a:pPr>
            <a:r>
              <a:rPr lang="pl-PL" b="1" dirty="0">
                <a:sym typeface="Wingdings" panose="05000000000000000000" pitchFamily="2" charset="2"/>
              </a:rPr>
              <a:t>Pismo przesłane za pośrednictwem operatora pocztowego pozostawić w najbliższej placówce pocztowej operatora pocztowego, a przesłane w inny sposób w najbliższej jednostce Policji albo we właściwym urzędzie gminy. Informuje się o tym adresata np. w skrzynce pocztowej, ze wskazaniem – gdzie pismo może odebrać oraz o tym, że termin na odebranie to 7 dni (awizo). W przypadku upływu tego terminu czynność się powtarza (powtórne awizowanie). Jeżeli nadal pismo nie zostanie odebrane to przyjmuje się, że </a:t>
            </a:r>
            <a:r>
              <a:rPr lang="pl-PL" b="1" u="sng" dirty="0">
                <a:sym typeface="Wingdings" panose="05000000000000000000" pitchFamily="2" charset="2"/>
              </a:rPr>
              <a:t>pismo zostało doręczone.</a:t>
            </a:r>
            <a:endParaRPr lang="pl-PL" b="1" dirty="0">
              <a:sym typeface="Wingdings" panose="05000000000000000000" pitchFamily="2" charset="2"/>
            </a:endParaRPr>
          </a:p>
          <a:p>
            <a:pPr marL="457200" indent="-457200">
              <a:buAutoNum type="arabicPeriod"/>
            </a:pPr>
            <a:endParaRPr lang="pl-PL" dirty="0"/>
          </a:p>
        </p:txBody>
      </p:sp>
    </p:spTree>
    <p:extLst>
      <p:ext uri="{BB962C8B-B14F-4D97-AF65-F5344CB8AC3E}">
        <p14:creationId xmlns:p14="http://schemas.microsoft.com/office/powerpoint/2010/main" val="111816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392319-4FAE-4FF5-A2E0-F6696959E46C}"/>
              </a:ext>
            </a:extLst>
          </p:cNvPr>
          <p:cNvSpPr>
            <a:spLocks noGrp="1"/>
          </p:cNvSpPr>
          <p:nvPr>
            <p:ph idx="1"/>
          </p:nvPr>
        </p:nvSpPr>
        <p:spPr>
          <a:xfrm>
            <a:off x="1295402" y="672148"/>
            <a:ext cx="9601196" cy="5915264"/>
          </a:xfrm>
        </p:spPr>
        <p:txBody>
          <a:bodyPr>
            <a:normAutofit/>
          </a:bodyPr>
          <a:lstStyle/>
          <a:p>
            <a:pPr marL="0" indent="0">
              <a:buNone/>
            </a:pPr>
            <a:r>
              <a:rPr lang="pl-PL" dirty="0"/>
              <a:t>5. Doręczający umieszcza zawiadomienie w skrzynce do doręczania korespondencji bądź na drzwiach mieszkania adresata lub w innym widocznym miejscu ze wskazaniem, gdzie i kiedy pismo pozostawiono oraz że należy je odebrać w ciągu 7 dni; w razie bezskutecznego upływu tego terminu, należy czynność zawiadomienia powtórzyć jeden raz </a:t>
            </a:r>
            <a:r>
              <a:rPr lang="pl-PL" b="1" dirty="0"/>
              <a:t>(tzw. powtórne awizowanie).</a:t>
            </a:r>
            <a:r>
              <a:rPr lang="pl-PL" dirty="0"/>
              <a:t> </a:t>
            </a:r>
            <a:r>
              <a:rPr lang="pl-PL" b="1" u="sng" dirty="0">
                <a:highlight>
                  <a:srgbClr val="FFFF00"/>
                </a:highlight>
              </a:rPr>
              <a:t>W razie dokonania tych czynności pismo uznaje się za doręczone.</a:t>
            </a:r>
          </a:p>
          <a:p>
            <a:pPr marL="0" indent="0">
              <a:buNone/>
            </a:pPr>
            <a:r>
              <a:rPr lang="pl-PL" dirty="0"/>
              <a:t>6. Art. 136. § 1. W razie odmowy przyjęcia pisma lub odmowy albo</a:t>
            </a:r>
          </a:p>
          <a:p>
            <a:pPr marL="0" indent="0">
              <a:buNone/>
            </a:pPr>
            <a:r>
              <a:rPr lang="pl-PL" dirty="0"/>
              <a:t>niemożności pokwitowania odbioru przez adresata, doręczający sporządza na zwrotnym pokwitowaniu odpowiednią wzmiankę; </a:t>
            </a:r>
            <a:r>
              <a:rPr lang="pl-PL" b="1" dirty="0"/>
              <a:t>wówczas doręczenie uważa się za dokonane.</a:t>
            </a:r>
          </a:p>
          <a:p>
            <a:pPr marL="0" indent="0">
              <a:buNone/>
            </a:pPr>
            <a:r>
              <a:rPr lang="pl-PL" dirty="0"/>
              <a:t>7. Jeżeli strona, nie podając nowego adresu, zmienia miejsce zamieszkania lub nie przebywa pod wskazanym przez siebie adresem, w tym także z powodu pozbawienia wolności w innej sprawie, </a:t>
            </a:r>
            <a:r>
              <a:rPr lang="pl-PL" b="1" dirty="0"/>
              <a:t>pismo wysłane pod tym adresem uważa się za doręczone.</a:t>
            </a:r>
          </a:p>
          <a:p>
            <a:pPr marL="0" indent="0">
              <a:buNone/>
            </a:pPr>
            <a:endParaRPr lang="pl-PL" b="1" u="sng" dirty="0">
              <a:highlight>
                <a:srgbClr val="FFFF00"/>
              </a:highlight>
            </a:endParaRPr>
          </a:p>
          <a:p>
            <a:pPr marL="0" indent="0">
              <a:buNone/>
            </a:pPr>
            <a:endParaRPr lang="pl-PL" b="1" u="sng" dirty="0">
              <a:highlight>
                <a:srgbClr val="FFFF00"/>
              </a:highlight>
            </a:endParaRPr>
          </a:p>
        </p:txBody>
      </p:sp>
    </p:spTree>
    <p:extLst>
      <p:ext uri="{BB962C8B-B14F-4D97-AF65-F5344CB8AC3E}">
        <p14:creationId xmlns:p14="http://schemas.microsoft.com/office/powerpoint/2010/main" val="134989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BE8B1-A320-4E96-9B1C-C3315DAEBB3B}"/>
              </a:ext>
            </a:extLst>
          </p:cNvPr>
          <p:cNvSpPr>
            <a:spLocks noGrp="1"/>
          </p:cNvSpPr>
          <p:nvPr>
            <p:ph type="title"/>
          </p:nvPr>
        </p:nvSpPr>
        <p:spPr/>
        <p:txBody>
          <a:bodyPr/>
          <a:lstStyle/>
          <a:p>
            <a:r>
              <a:rPr lang="pl-PL" b="1" dirty="0"/>
              <a:t>Wymogi formalne pism procesowych</a:t>
            </a:r>
          </a:p>
        </p:txBody>
      </p:sp>
      <p:sp>
        <p:nvSpPr>
          <p:cNvPr id="3" name="Symbol zastępczy zawartości 2">
            <a:extLst>
              <a:ext uri="{FF2B5EF4-FFF2-40B4-BE49-F238E27FC236}">
                <a16:creationId xmlns:a16="http://schemas.microsoft.com/office/drawing/2014/main" id="{B8F6397B-4404-4450-91FD-87603CDE1D4C}"/>
              </a:ext>
            </a:extLst>
          </p:cNvPr>
          <p:cNvSpPr>
            <a:spLocks noGrp="1"/>
          </p:cNvSpPr>
          <p:nvPr>
            <p:ph idx="1"/>
          </p:nvPr>
        </p:nvSpPr>
        <p:spPr/>
        <p:txBody>
          <a:bodyPr>
            <a:normAutofit fontScale="92500" lnSpcReduction="20000"/>
          </a:bodyPr>
          <a:lstStyle/>
          <a:p>
            <a:pPr marL="0" indent="0">
              <a:buNone/>
            </a:pPr>
            <a:r>
              <a:rPr lang="pl-PL" dirty="0"/>
              <a:t>Wymogi te zostały określone w art. 119 k.p.k.:</a:t>
            </a:r>
          </a:p>
          <a:p>
            <a:pPr marL="0" indent="0">
              <a:buNone/>
            </a:pPr>
            <a:r>
              <a:rPr lang="pl-PL" i="1" dirty="0"/>
              <a:t>Art. 119. § 1. Pismo procesowe powinno zawierać:</a:t>
            </a:r>
          </a:p>
          <a:p>
            <a:pPr marL="0" indent="0">
              <a:buNone/>
            </a:pPr>
            <a:r>
              <a:rPr lang="pl-PL" i="1" dirty="0"/>
              <a:t>1) oznaczenie organu, do którego jest skierowane, oraz sprawy, której dotyczy;</a:t>
            </a:r>
          </a:p>
          <a:p>
            <a:pPr marL="0" indent="0">
              <a:buNone/>
            </a:pPr>
            <a:r>
              <a:rPr lang="pl-PL" i="1" dirty="0"/>
              <a:t>2) oznaczenie oraz adres wnoszącego pismo;</a:t>
            </a:r>
          </a:p>
          <a:p>
            <a:pPr marL="0" indent="0">
              <a:buNone/>
            </a:pPr>
            <a:r>
              <a:rPr lang="pl-PL" i="1" dirty="0"/>
              <a:t>3) treść wniosku lub oświadczenia, w miarę potrzeby z uzasadnieniem;</a:t>
            </a:r>
          </a:p>
          <a:p>
            <a:pPr marL="0" indent="0">
              <a:buNone/>
            </a:pPr>
            <a:r>
              <a:rPr lang="pl-PL" i="1" dirty="0"/>
              <a:t>4) datę i podpis składającego pismo.</a:t>
            </a:r>
          </a:p>
          <a:p>
            <a:pPr marL="0" indent="0">
              <a:buNone/>
            </a:pPr>
            <a:r>
              <a:rPr lang="pl-PL" i="1" dirty="0"/>
              <a:t>§ 2. Za osobę, która nie może się podpisać, pismo podpisuje osoba przez nią</a:t>
            </a:r>
          </a:p>
          <a:p>
            <a:pPr marL="0" indent="0">
              <a:buNone/>
            </a:pPr>
            <a:r>
              <a:rPr lang="pl-PL" i="1" dirty="0"/>
              <a:t>upoważniona, ze wskazaniem przyczyny złożenia swego podpisu.</a:t>
            </a:r>
          </a:p>
        </p:txBody>
      </p:sp>
    </p:spTree>
    <p:extLst>
      <p:ext uri="{BB962C8B-B14F-4D97-AF65-F5344CB8AC3E}">
        <p14:creationId xmlns:p14="http://schemas.microsoft.com/office/powerpoint/2010/main" val="219977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AEB8AD-E98F-453B-852D-4CB506375C46}"/>
              </a:ext>
            </a:extLst>
          </p:cNvPr>
          <p:cNvSpPr>
            <a:spLocks noGrp="1"/>
          </p:cNvSpPr>
          <p:nvPr>
            <p:ph type="title"/>
          </p:nvPr>
        </p:nvSpPr>
        <p:spPr>
          <a:xfrm>
            <a:off x="1295402" y="813523"/>
            <a:ext cx="9601196" cy="337217"/>
          </a:xfrm>
        </p:spPr>
        <p:txBody>
          <a:bodyPr>
            <a:noAutofit/>
          </a:bodyPr>
          <a:lstStyle/>
          <a:p>
            <a:r>
              <a:rPr lang="pl-PL" sz="2800" b="1" dirty="0"/>
              <a:t>Konsekwencje niezachowania wymogów z </a:t>
            </a:r>
            <a:br>
              <a:rPr lang="pl-PL" sz="2800" b="1" dirty="0"/>
            </a:br>
            <a:r>
              <a:rPr lang="pl-PL" sz="2800" b="1" dirty="0"/>
              <a:t>art. 119 </a:t>
            </a:r>
            <a:r>
              <a:rPr lang="pl-PL" sz="2800" b="1" dirty="0" err="1"/>
              <a:t>k.p.k</a:t>
            </a:r>
            <a:endParaRPr lang="pl-PL" sz="2800" b="1" dirty="0"/>
          </a:p>
        </p:txBody>
      </p:sp>
      <p:sp>
        <p:nvSpPr>
          <p:cNvPr id="3" name="Symbol zastępczy zawartości 2">
            <a:extLst>
              <a:ext uri="{FF2B5EF4-FFF2-40B4-BE49-F238E27FC236}">
                <a16:creationId xmlns:a16="http://schemas.microsoft.com/office/drawing/2014/main" id="{970FBC67-2CA0-482D-8B06-882EC0DB6C56}"/>
              </a:ext>
            </a:extLst>
          </p:cNvPr>
          <p:cNvSpPr>
            <a:spLocks noGrp="1"/>
          </p:cNvSpPr>
          <p:nvPr>
            <p:ph idx="1"/>
          </p:nvPr>
        </p:nvSpPr>
        <p:spPr>
          <a:xfrm>
            <a:off x="1295401" y="1580606"/>
            <a:ext cx="9601196" cy="4295262"/>
          </a:xfrm>
        </p:spPr>
        <p:txBody>
          <a:bodyPr>
            <a:normAutofit fontScale="92500" lnSpcReduction="10000"/>
          </a:bodyPr>
          <a:lstStyle/>
          <a:p>
            <a:pPr>
              <a:buFont typeface="Wingdings" panose="05000000000000000000" pitchFamily="2" charset="2"/>
              <a:buChar char="à"/>
            </a:pPr>
            <a:r>
              <a:rPr lang="pl-PL" dirty="0">
                <a:sym typeface="Wingdings" panose="05000000000000000000" pitchFamily="2" charset="2"/>
              </a:rPr>
              <a:t>Wzywa się nadawcę pisma do usunięcia braku w terminie 7 dni</a:t>
            </a:r>
          </a:p>
          <a:p>
            <a:pPr>
              <a:buFont typeface="Wingdings" panose="05000000000000000000" pitchFamily="2" charset="2"/>
              <a:buChar char="à"/>
            </a:pPr>
            <a:r>
              <a:rPr lang="pl-PL" dirty="0"/>
              <a:t> W razie uzupełnienia braków w terminie- </a:t>
            </a:r>
            <a:r>
              <a:rPr lang="pl-PL" b="1" dirty="0"/>
              <a:t>pismo wywołuje skutki od dnia pierwotnego wniesienia (wniesienia z brakami)</a:t>
            </a:r>
          </a:p>
          <a:p>
            <a:pPr>
              <a:buFont typeface="Wingdings" panose="05000000000000000000" pitchFamily="2" charset="2"/>
              <a:buChar char="à"/>
            </a:pPr>
            <a:r>
              <a:rPr lang="pl-PL" b="1" dirty="0"/>
              <a:t> W razie nieuzupełnienia braków = pismo jest BEZSKUTECZNE</a:t>
            </a:r>
            <a:endParaRPr lang="pl-PL" dirty="0"/>
          </a:p>
          <a:p>
            <a:pPr marL="0" indent="0">
              <a:buNone/>
            </a:pPr>
            <a:endParaRPr lang="pl-PL" sz="2200" i="1" dirty="0"/>
          </a:p>
          <a:p>
            <a:pPr marL="0" indent="0">
              <a:buNone/>
            </a:pPr>
            <a:r>
              <a:rPr lang="pl-PL" sz="2200" i="1" dirty="0"/>
              <a:t>Art. 120. § 1. Jeżeli pismo nie odpowiada wymaganiom formalnym, przewidzianym w art. 119 lub w przepisach szczególnych, a brak jest tego rodzaju, że pismo nie może otrzymać biegu, albo brak polega na niezłożeniu należytych opłat lub upoważnienia do podjęcia czynności procesowej, wzywa się osobę, od której pismo pochodzi, do usunięcia braku w terminie 7 dni.</a:t>
            </a:r>
          </a:p>
          <a:p>
            <a:pPr marL="0" indent="0">
              <a:buNone/>
            </a:pPr>
            <a:r>
              <a:rPr lang="pl-PL" sz="2200" i="1" dirty="0"/>
              <a:t>§ 2. W razie uzupełnienia braku w terminie, pismo wywołuje skutki od dnia jego wniesienia. W razie nieuzupełnienia braku w terminie, pismo uznaje się za bezskuteczne, o czym należy pouczyć przy doręczeniu wezwania</a:t>
            </a:r>
          </a:p>
        </p:txBody>
      </p:sp>
    </p:spTree>
    <p:extLst>
      <p:ext uri="{BB962C8B-B14F-4D97-AF65-F5344CB8AC3E}">
        <p14:creationId xmlns:p14="http://schemas.microsoft.com/office/powerpoint/2010/main" val="1369417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1ACD3D-A809-409E-BA62-D5657E7C8403}"/>
              </a:ext>
            </a:extLst>
          </p:cNvPr>
          <p:cNvSpPr>
            <a:spLocks noGrp="1"/>
          </p:cNvSpPr>
          <p:nvPr>
            <p:ph type="title"/>
          </p:nvPr>
        </p:nvSpPr>
        <p:spPr/>
        <p:txBody>
          <a:bodyPr>
            <a:normAutofit fontScale="90000"/>
          </a:bodyPr>
          <a:lstStyle/>
          <a:p>
            <a:r>
              <a:rPr lang="pl-PL" b="1" dirty="0"/>
              <a:t>Dokumentowanie czynności procesowych</a:t>
            </a:r>
          </a:p>
        </p:txBody>
      </p:sp>
      <p:pic>
        <p:nvPicPr>
          <p:cNvPr id="6" name="Symbol zastępczy zawartości 5">
            <a:extLst>
              <a:ext uri="{FF2B5EF4-FFF2-40B4-BE49-F238E27FC236}">
                <a16:creationId xmlns:a16="http://schemas.microsoft.com/office/drawing/2014/main" id="{F9456F36-0E93-4463-9D54-B11C142C95AD}"/>
              </a:ext>
            </a:extLst>
          </p:cNvPr>
          <p:cNvPicPr>
            <a:picLocks noGrp="1" noChangeAspect="1"/>
          </p:cNvPicPr>
          <p:nvPr>
            <p:ph idx="1"/>
          </p:nvPr>
        </p:nvPicPr>
        <p:blipFill>
          <a:blip r:embed="rId2"/>
          <a:stretch>
            <a:fillRect/>
          </a:stretch>
        </p:blipFill>
        <p:spPr>
          <a:xfrm rot="16440290">
            <a:off x="9309414" y="2271539"/>
            <a:ext cx="1097375" cy="1432684"/>
          </a:xfrm>
          <a:prstGeom prst="rect">
            <a:avLst/>
          </a:prstGeom>
        </p:spPr>
      </p:pic>
      <p:cxnSp>
        <p:nvCxnSpPr>
          <p:cNvPr id="5" name="Łącznik prosty ze strzałką 4">
            <a:extLst>
              <a:ext uri="{FF2B5EF4-FFF2-40B4-BE49-F238E27FC236}">
                <a16:creationId xmlns:a16="http://schemas.microsoft.com/office/drawing/2014/main" id="{7DC89ECA-9B98-411C-9270-8F0AFA046BDB}"/>
              </a:ext>
            </a:extLst>
          </p:cNvPr>
          <p:cNvCxnSpPr/>
          <p:nvPr/>
        </p:nvCxnSpPr>
        <p:spPr>
          <a:xfrm flipH="1">
            <a:off x="1789612" y="2390503"/>
            <a:ext cx="822960" cy="11625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Obraz 6">
            <a:extLst>
              <a:ext uri="{FF2B5EF4-FFF2-40B4-BE49-F238E27FC236}">
                <a16:creationId xmlns:a16="http://schemas.microsoft.com/office/drawing/2014/main" id="{93ED8062-DCE7-4893-8BEF-75228B1ABB94}"/>
              </a:ext>
            </a:extLst>
          </p:cNvPr>
          <p:cNvPicPr>
            <a:picLocks noChangeAspect="1"/>
          </p:cNvPicPr>
          <p:nvPr/>
        </p:nvPicPr>
        <p:blipFill>
          <a:blip r:embed="rId2"/>
          <a:stretch>
            <a:fillRect/>
          </a:stretch>
        </p:blipFill>
        <p:spPr>
          <a:xfrm rot="19620167">
            <a:off x="4097335" y="2573769"/>
            <a:ext cx="1097375" cy="1432684"/>
          </a:xfrm>
          <a:prstGeom prst="rect">
            <a:avLst/>
          </a:prstGeom>
        </p:spPr>
      </p:pic>
      <p:pic>
        <p:nvPicPr>
          <p:cNvPr id="8" name="Obraz 7">
            <a:extLst>
              <a:ext uri="{FF2B5EF4-FFF2-40B4-BE49-F238E27FC236}">
                <a16:creationId xmlns:a16="http://schemas.microsoft.com/office/drawing/2014/main" id="{5643358F-3CD6-4306-B6C5-ED7C50DCB335}"/>
              </a:ext>
            </a:extLst>
          </p:cNvPr>
          <p:cNvPicPr>
            <a:picLocks noChangeAspect="1"/>
          </p:cNvPicPr>
          <p:nvPr/>
        </p:nvPicPr>
        <p:blipFill>
          <a:blip r:embed="rId2"/>
          <a:stretch>
            <a:fillRect/>
          </a:stretch>
        </p:blipFill>
        <p:spPr>
          <a:xfrm rot="19240464">
            <a:off x="6612115" y="2571529"/>
            <a:ext cx="1097375" cy="1432684"/>
          </a:xfrm>
          <a:prstGeom prst="rect">
            <a:avLst/>
          </a:prstGeom>
        </p:spPr>
      </p:pic>
      <p:sp>
        <p:nvSpPr>
          <p:cNvPr id="9" name="pole tekstowe 8">
            <a:extLst>
              <a:ext uri="{FF2B5EF4-FFF2-40B4-BE49-F238E27FC236}">
                <a16:creationId xmlns:a16="http://schemas.microsoft.com/office/drawing/2014/main" id="{9CA6E056-C6C6-4F2C-9391-F4FAB719ADAD}"/>
              </a:ext>
            </a:extLst>
          </p:cNvPr>
          <p:cNvSpPr txBox="1"/>
          <p:nvPr/>
        </p:nvSpPr>
        <p:spPr>
          <a:xfrm>
            <a:off x="1058091" y="3971109"/>
            <a:ext cx="1756813" cy="584775"/>
          </a:xfrm>
          <a:prstGeom prst="rect">
            <a:avLst/>
          </a:prstGeom>
          <a:noFill/>
        </p:spPr>
        <p:txBody>
          <a:bodyPr wrap="square" rtlCol="0">
            <a:spAutoFit/>
          </a:bodyPr>
          <a:lstStyle/>
          <a:p>
            <a:r>
              <a:rPr lang="pl-PL" sz="3200" b="1" dirty="0"/>
              <a:t>protokół</a:t>
            </a:r>
          </a:p>
        </p:txBody>
      </p:sp>
      <p:sp>
        <p:nvSpPr>
          <p:cNvPr id="10" name="pole tekstowe 9">
            <a:extLst>
              <a:ext uri="{FF2B5EF4-FFF2-40B4-BE49-F238E27FC236}">
                <a16:creationId xmlns:a16="http://schemas.microsoft.com/office/drawing/2014/main" id="{01C79C2E-0E23-4031-8402-D424AFED7957}"/>
              </a:ext>
            </a:extLst>
          </p:cNvPr>
          <p:cNvSpPr txBox="1"/>
          <p:nvPr/>
        </p:nvSpPr>
        <p:spPr>
          <a:xfrm>
            <a:off x="3795721" y="4088674"/>
            <a:ext cx="2113884" cy="954107"/>
          </a:xfrm>
          <a:prstGeom prst="rect">
            <a:avLst/>
          </a:prstGeom>
          <a:noFill/>
        </p:spPr>
        <p:txBody>
          <a:bodyPr wrap="square" rtlCol="0">
            <a:spAutoFit/>
          </a:bodyPr>
          <a:lstStyle/>
          <a:p>
            <a:r>
              <a:rPr lang="pl-PL" sz="2800" b="1" dirty="0"/>
              <a:t>Notatka urzędowa</a:t>
            </a:r>
          </a:p>
        </p:txBody>
      </p:sp>
      <p:sp>
        <p:nvSpPr>
          <p:cNvPr id="11" name="pole tekstowe 10">
            <a:extLst>
              <a:ext uri="{FF2B5EF4-FFF2-40B4-BE49-F238E27FC236}">
                <a16:creationId xmlns:a16="http://schemas.microsoft.com/office/drawing/2014/main" id="{9F17F4DF-D434-4011-92AA-FF35BA5A93EA}"/>
              </a:ext>
            </a:extLst>
          </p:cNvPr>
          <p:cNvSpPr txBox="1"/>
          <p:nvPr/>
        </p:nvSpPr>
        <p:spPr>
          <a:xfrm>
            <a:off x="6570617" y="4088674"/>
            <a:ext cx="1756813" cy="1815882"/>
          </a:xfrm>
          <a:prstGeom prst="rect">
            <a:avLst/>
          </a:prstGeom>
          <a:noFill/>
        </p:spPr>
        <p:txBody>
          <a:bodyPr wrap="square" rtlCol="0">
            <a:spAutoFit/>
          </a:bodyPr>
          <a:lstStyle/>
          <a:p>
            <a:r>
              <a:rPr lang="pl-PL" sz="2800" b="1" dirty="0"/>
              <a:t>Zapis dźwięku lub obrazu</a:t>
            </a:r>
          </a:p>
        </p:txBody>
      </p:sp>
      <p:sp>
        <p:nvSpPr>
          <p:cNvPr id="12" name="pole tekstowe 11">
            <a:extLst>
              <a:ext uri="{FF2B5EF4-FFF2-40B4-BE49-F238E27FC236}">
                <a16:creationId xmlns:a16="http://schemas.microsoft.com/office/drawing/2014/main" id="{5EB44639-3FED-4F93-AB35-07D289C09406}"/>
              </a:ext>
            </a:extLst>
          </p:cNvPr>
          <p:cNvSpPr txBox="1"/>
          <p:nvPr/>
        </p:nvSpPr>
        <p:spPr>
          <a:xfrm>
            <a:off x="8686800" y="3429000"/>
            <a:ext cx="2209798" cy="584775"/>
          </a:xfrm>
          <a:prstGeom prst="rect">
            <a:avLst/>
          </a:prstGeom>
          <a:noFill/>
        </p:spPr>
        <p:txBody>
          <a:bodyPr wrap="square" rtlCol="0">
            <a:spAutoFit/>
          </a:bodyPr>
          <a:lstStyle/>
          <a:p>
            <a:r>
              <a:rPr lang="pl-PL" sz="3200" b="1" dirty="0"/>
              <a:t>Stenogram</a:t>
            </a:r>
          </a:p>
        </p:txBody>
      </p:sp>
    </p:spTree>
    <p:extLst>
      <p:ext uri="{BB962C8B-B14F-4D97-AF65-F5344CB8AC3E}">
        <p14:creationId xmlns:p14="http://schemas.microsoft.com/office/powerpoint/2010/main" val="261190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255A00-92AB-4D76-AA0C-E067EF842F09}"/>
              </a:ext>
            </a:extLst>
          </p:cNvPr>
          <p:cNvSpPr>
            <a:spLocks noGrp="1"/>
          </p:cNvSpPr>
          <p:nvPr>
            <p:ph type="title"/>
          </p:nvPr>
        </p:nvSpPr>
        <p:spPr/>
        <p:txBody>
          <a:bodyPr/>
          <a:lstStyle/>
          <a:p>
            <a:r>
              <a:rPr lang="pl-PL" b="1" dirty="0"/>
              <a:t>Protokół- z czego się sporządza?</a:t>
            </a:r>
          </a:p>
        </p:txBody>
      </p:sp>
      <p:sp>
        <p:nvSpPr>
          <p:cNvPr id="3" name="Symbol zastępczy zawartości 2">
            <a:extLst>
              <a:ext uri="{FF2B5EF4-FFF2-40B4-BE49-F238E27FC236}">
                <a16:creationId xmlns:a16="http://schemas.microsoft.com/office/drawing/2014/main" id="{1B49FA88-6EE7-46B3-8699-25413A820039}"/>
              </a:ext>
            </a:extLst>
          </p:cNvPr>
          <p:cNvSpPr>
            <a:spLocks noGrp="1"/>
          </p:cNvSpPr>
          <p:nvPr>
            <p:ph idx="1"/>
          </p:nvPr>
        </p:nvSpPr>
        <p:spPr/>
        <p:txBody>
          <a:bodyPr>
            <a:normAutofit fontScale="25000" lnSpcReduction="20000"/>
          </a:bodyPr>
          <a:lstStyle/>
          <a:p>
            <a:pPr marL="0" indent="0">
              <a:buNone/>
            </a:pPr>
            <a:r>
              <a:rPr lang="pl-PL" sz="7200" dirty="0"/>
              <a:t>Spisania protokołu wymagają m.in. (art. 143 k.p.k.):</a:t>
            </a:r>
          </a:p>
          <a:p>
            <a:pPr marL="0" indent="0">
              <a:buNone/>
            </a:pPr>
            <a:r>
              <a:rPr lang="pl-PL" sz="7200" dirty="0"/>
              <a:t>1) przyjęcie ustnego zawiadomienia o przestępstwie, wniosku o ściganie i jego</a:t>
            </a:r>
          </a:p>
          <a:p>
            <a:pPr marL="0" indent="0">
              <a:buNone/>
            </a:pPr>
            <a:r>
              <a:rPr lang="pl-PL" sz="7200" dirty="0"/>
              <a:t>cofnięcie;</a:t>
            </a:r>
          </a:p>
          <a:p>
            <a:pPr marL="0" indent="0">
              <a:buNone/>
            </a:pPr>
            <a:r>
              <a:rPr lang="pl-PL" sz="7200" dirty="0"/>
              <a:t>2) przesłuchanie oskarżonego, świadka, biegłego i kuratora;</a:t>
            </a:r>
          </a:p>
          <a:p>
            <a:pPr marL="0" indent="0">
              <a:buNone/>
            </a:pPr>
            <a:r>
              <a:rPr lang="pl-PL" sz="7200" dirty="0"/>
              <a:t>3) dokonanie oględzin;</a:t>
            </a:r>
          </a:p>
          <a:p>
            <a:pPr marL="0" indent="0">
              <a:buNone/>
            </a:pPr>
            <a:r>
              <a:rPr lang="pl-PL" sz="7200" dirty="0"/>
              <a:t>4) dokonanie otwarcia zwłok oraz wyjęcie zwłok z grobu;</a:t>
            </a:r>
          </a:p>
          <a:p>
            <a:pPr marL="0" indent="0">
              <a:buNone/>
            </a:pPr>
            <a:r>
              <a:rPr lang="pl-PL" sz="7200" dirty="0"/>
              <a:t>5) przeprowadzenie eksperymentu, konfrontacji oraz okazania;</a:t>
            </a:r>
          </a:p>
          <a:p>
            <a:pPr marL="0" indent="0">
              <a:buNone/>
            </a:pPr>
            <a:r>
              <a:rPr lang="pl-PL" sz="7200" dirty="0"/>
              <a:t>6) przeszukanie osoby, miejsca, rzeczy i systemu informatycznego oraz</a:t>
            </a:r>
          </a:p>
          <a:p>
            <a:pPr marL="0" indent="0">
              <a:buNone/>
            </a:pPr>
            <a:r>
              <a:rPr lang="pl-PL" sz="7200" dirty="0"/>
              <a:t>zatrzymanie rzeczy i danych informatycznych;</a:t>
            </a:r>
          </a:p>
          <a:p>
            <a:pPr marL="0" indent="0">
              <a:buNone/>
            </a:pPr>
            <a:r>
              <a:rPr lang="pl-PL" sz="7200" dirty="0"/>
              <a:t>7) przebieg rozprawy.</a:t>
            </a:r>
          </a:p>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D14D642F-DB10-4936-808E-0BD61486C41F}"/>
              </a:ext>
            </a:extLst>
          </p:cNvPr>
          <p:cNvPicPr>
            <a:picLocks noChangeAspect="1"/>
          </p:cNvPicPr>
          <p:nvPr/>
        </p:nvPicPr>
        <p:blipFill>
          <a:blip r:embed="rId2"/>
          <a:stretch>
            <a:fillRect/>
          </a:stretch>
        </p:blipFill>
        <p:spPr>
          <a:xfrm>
            <a:off x="7963989" y="3797664"/>
            <a:ext cx="3523706" cy="2349137"/>
          </a:xfrm>
          <a:prstGeom prst="rect">
            <a:avLst/>
          </a:prstGeom>
        </p:spPr>
      </p:pic>
    </p:spTree>
    <p:extLst>
      <p:ext uri="{BB962C8B-B14F-4D97-AF65-F5344CB8AC3E}">
        <p14:creationId xmlns:p14="http://schemas.microsoft.com/office/powerpoint/2010/main" val="130983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E40036-5758-403A-BA67-307AC2377CA2}"/>
              </a:ext>
            </a:extLst>
          </p:cNvPr>
          <p:cNvSpPr>
            <a:spLocks noGrp="1"/>
          </p:cNvSpPr>
          <p:nvPr>
            <p:ph type="title"/>
          </p:nvPr>
        </p:nvSpPr>
        <p:spPr>
          <a:xfrm>
            <a:off x="1295401" y="330198"/>
            <a:ext cx="9601196" cy="1303867"/>
          </a:xfrm>
        </p:spPr>
        <p:txBody>
          <a:bodyPr/>
          <a:lstStyle/>
          <a:p>
            <a:r>
              <a:rPr lang="pl-PL" b="1" dirty="0"/>
              <a:t>Co powinien zawierać protokół?</a:t>
            </a:r>
          </a:p>
        </p:txBody>
      </p:sp>
      <p:sp>
        <p:nvSpPr>
          <p:cNvPr id="3" name="Symbol zastępczy zawartości 2">
            <a:extLst>
              <a:ext uri="{FF2B5EF4-FFF2-40B4-BE49-F238E27FC236}">
                <a16:creationId xmlns:a16="http://schemas.microsoft.com/office/drawing/2014/main" id="{A60A04A7-2643-4BF6-8A40-5E83176F683F}"/>
              </a:ext>
            </a:extLst>
          </p:cNvPr>
          <p:cNvSpPr>
            <a:spLocks noGrp="1"/>
          </p:cNvSpPr>
          <p:nvPr>
            <p:ph idx="1"/>
          </p:nvPr>
        </p:nvSpPr>
        <p:spPr>
          <a:xfrm>
            <a:off x="1367119" y="1414118"/>
            <a:ext cx="9601196" cy="4425891"/>
          </a:xfrm>
        </p:spPr>
        <p:txBody>
          <a:bodyPr>
            <a:normAutofit fontScale="92500" lnSpcReduction="20000"/>
          </a:bodyPr>
          <a:lstStyle/>
          <a:p>
            <a:pPr marL="0" indent="0">
              <a:buNone/>
            </a:pPr>
            <a:r>
              <a:rPr lang="pl-PL" b="1" dirty="0"/>
              <a:t> Art. 148 k.p.k. </a:t>
            </a:r>
            <a:r>
              <a:rPr lang="pl-PL" dirty="0"/>
              <a:t>wskazuje, że protokół powinien zawierać:</a:t>
            </a:r>
          </a:p>
          <a:p>
            <a:pPr marL="0" indent="0">
              <a:buNone/>
            </a:pPr>
            <a:r>
              <a:rPr lang="pl-PL" dirty="0"/>
              <a:t>1) oznaczenie czynności, jej czasu i miejsca oraz osób w niej uczestniczących;</a:t>
            </a:r>
          </a:p>
          <a:p>
            <a:pPr marL="0" indent="0">
              <a:buNone/>
            </a:pPr>
            <a:r>
              <a:rPr lang="pl-PL" dirty="0"/>
              <a:t>2) przebieg czynności oraz oświadczenia i wnioski jej uczestników;</a:t>
            </a:r>
          </a:p>
          <a:p>
            <a:pPr marL="0" indent="0">
              <a:buNone/>
            </a:pPr>
            <a:r>
              <a:rPr lang="pl-PL" dirty="0"/>
              <a:t>3) wydane w toku czynności postanowienia i zarządzenia, a jeżeli postanowienie lub zarządzenie sporządzono osobno, wzmiankę o jego wydaniu;</a:t>
            </a:r>
          </a:p>
          <a:p>
            <a:pPr marL="0" indent="0">
              <a:buNone/>
            </a:pPr>
            <a:r>
              <a:rPr lang="pl-PL" dirty="0"/>
              <a:t>4) w miarę potrzeby stwierdzenie innych okoliczności dotyczących przebiegu czynności.</a:t>
            </a:r>
          </a:p>
          <a:p>
            <a:pPr marL="0" indent="0">
              <a:buNone/>
            </a:pPr>
            <a:r>
              <a:rPr lang="pl-PL" dirty="0"/>
              <a:t>§ 2. Wyjaśnienia, zeznania, oświadczenia i wnioski oraz stwierdzenia określonych okoliczności przez organ prowadzący postępowanie zamieszcza się w protokole z możliwą dokładnością. Osoby biorące udział w czynności mają prawo żądać zamieszczenia w protokole z pełną dokładnością wszystkiego, co dotyczy ich praw lub interesów.</a:t>
            </a:r>
          </a:p>
          <a:p>
            <a:endParaRPr lang="pl-PL" dirty="0"/>
          </a:p>
        </p:txBody>
      </p:sp>
    </p:spTree>
    <p:extLst>
      <p:ext uri="{BB962C8B-B14F-4D97-AF65-F5344CB8AC3E}">
        <p14:creationId xmlns:p14="http://schemas.microsoft.com/office/powerpoint/2010/main" val="46552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403EFC7-0518-4A9B-908F-E713F0E11734}"/>
              </a:ext>
            </a:extLst>
          </p:cNvPr>
          <p:cNvSpPr>
            <a:spLocks noGrp="1"/>
          </p:cNvSpPr>
          <p:nvPr>
            <p:ph idx="1"/>
          </p:nvPr>
        </p:nvSpPr>
        <p:spPr>
          <a:xfrm>
            <a:off x="1060270" y="871823"/>
            <a:ext cx="9601196" cy="3318936"/>
          </a:xfrm>
        </p:spPr>
        <p:txBody>
          <a:bodyPr/>
          <a:lstStyle/>
          <a:p>
            <a:pPr marL="0" indent="0">
              <a:buNone/>
            </a:pPr>
            <a:r>
              <a:rPr lang="pl-PL" dirty="0"/>
              <a:t>Strony oraz osoby mające w tym interes prawny mogą złożyć wniosek o sprostowanie protokołu rozprawy i posiedzenia lub przekładu zapisu dźwięku, wskazując na nieścisłości i opuszczenia (art. 152 k.p.k.)</a:t>
            </a:r>
          </a:p>
          <a:p>
            <a:pPr marL="0" indent="0">
              <a:buNone/>
            </a:pPr>
            <a:endParaRPr lang="pl-PL" dirty="0"/>
          </a:p>
          <a:p>
            <a:pPr marL="0" indent="0">
              <a:buNone/>
            </a:pPr>
            <a:r>
              <a:rPr lang="pl-PL" dirty="0"/>
              <a:t>Z wyjątkiem protokołu rozprawy lub posiedzenia protokół podpisują osoby biorące udział w czynności. Przed podpisaniem należy go odczytać i uczynić o tym wzmiankę.</a:t>
            </a:r>
          </a:p>
        </p:txBody>
      </p:sp>
      <p:pic>
        <p:nvPicPr>
          <p:cNvPr id="4" name="Obraz 3">
            <a:extLst>
              <a:ext uri="{FF2B5EF4-FFF2-40B4-BE49-F238E27FC236}">
                <a16:creationId xmlns:a16="http://schemas.microsoft.com/office/drawing/2014/main" id="{859010F1-3346-4B78-A47C-021A1C43106B}"/>
              </a:ext>
            </a:extLst>
          </p:cNvPr>
          <p:cNvPicPr>
            <a:picLocks noChangeAspect="1"/>
          </p:cNvPicPr>
          <p:nvPr/>
        </p:nvPicPr>
        <p:blipFill>
          <a:blip r:embed="rId2"/>
          <a:stretch>
            <a:fillRect/>
          </a:stretch>
        </p:blipFill>
        <p:spPr>
          <a:xfrm>
            <a:off x="3859257" y="3712527"/>
            <a:ext cx="3077120" cy="2273650"/>
          </a:xfrm>
          <a:prstGeom prst="rect">
            <a:avLst/>
          </a:prstGeom>
        </p:spPr>
      </p:pic>
    </p:spTree>
    <p:extLst>
      <p:ext uri="{BB962C8B-B14F-4D97-AF65-F5344CB8AC3E}">
        <p14:creationId xmlns:p14="http://schemas.microsoft.com/office/powerpoint/2010/main" val="123122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82D09F-E4CB-40AD-8C54-801B32F54D27}"/>
              </a:ext>
            </a:extLst>
          </p:cNvPr>
          <p:cNvSpPr>
            <a:spLocks noGrp="1"/>
          </p:cNvSpPr>
          <p:nvPr>
            <p:ph type="title"/>
          </p:nvPr>
        </p:nvSpPr>
        <p:spPr/>
        <p:txBody>
          <a:bodyPr/>
          <a:lstStyle/>
          <a:p>
            <a:r>
              <a:rPr lang="pl-PL" b="1" dirty="0"/>
              <a:t>Notatka urzędowa</a:t>
            </a:r>
          </a:p>
        </p:txBody>
      </p:sp>
      <p:sp>
        <p:nvSpPr>
          <p:cNvPr id="3" name="Symbol zastępczy zawartości 2">
            <a:extLst>
              <a:ext uri="{FF2B5EF4-FFF2-40B4-BE49-F238E27FC236}">
                <a16:creationId xmlns:a16="http://schemas.microsoft.com/office/drawing/2014/main" id="{AE687436-05BB-4118-8C62-72130224E074}"/>
              </a:ext>
            </a:extLst>
          </p:cNvPr>
          <p:cNvSpPr>
            <a:spLocks noGrp="1"/>
          </p:cNvSpPr>
          <p:nvPr>
            <p:ph idx="1"/>
          </p:nvPr>
        </p:nvSpPr>
        <p:spPr>
          <a:xfrm>
            <a:off x="1295401" y="2556932"/>
            <a:ext cx="6790508" cy="3318936"/>
          </a:xfrm>
        </p:spPr>
        <p:txBody>
          <a:bodyPr>
            <a:normAutofit/>
          </a:bodyPr>
          <a:lstStyle/>
          <a:p>
            <a:pPr marL="0" indent="0">
              <a:buNone/>
            </a:pPr>
            <a:r>
              <a:rPr lang="pl-PL" dirty="0"/>
              <a:t> Z innych czynności, niż te wskazane w art. 143 k.p.k. spisuje się protokół, jeżeli przepis szczególny tego wymaga albo przeprowadzający czynność </a:t>
            </a:r>
            <a:r>
              <a:rPr lang="pl-PL" b="1" dirty="0"/>
              <a:t>uzna to za potrzebne</a:t>
            </a:r>
            <a:r>
              <a:rPr lang="pl-PL" b="1" u="sng" dirty="0"/>
              <a:t>. </a:t>
            </a:r>
            <a:r>
              <a:rPr lang="pl-PL" u="sng" dirty="0"/>
              <a:t>W innych wypadkach można ograniczyć się do sporządzenia notatki urzędowej.</a:t>
            </a:r>
          </a:p>
          <a:p>
            <a:pPr marL="0" indent="0">
              <a:buNone/>
            </a:pPr>
            <a:r>
              <a:rPr lang="pl-PL" dirty="0"/>
              <a:t>Notatka urzędowa z reguły zawiera krótki zapis tego, co według notującego jest najważniejsze (najczęściej krótki tekst, uwaga, spostrzeżenie „zapisane dla pamięci”).</a:t>
            </a:r>
          </a:p>
          <a:p>
            <a:pPr marL="0" indent="0">
              <a:buNone/>
            </a:pPr>
            <a:endParaRPr lang="pl-PL" dirty="0"/>
          </a:p>
        </p:txBody>
      </p:sp>
      <p:pic>
        <p:nvPicPr>
          <p:cNvPr id="6" name="Obraz 5">
            <a:extLst>
              <a:ext uri="{FF2B5EF4-FFF2-40B4-BE49-F238E27FC236}">
                <a16:creationId xmlns:a16="http://schemas.microsoft.com/office/drawing/2014/main" id="{1331BA67-565B-432D-8A86-7AE30F458CC7}"/>
              </a:ext>
            </a:extLst>
          </p:cNvPr>
          <p:cNvPicPr>
            <a:picLocks noChangeAspect="1"/>
          </p:cNvPicPr>
          <p:nvPr/>
        </p:nvPicPr>
        <p:blipFill>
          <a:blip r:embed="rId2"/>
          <a:stretch>
            <a:fillRect/>
          </a:stretch>
        </p:blipFill>
        <p:spPr>
          <a:xfrm>
            <a:off x="8181699" y="2671354"/>
            <a:ext cx="3335385" cy="2501539"/>
          </a:xfrm>
          <a:prstGeom prst="rect">
            <a:avLst/>
          </a:prstGeom>
        </p:spPr>
      </p:pic>
    </p:spTree>
    <p:extLst>
      <p:ext uri="{BB962C8B-B14F-4D97-AF65-F5344CB8AC3E}">
        <p14:creationId xmlns:p14="http://schemas.microsoft.com/office/powerpoint/2010/main" val="306180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DDB479-756C-4BE7-BE48-D167BFAF32FD}"/>
              </a:ext>
            </a:extLst>
          </p:cNvPr>
          <p:cNvSpPr>
            <a:spLocks noGrp="1"/>
          </p:cNvSpPr>
          <p:nvPr>
            <p:ph type="title"/>
          </p:nvPr>
        </p:nvSpPr>
        <p:spPr/>
        <p:txBody>
          <a:bodyPr/>
          <a:lstStyle/>
          <a:p>
            <a:r>
              <a:rPr lang="pl-PL" b="1" dirty="0"/>
              <a:t>Stenogram</a:t>
            </a:r>
          </a:p>
        </p:txBody>
      </p:sp>
      <p:sp>
        <p:nvSpPr>
          <p:cNvPr id="3" name="Symbol zastępczy zawartości 2">
            <a:extLst>
              <a:ext uri="{FF2B5EF4-FFF2-40B4-BE49-F238E27FC236}">
                <a16:creationId xmlns:a16="http://schemas.microsoft.com/office/drawing/2014/main" id="{E534CFFA-BCD6-4C6D-BF4B-2DF729593AF1}"/>
              </a:ext>
            </a:extLst>
          </p:cNvPr>
          <p:cNvSpPr>
            <a:spLocks noGrp="1"/>
          </p:cNvSpPr>
          <p:nvPr>
            <p:ph idx="1"/>
          </p:nvPr>
        </p:nvSpPr>
        <p:spPr>
          <a:xfrm>
            <a:off x="1295401" y="2556932"/>
            <a:ext cx="5758542" cy="3318936"/>
          </a:xfrm>
        </p:spPr>
        <p:txBody>
          <a:bodyPr>
            <a:normAutofit fontScale="92500" lnSpcReduction="10000"/>
          </a:bodyPr>
          <a:lstStyle/>
          <a:p>
            <a:pPr marL="0" indent="0">
              <a:buNone/>
            </a:pPr>
            <a:r>
              <a:rPr lang="pl-PL" b="1" dirty="0"/>
              <a:t>Stenogram-</a:t>
            </a:r>
            <a:r>
              <a:rPr lang="pl-PL" dirty="0"/>
              <a:t> skrócona metoda zapisu, za pomocą określonych symboli. Umożliwia szybszy zapis.</a:t>
            </a:r>
          </a:p>
          <a:p>
            <a:pPr marL="0" indent="0">
              <a:buNone/>
            </a:pPr>
            <a:r>
              <a:rPr lang="pl-PL" dirty="0"/>
              <a:t>Jeżeli czynność procesową utrwala się za pomocą stenogramu, protokół można ograniczyć do zapisu najbardziej istotnych oświadczeń osób biorących w niej udział </a:t>
            </a:r>
            <a:r>
              <a:rPr lang="pl-PL" b="1" dirty="0"/>
              <a:t>(protokół ograniczony).</a:t>
            </a:r>
            <a:r>
              <a:rPr lang="pl-PL" dirty="0"/>
              <a:t> Stenograf przekłada stenogram na pismo zwykłe, przy czym czyni wzmiankę, jakim posługiwał się systemem; pierwopis stenogramu oraz jego przekład stają się załącznikami do protokołu.</a:t>
            </a:r>
          </a:p>
        </p:txBody>
      </p:sp>
      <p:pic>
        <p:nvPicPr>
          <p:cNvPr id="4" name="Obraz 3">
            <a:extLst>
              <a:ext uri="{FF2B5EF4-FFF2-40B4-BE49-F238E27FC236}">
                <a16:creationId xmlns:a16="http://schemas.microsoft.com/office/drawing/2014/main" id="{8F741422-11B7-46E0-977B-A888B33D12C2}"/>
              </a:ext>
            </a:extLst>
          </p:cNvPr>
          <p:cNvPicPr>
            <a:picLocks noChangeAspect="1"/>
          </p:cNvPicPr>
          <p:nvPr/>
        </p:nvPicPr>
        <p:blipFill>
          <a:blip r:embed="rId2"/>
          <a:stretch>
            <a:fillRect/>
          </a:stretch>
        </p:blipFill>
        <p:spPr>
          <a:xfrm>
            <a:off x="7747091" y="2556932"/>
            <a:ext cx="2868216" cy="3318936"/>
          </a:xfrm>
          <a:prstGeom prst="rect">
            <a:avLst/>
          </a:prstGeom>
        </p:spPr>
      </p:pic>
    </p:spTree>
    <p:extLst>
      <p:ext uri="{BB962C8B-B14F-4D97-AF65-F5344CB8AC3E}">
        <p14:creationId xmlns:p14="http://schemas.microsoft.com/office/powerpoint/2010/main" val="313335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5004DD-5991-42F7-80C6-FF44491897B2}"/>
              </a:ext>
            </a:extLst>
          </p:cNvPr>
          <p:cNvSpPr>
            <a:spLocks noGrp="1"/>
          </p:cNvSpPr>
          <p:nvPr>
            <p:ph type="title"/>
          </p:nvPr>
        </p:nvSpPr>
        <p:spPr/>
        <p:txBody>
          <a:bodyPr>
            <a:normAutofit/>
          </a:bodyPr>
          <a:lstStyle/>
          <a:p>
            <a:r>
              <a:rPr lang="pl-PL" b="1" dirty="0"/>
              <a:t>Podział organów procesowych </a:t>
            </a:r>
            <a:br>
              <a:rPr lang="pl-PL" dirty="0"/>
            </a:br>
            <a:r>
              <a:rPr lang="pl-PL" sz="2800" dirty="0"/>
              <a:t>(w zależności od stadium procesu)</a:t>
            </a:r>
            <a:endParaRPr lang="pl-PL" dirty="0"/>
          </a:p>
        </p:txBody>
      </p:sp>
      <p:sp>
        <p:nvSpPr>
          <p:cNvPr id="4" name="Owal 3">
            <a:extLst>
              <a:ext uri="{FF2B5EF4-FFF2-40B4-BE49-F238E27FC236}">
                <a16:creationId xmlns:a16="http://schemas.microsoft.com/office/drawing/2014/main" id="{81E0BEFB-0176-43F4-8BF0-3C764D441A9D}"/>
              </a:ext>
            </a:extLst>
          </p:cNvPr>
          <p:cNvSpPr/>
          <p:nvPr/>
        </p:nvSpPr>
        <p:spPr>
          <a:xfrm>
            <a:off x="1088571" y="2780524"/>
            <a:ext cx="3184848" cy="2593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Organy postępowania</a:t>
            </a:r>
          </a:p>
          <a:p>
            <a:pPr algn="ctr"/>
            <a:r>
              <a:rPr lang="pl-PL" sz="2000" b="1" dirty="0"/>
              <a:t>przygotowawczego</a:t>
            </a:r>
          </a:p>
        </p:txBody>
      </p:sp>
      <p:sp>
        <p:nvSpPr>
          <p:cNvPr id="5" name="Owal 4">
            <a:extLst>
              <a:ext uri="{FF2B5EF4-FFF2-40B4-BE49-F238E27FC236}">
                <a16:creationId xmlns:a16="http://schemas.microsoft.com/office/drawing/2014/main" id="{69A91509-91F9-4609-AD87-D1389D7396AD}"/>
              </a:ext>
            </a:extLst>
          </p:cNvPr>
          <p:cNvSpPr/>
          <p:nvPr/>
        </p:nvSpPr>
        <p:spPr>
          <a:xfrm>
            <a:off x="4777273" y="3011368"/>
            <a:ext cx="2911151" cy="2444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Organy postępowania</a:t>
            </a:r>
          </a:p>
          <a:p>
            <a:pPr algn="ctr"/>
            <a:r>
              <a:rPr lang="pl-PL" sz="2400" b="1" dirty="0"/>
              <a:t>sądowego</a:t>
            </a:r>
          </a:p>
        </p:txBody>
      </p:sp>
      <p:sp>
        <p:nvSpPr>
          <p:cNvPr id="6" name="Owal 5">
            <a:extLst>
              <a:ext uri="{FF2B5EF4-FFF2-40B4-BE49-F238E27FC236}">
                <a16:creationId xmlns:a16="http://schemas.microsoft.com/office/drawing/2014/main" id="{E9681E75-A18B-4E3F-B980-A49340E60B42}"/>
              </a:ext>
            </a:extLst>
          </p:cNvPr>
          <p:cNvSpPr/>
          <p:nvPr/>
        </p:nvSpPr>
        <p:spPr>
          <a:xfrm>
            <a:off x="8192278" y="2780523"/>
            <a:ext cx="2911151" cy="2593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Organy postępowania</a:t>
            </a:r>
          </a:p>
          <a:p>
            <a:pPr algn="ctr"/>
            <a:r>
              <a:rPr lang="pl-PL" sz="2000" b="1" dirty="0"/>
              <a:t>wykonawczego</a:t>
            </a:r>
          </a:p>
        </p:txBody>
      </p:sp>
    </p:spTree>
    <p:extLst>
      <p:ext uri="{BB962C8B-B14F-4D97-AF65-F5344CB8AC3E}">
        <p14:creationId xmlns:p14="http://schemas.microsoft.com/office/powerpoint/2010/main" val="13074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016C56-7BFF-425A-9AC4-AD78F2AA5BD5}"/>
              </a:ext>
            </a:extLst>
          </p:cNvPr>
          <p:cNvSpPr>
            <a:spLocks noGrp="1"/>
          </p:cNvSpPr>
          <p:nvPr>
            <p:ph type="title"/>
          </p:nvPr>
        </p:nvSpPr>
        <p:spPr/>
        <p:txBody>
          <a:bodyPr/>
          <a:lstStyle/>
          <a:p>
            <a:r>
              <a:rPr lang="pl-PL" b="1" dirty="0"/>
              <a:t>Zapis dźwięku i obrazu</a:t>
            </a:r>
          </a:p>
        </p:txBody>
      </p:sp>
      <p:sp>
        <p:nvSpPr>
          <p:cNvPr id="3" name="Symbol zastępczy zawartości 2">
            <a:extLst>
              <a:ext uri="{FF2B5EF4-FFF2-40B4-BE49-F238E27FC236}">
                <a16:creationId xmlns:a16="http://schemas.microsoft.com/office/drawing/2014/main" id="{B6215A88-6C61-4E8C-9BB2-D4FA1E5C1ABA}"/>
              </a:ext>
            </a:extLst>
          </p:cNvPr>
          <p:cNvSpPr>
            <a:spLocks noGrp="1"/>
          </p:cNvSpPr>
          <p:nvPr>
            <p:ph idx="1"/>
          </p:nvPr>
        </p:nvSpPr>
        <p:spPr>
          <a:xfrm>
            <a:off x="1295401" y="2556932"/>
            <a:ext cx="5183776" cy="3318936"/>
          </a:xfrm>
        </p:spPr>
        <p:txBody>
          <a:bodyPr>
            <a:normAutofit fontScale="92500" lnSpcReduction="10000"/>
          </a:bodyPr>
          <a:lstStyle/>
          <a:p>
            <a:pPr marL="0" indent="0">
              <a:buNone/>
            </a:pPr>
            <a:r>
              <a:rPr lang="pl-PL" dirty="0"/>
              <a:t>Przebieg czynności protokołowanych może być utrwalony ponadto za pomocą urządzenia rejestrującego obraz lub dźwięk, o czym należy przed uruchomieniem urządzenia </a:t>
            </a:r>
            <a:r>
              <a:rPr lang="pl-PL" b="1" dirty="0"/>
              <a:t>uprzedzić osoby uczestniczące w czynności.</a:t>
            </a:r>
          </a:p>
          <a:p>
            <a:pPr marL="0" indent="0" algn="just">
              <a:buNone/>
            </a:pPr>
            <a:r>
              <a:rPr lang="pl-PL" b="1" dirty="0"/>
              <a:t>(art. 147 k.p.k.)</a:t>
            </a:r>
          </a:p>
          <a:p>
            <a:pPr marL="0" indent="0" algn="just">
              <a:buNone/>
            </a:pPr>
            <a:r>
              <a:rPr lang="pl-PL" dirty="0"/>
              <a:t>W takiej sytuacji można sporządzić również tzw. protokół ograniczony.</a:t>
            </a:r>
          </a:p>
        </p:txBody>
      </p:sp>
      <p:pic>
        <p:nvPicPr>
          <p:cNvPr id="4" name="Obraz 3">
            <a:extLst>
              <a:ext uri="{FF2B5EF4-FFF2-40B4-BE49-F238E27FC236}">
                <a16:creationId xmlns:a16="http://schemas.microsoft.com/office/drawing/2014/main" id="{CDCC5D90-079B-4F43-AA7A-AE15BF7D6821}"/>
              </a:ext>
            </a:extLst>
          </p:cNvPr>
          <p:cNvPicPr>
            <a:picLocks noChangeAspect="1"/>
          </p:cNvPicPr>
          <p:nvPr/>
        </p:nvPicPr>
        <p:blipFill>
          <a:blip r:embed="rId2"/>
          <a:stretch>
            <a:fillRect/>
          </a:stretch>
        </p:blipFill>
        <p:spPr>
          <a:xfrm>
            <a:off x="6727372" y="2953278"/>
            <a:ext cx="4332619" cy="2526243"/>
          </a:xfrm>
          <a:prstGeom prst="rect">
            <a:avLst/>
          </a:prstGeom>
        </p:spPr>
      </p:pic>
    </p:spTree>
    <p:extLst>
      <p:ext uri="{BB962C8B-B14F-4D97-AF65-F5344CB8AC3E}">
        <p14:creationId xmlns:p14="http://schemas.microsoft.com/office/powerpoint/2010/main" val="589462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6177F7-63FE-4D82-BC9D-5E9F44C5FDA2}"/>
              </a:ext>
            </a:extLst>
          </p:cNvPr>
          <p:cNvSpPr>
            <a:spLocks noGrp="1"/>
          </p:cNvSpPr>
          <p:nvPr>
            <p:ph type="title"/>
          </p:nvPr>
        </p:nvSpPr>
        <p:spPr/>
        <p:txBody>
          <a:bodyPr>
            <a:normAutofit fontScale="90000"/>
          </a:bodyPr>
          <a:lstStyle/>
          <a:p>
            <a:r>
              <a:rPr lang="pl-PL" b="1" dirty="0"/>
              <a:t>Dostęp do akt postępowania w postępowaniu przygotowawczym </a:t>
            </a:r>
            <a:br>
              <a:rPr lang="pl-PL" b="1" dirty="0"/>
            </a:br>
            <a:r>
              <a:rPr lang="pl-PL" b="1" dirty="0"/>
              <a:t>(art. 156 </a:t>
            </a:r>
            <a:r>
              <a:rPr lang="pl-PL" dirty="0"/>
              <a:t>§ </a:t>
            </a:r>
            <a:r>
              <a:rPr lang="pl-PL" b="1" dirty="0"/>
              <a:t>5 k.p.k.)</a:t>
            </a:r>
          </a:p>
        </p:txBody>
      </p:sp>
      <p:sp>
        <p:nvSpPr>
          <p:cNvPr id="3" name="Symbol zastępczy zawartości 2">
            <a:extLst>
              <a:ext uri="{FF2B5EF4-FFF2-40B4-BE49-F238E27FC236}">
                <a16:creationId xmlns:a16="http://schemas.microsoft.com/office/drawing/2014/main" id="{CFABC560-F1C3-4401-B658-C9F42E097110}"/>
              </a:ext>
            </a:extLst>
          </p:cNvPr>
          <p:cNvSpPr>
            <a:spLocks noGrp="1"/>
          </p:cNvSpPr>
          <p:nvPr>
            <p:ph idx="1"/>
          </p:nvPr>
        </p:nvSpPr>
        <p:spPr/>
        <p:txBody>
          <a:bodyPr>
            <a:normAutofit fontScale="85000" lnSpcReduction="20000"/>
          </a:bodyPr>
          <a:lstStyle/>
          <a:p>
            <a:pPr>
              <a:buFont typeface="Wingdings" panose="05000000000000000000" pitchFamily="2" charset="2"/>
              <a:buChar char="à"/>
            </a:pPr>
            <a:r>
              <a:rPr lang="pl-PL" dirty="0"/>
              <a:t>Co do zasady prawo dostępu do akt na tym etapie służy:  </a:t>
            </a:r>
            <a:r>
              <a:rPr lang="pl-PL" i="1" dirty="0"/>
              <a:t>stronom, obrońcom, pełnomocnikom i przedstawicielom Ustawowym;</a:t>
            </a:r>
          </a:p>
          <a:p>
            <a:pPr>
              <a:buFont typeface="Wingdings" panose="05000000000000000000" pitchFamily="2" charset="2"/>
              <a:buChar char="à"/>
            </a:pPr>
            <a:r>
              <a:rPr lang="pl-PL" dirty="0">
                <a:sym typeface="Wingdings" panose="05000000000000000000" pitchFamily="2" charset="2"/>
              </a:rPr>
              <a:t>Chyba, że </a:t>
            </a:r>
            <a:r>
              <a:rPr lang="pl-PL" dirty="0"/>
              <a:t>zachodzi potrzeba zabezpieczenia prawidłowego toku postępowania lub ochrony </a:t>
            </a:r>
            <a:r>
              <a:rPr lang="pl-PL" i="1" dirty="0"/>
              <a:t>„ważnego interesu państwa”- </a:t>
            </a:r>
            <a:r>
              <a:rPr lang="pl-PL" dirty="0"/>
              <a:t>w takim wypadku istnieje możliwość odmowy dostępu.</a:t>
            </a:r>
            <a:endParaRPr lang="pl-PL" i="1" dirty="0"/>
          </a:p>
          <a:p>
            <a:pPr>
              <a:buFont typeface="Wingdings" panose="05000000000000000000" pitchFamily="2" charset="2"/>
              <a:buChar char="à"/>
            </a:pPr>
            <a:r>
              <a:rPr lang="pl-PL" dirty="0"/>
              <a:t>Umożliwia się sporządzanie odpisów lub kopii oraz wydaje odpłatnie uwierzytelnione odpisy lub kopie; prawo to przysługuje stronom także po zakończeniu postępowania przygotowawczego. W przedmiocie udostępnienia akt, sporządzenia odpisów lub kopii lub wydania uwierzytelnionych odpisów lub kopii </a:t>
            </a:r>
            <a:r>
              <a:rPr lang="pl-PL" b="1" dirty="0"/>
              <a:t>prowadzący postępowanie przygotowawcze wydaje zarządzenie. </a:t>
            </a:r>
          </a:p>
          <a:p>
            <a:pPr>
              <a:buFont typeface="Wingdings" panose="05000000000000000000" pitchFamily="2" charset="2"/>
              <a:buChar char="à"/>
            </a:pPr>
            <a:r>
              <a:rPr lang="pl-PL" b="1" dirty="0"/>
              <a:t> W przypadku odmowy dostępu do akt przez prokuratora można złożyć zażalenie, które rozpoznaje sąd.</a:t>
            </a:r>
          </a:p>
        </p:txBody>
      </p:sp>
    </p:spTree>
    <p:extLst>
      <p:ext uri="{BB962C8B-B14F-4D97-AF65-F5344CB8AC3E}">
        <p14:creationId xmlns:p14="http://schemas.microsoft.com/office/powerpoint/2010/main" val="1403505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79D0B4-7378-406C-9813-10F11977EF30}"/>
              </a:ext>
            </a:extLst>
          </p:cNvPr>
          <p:cNvSpPr>
            <a:spLocks noGrp="1"/>
          </p:cNvSpPr>
          <p:nvPr>
            <p:ph type="title"/>
          </p:nvPr>
        </p:nvSpPr>
        <p:spPr/>
        <p:txBody>
          <a:bodyPr>
            <a:normAutofit fontScale="90000"/>
          </a:bodyPr>
          <a:lstStyle/>
          <a:p>
            <a:r>
              <a:rPr lang="pl-PL" b="1" dirty="0"/>
              <a:t>Dostęp do akt postępowania sądowego</a:t>
            </a:r>
            <a:br>
              <a:rPr lang="pl-PL" b="1" dirty="0"/>
            </a:br>
            <a:r>
              <a:rPr lang="pl-PL" b="1" dirty="0"/>
              <a:t>(art. 156 § 1</a:t>
            </a:r>
            <a:r>
              <a:rPr lang="pl-PL" dirty="0"/>
              <a:t> </a:t>
            </a:r>
            <a:r>
              <a:rPr lang="pl-PL" b="1" dirty="0"/>
              <a:t>k.p.k.</a:t>
            </a:r>
            <a:r>
              <a:rPr lang="pl-PL" dirty="0"/>
              <a:t>)</a:t>
            </a:r>
            <a:endParaRPr lang="pl-PL" b="1" dirty="0"/>
          </a:p>
        </p:txBody>
      </p:sp>
      <p:sp>
        <p:nvSpPr>
          <p:cNvPr id="3" name="Symbol zastępczy zawartości 2">
            <a:extLst>
              <a:ext uri="{FF2B5EF4-FFF2-40B4-BE49-F238E27FC236}">
                <a16:creationId xmlns:a16="http://schemas.microsoft.com/office/drawing/2014/main" id="{33157F90-0BCD-4DAA-B6C4-C726E4B634D7}"/>
              </a:ext>
            </a:extLst>
          </p:cNvPr>
          <p:cNvSpPr>
            <a:spLocks noGrp="1"/>
          </p:cNvSpPr>
          <p:nvPr>
            <p:ph idx="1"/>
          </p:nvPr>
        </p:nvSpPr>
        <p:spPr/>
        <p:txBody>
          <a:bodyPr/>
          <a:lstStyle/>
          <a:p>
            <a:pPr>
              <a:buFont typeface="Wingdings" panose="05000000000000000000" pitchFamily="2" charset="2"/>
              <a:buChar char="à"/>
            </a:pPr>
            <a:r>
              <a:rPr lang="pl-PL" b="1" dirty="0">
                <a:sym typeface="Wingdings" panose="05000000000000000000" pitchFamily="2" charset="2"/>
              </a:rPr>
              <a:t>Jawność wewnętrzna : </a:t>
            </a:r>
            <a:r>
              <a:rPr lang="pl-PL" dirty="0"/>
              <a:t>Stronom, obrońcom, pełnomocnikom i przedstawicielom ustawowym udostępnia się akta sprawy sądowej oraz daje możność sporządzenia z nich odpisów lub kopii. </a:t>
            </a:r>
          </a:p>
          <a:p>
            <a:pPr>
              <a:buFont typeface="Wingdings" panose="05000000000000000000" pitchFamily="2" charset="2"/>
              <a:buChar char="à"/>
            </a:pPr>
            <a:r>
              <a:rPr lang="pl-PL" b="1" dirty="0"/>
              <a:t>Jawność zewnętrzna (dostęp dla „osób postronnych”): </a:t>
            </a:r>
            <a:r>
              <a:rPr lang="pl-PL" dirty="0"/>
              <a:t>Za zgodą prezesa sądu akta te mogą być udostępnione również innym osobom. Informacje o aktach sprawy mogą być udostępnione także za pomocą systemu teleinformatycznego, jeżeli względy techniczne nie stoją temu na przeszkodzie.</a:t>
            </a:r>
          </a:p>
        </p:txBody>
      </p:sp>
    </p:spTree>
    <p:extLst>
      <p:ext uri="{BB962C8B-B14F-4D97-AF65-F5344CB8AC3E}">
        <p14:creationId xmlns:p14="http://schemas.microsoft.com/office/powerpoint/2010/main" val="367444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3A47BE-C202-4A50-82A8-429CC488F8D6}"/>
              </a:ext>
            </a:extLst>
          </p:cNvPr>
          <p:cNvSpPr>
            <a:spLocks noGrp="1"/>
          </p:cNvSpPr>
          <p:nvPr>
            <p:ph type="title"/>
          </p:nvPr>
        </p:nvSpPr>
        <p:spPr>
          <a:xfrm>
            <a:off x="1071468" y="330198"/>
            <a:ext cx="9601196" cy="1303867"/>
          </a:xfrm>
        </p:spPr>
        <p:txBody>
          <a:bodyPr>
            <a:normAutofit fontScale="90000"/>
          </a:bodyPr>
          <a:lstStyle/>
          <a:p>
            <a:r>
              <a:rPr lang="pl-PL" b="1" dirty="0"/>
              <a:t>Organy postępowania przygotowawczego</a:t>
            </a:r>
          </a:p>
        </p:txBody>
      </p:sp>
      <p:sp>
        <p:nvSpPr>
          <p:cNvPr id="3" name="Symbol zastępczy zawartości 2">
            <a:extLst>
              <a:ext uri="{FF2B5EF4-FFF2-40B4-BE49-F238E27FC236}">
                <a16:creationId xmlns:a16="http://schemas.microsoft.com/office/drawing/2014/main" id="{DF3E5DEB-8157-4921-8E96-271F077E47C4}"/>
              </a:ext>
            </a:extLst>
          </p:cNvPr>
          <p:cNvSpPr>
            <a:spLocks noGrp="1"/>
          </p:cNvSpPr>
          <p:nvPr>
            <p:ph idx="1"/>
          </p:nvPr>
        </p:nvSpPr>
        <p:spPr>
          <a:xfrm>
            <a:off x="1295401" y="1418253"/>
            <a:ext cx="5777203" cy="4739951"/>
          </a:xfrm>
        </p:spPr>
        <p:txBody>
          <a:bodyPr>
            <a:normAutofit fontScale="92500" lnSpcReduction="10000"/>
          </a:bodyPr>
          <a:lstStyle/>
          <a:p>
            <a:r>
              <a:rPr lang="pl-PL" dirty="0"/>
              <a:t> </a:t>
            </a:r>
            <a:r>
              <a:rPr lang="pl-PL" b="1" dirty="0"/>
              <a:t>Organy prowadzące postępowanie </a:t>
            </a:r>
            <a:r>
              <a:rPr lang="pl-PL" dirty="0"/>
              <a:t>– bezpośrednio zaangażowane w dane postępowanie, same przeprowadzają czynności dowodowe/ podejmują czynności procesowe i wydają decyzje w celu realizacji zadań procesu karnego.</a:t>
            </a:r>
          </a:p>
          <a:p>
            <a:pPr marL="0" indent="0">
              <a:buNone/>
            </a:pPr>
            <a:r>
              <a:rPr lang="pl-PL" dirty="0"/>
              <a:t>(np. prokurator, Policja, inne organy w zakresie swojej właściwości- urząd skarbowy w sprawach kontroli skarbowej, CBA).</a:t>
            </a:r>
          </a:p>
          <a:p>
            <a:r>
              <a:rPr lang="pl-PL" b="1" dirty="0"/>
              <a:t>Organy nadzorujące postępowanie –</a:t>
            </a:r>
            <a:r>
              <a:rPr lang="pl-PL" dirty="0"/>
              <a:t> nie angażujące się w postępowanie bezpośrednio. Pełnią funkcje nadzorcze oraz kontrolne (np. sąd, prokurator- gdy nie prowadzi postępowania przygotowawczego).</a:t>
            </a:r>
          </a:p>
        </p:txBody>
      </p:sp>
      <p:pic>
        <p:nvPicPr>
          <p:cNvPr id="4" name="Obraz 3">
            <a:extLst>
              <a:ext uri="{FF2B5EF4-FFF2-40B4-BE49-F238E27FC236}">
                <a16:creationId xmlns:a16="http://schemas.microsoft.com/office/drawing/2014/main" id="{88E6BBCB-9F61-4BB6-96FD-4548FD4527E2}"/>
              </a:ext>
            </a:extLst>
          </p:cNvPr>
          <p:cNvPicPr>
            <a:picLocks noChangeAspect="1"/>
          </p:cNvPicPr>
          <p:nvPr/>
        </p:nvPicPr>
        <p:blipFill>
          <a:blip r:embed="rId2"/>
          <a:stretch>
            <a:fillRect/>
          </a:stretch>
        </p:blipFill>
        <p:spPr>
          <a:xfrm>
            <a:off x="7434553" y="1229794"/>
            <a:ext cx="3105150" cy="1476375"/>
          </a:xfrm>
          <a:prstGeom prst="rect">
            <a:avLst/>
          </a:prstGeom>
        </p:spPr>
      </p:pic>
      <p:pic>
        <p:nvPicPr>
          <p:cNvPr id="5" name="Obraz 4">
            <a:extLst>
              <a:ext uri="{FF2B5EF4-FFF2-40B4-BE49-F238E27FC236}">
                <a16:creationId xmlns:a16="http://schemas.microsoft.com/office/drawing/2014/main" id="{3396BB4E-77CD-4D2B-BC5A-65F0C660998A}"/>
              </a:ext>
            </a:extLst>
          </p:cNvPr>
          <p:cNvPicPr>
            <a:picLocks noChangeAspect="1"/>
          </p:cNvPicPr>
          <p:nvPr/>
        </p:nvPicPr>
        <p:blipFill>
          <a:blip r:embed="rId3"/>
          <a:stretch>
            <a:fillRect/>
          </a:stretch>
        </p:blipFill>
        <p:spPr>
          <a:xfrm>
            <a:off x="7055302" y="2533661"/>
            <a:ext cx="2457450" cy="1866900"/>
          </a:xfrm>
          <a:prstGeom prst="rect">
            <a:avLst/>
          </a:prstGeom>
        </p:spPr>
      </p:pic>
      <p:pic>
        <p:nvPicPr>
          <p:cNvPr id="6" name="Obraz 5">
            <a:extLst>
              <a:ext uri="{FF2B5EF4-FFF2-40B4-BE49-F238E27FC236}">
                <a16:creationId xmlns:a16="http://schemas.microsoft.com/office/drawing/2014/main" id="{361F6306-B3E9-4C58-B33F-CC1460D21E4E}"/>
              </a:ext>
            </a:extLst>
          </p:cNvPr>
          <p:cNvPicPr>
            <a:picLocks noChangeAspect="1"/>
          </p:cNvPicPr>
          <p:nvPr/>
        </p:nvPicPr>
        <p:blipFill>
          <a:blip r:embed="rId4"/>
          <a:stretch>
            <a:fillRect/>
          </a:stretch>
        </p:blipFill>
        <p:spPr>
          <a:xfrm rot="21422242">
            <a:off x="8202771" y="4204399"/>
            <a:ext cx="3279712" cy="1986048"/>
          </a:xfrm>
          <a:prstGeom prst="rect">
            <a:avLst/>
          </a:prstGeom>
        </p:spPr>
      </p:pic>
    </p:spTree>
    <p:extLst>
      <p:ext uri="{BB962C8B-B14F-4D97-AF65-F5344CB8AC3E}">
        <p14:creationId xmlns:p14="http://schemas.microsoft.com/office/powerpoint/2010/main" val="142693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581E2E-FFD1-4492-8B85-16EC88E91A56}"/>
              </a:ext>
            </a:extLst>
          </p:cNvPr>
          <p:cNvSpPr>
            <a:spLocks noGrp="1"/>
          </p:cNvSpPr>
          <p:nvPr>
            <p:ph type="title"/>
          </p:nvPr>
        </p:nvSpPr>
        <p:spPr>
          <a:xfrm>
            <a:off x="1267624" y="776858"/>
            <a:ext cx="9601196" cy="1303867"/>
          </a:xfrm>
        </p:spPr>
        <p:txBody>
          <a:bodyPr/>
          <a:lstStyle/>
          <a:p>
            <a:r>
              <a:rPr lang="pl-PL" b="1" dirty="0"/>
              <a:t>Organ postępowania sądowego</a:t>
            </a:r>
          </a:p>
        </p:txBody>
      </p:sp>
      <p:sp>
        <p:nvSpPr>
          <p:cNvPr id="8" name="Symbol zastępczy zawartości 7">
            <a:extLst>
              <a:ext uri="{FF2B5EF4-FFF2-40B4-BE49-F238E27FC236}">
                <a16:creationId xmlns:a16="http://schemas.microsoft.com/office/drawing/2014/main" id="{D69285FA-B925-47EB-85D7-F92E8812ABBD}"/>
              </a:ext>
            </a:extLst>
          </p:cNvPr>
          <p:cNvSpPr>
            <a:spLocks noGrp="1"/>
          </p:cNvSpPr>
          <p:nvPr>
            <p:ph idx="1"/>
          </p:nvPr>
        </p:nvSpPr>
        <p:spPr>
          <a:xfrm>
            <a:off x="1295401" y="2556932"/>
            <a:ext cx="6318379" cy="3318936"/>
          </a:xfrm>
        </p:spPr>
        <p:txBody>
          <a:bodyPr>
            <a:normAutofit/>
          </a:bodyPr>
          <a:lstStyle/>
          <a:p>
            <a:pPr>
              <a:buFont typeface="Wingdings" panose="05000000000000000000" pitchFamily="2" charset="2"/>
              <a:buChar char="à"/>
            </a:pPr>
            <a:r>
              <a:rPr lang="pl-PL" sz="3600" dirty="0">
                <a:sym typeface="Wingdings" panose="05000000000000000000" pitchFamily="2" charset="2"/>
              </a:rPr>
              <a:t>Sąd= </a:t>
            </a:r>
            <a:r>
              <a:rPr lang="pl-PL" sz="3600" i="1" dirty="0">
                <a:sym typeface="Wingdings" panose="05000000000000000000" pitchFamily="2" charset="2"/>
              </a:rPr>
              <a:t>zespół osób lub osoba, które –wyposażone w atrybut niezawisłości, powołane są do sprawowania wymiaru sprawiedliwości w imieniu RP</a:t>
            </a:r>
          </a:p>
          <a:p>
            <a:pPr marL="0" indent="0">
              <a:buNone/>
            </a:pPr>
            <a:r>
              <a:rPr lang="pl-PL" sz="2800" i="1" dirty="0">
                <a:sym typeface="Wingdings" panose="05000000000000000000" pitchFamily="2" charset="2"/>
              </a:rPr>
              <a:t>(S. Waltoś, Proces karny. Zarys systemu, </a:t>
            </a:r>
            <a:r>
              <a:rPr lang="pl-PL" sz="2800" dirty="0">
                <a:sym typeface="Wingdings" panose="05000000000000000000" pitchFamily="2" charset="2"/>
              </a:rPr>
              <a:t>Warszawa 2016, s. 155)</a:t>
            </a:r>
            <a:endParaRPr lang="pl-PL" sz="2800" i="1" dirty="0"/>
          </a:p>
        </p:txBody>
      </p:sp>
      <p:pic>
        <p:nvPicPr>
          <p:cNvPr id="9" name="Obraz 8">
            <a:extLst>
              <a:ext uri="{FF2B5EF4-FFF2-40B4-BE49-F238E27FC236}">
                <a16:creationId xmlns:a16="http://schemas.microsoft.com/office/drawing/2014/main" id="{7CD851B9-BE71-40F0-AF34-A8B08047513C}"/>
              </a:ext>
            </a:extLst>
          </p:cNvPr>
          <p:cNvPicPr>
            <a:picLocks noChangeAspect="1"/>
          </p:cNvPicPr>
          <p:nvPr/>
        </p:nvPicPr>
        <p:blipFill>
          <a:blip r:embed="rId2"/>
          <a:stretch>
            <a:fillRect/>
          </a:stretch>
        </p:blipFill>
        <p:spPr>
          <a:xfrm>
            <a:off x="7613780" y="3914302"/>
            <a:ext cx="3955136" cy="2166840"/>
          </a:xfrm>
          <a:prstGeom prst="rect">
            <a:avLst/>
          </a:prstGeom>
        </p:spPr>
      </p:pic>
    </p:spTree>
    <p:extLst>
      <p:ext uri="{BB962C8B-B14F-4D97-AF65-F5344CB8AC3E}">
        <p14:creationId xmlns:p14="http://schemas.microsoft.com/office/powerpoint/2010/main" val="335759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2103CE-F9FB-4E21-9843-9853571A0FD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423E740-6B4D-4825-9745-A09AA5F35F80}"/>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71758ABE-BFF3-4F3D-B54E-7EE9A5F7F0CB}"/>
              </a:ext>
            </a:extLst>
          </p:cNvPr>
          <p:cNvPicPr>
            <a:picLocks noChangeAspect="1"/>
          </p:cNvPicPr>
          <p:nvPr/>
        </p:nvPicPr>
        <p:blipFill>
          <a:blip r:embed="rId2"/>
          <a:stretch>
            <a:fillRect/>
          </a:stretch>
        </p:blipFill>
        <p:spPr>
          <a:xfrm>
            <a:off x="410547" y="0"/>
            <a:ext cx="11215396" cy="6858000"/>
          </a:xfrm>
          <a:prstGeom prst="rect">
            <a:avLst/>
          </a:prstGeom>
        </p:spPr>
      </p:pic>
    </p:spTree>
    <p:extLst>
      <p:ext uri="{BB962C8B-B14F-4D97-AF65-F5344CB8AC3E}">
        <p14:creationId xmlns:p14="http://schemas.microsoft.com/office/powerpoint/2010/main" val="307833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137A11-DC79-4D2D-869F-71969CB24354}"/>
              </a:ext>
            </a:extLst>
          </p:cNvPr>
          <p:cNvSpPr>
            <a:spLocks noGrp="1"/>
          </p:cNvSpPr>
          <p:nvPr>
            <p:ph type="title"/>
          </p:nvPr>
        </p:nvSpPr>
        <p:spPr>
          <a:xfrm>
            <a:off x="1295401" y="330198"/>
            <a:ext cx="9601196" cy="1303867"/>
          </a:xfrm>
        </p:spPr>
        <p:txBody>
          <a:bodyPr/>
          <a:lstStyle/>
          <a:p>
            <a:r>
              <a:rPr lang="pl-PL" b="1" dirty="0"/>
              <a:t>Pojęcie właściwości sądu</a:t>
            </a:r>
          </a:p>
        </p:txBody>
      </p:sp>
      <p:sp>
        <p:nvSpPr>
          <p:cNvPr id="3" name="Symbol zastępczy zawartości 2">
            <a:extLst>
              <a:ext uri="{FF2B5EF4-FFF2-40B4-BE49-F238E27FC236}">
                <a16:creationId xmlns:a16="http://schemas.microsoft.com/office/drawing/2014/main" id="{626C7E02-C0C1-49A6-861C-5C017F17CB65}"/>
              </a:ext>
            </a:extLst>
          </p:cNvPr>
          <p:cNvSpPr>
            <a:spLocks noGrp="1"/>
          </p:cNvSpPr>
          <p:nvPr>
            <p:ph idx="1"/>
          </p:nvPr>
        </p:nvSpPr>
        <p:spPr>
          <a:xfrm>
            <a:off x="1295401" y="1343608"/>
            <a:ext cx="9601196" cy="4532260"/>
          </a:xfrm>
        </p:spPr>
        <p:txBody>
          <a:bodyPr>
            <a:normAutofit fontScale="92500" lnSpcReduction="20000"/>
          </a:bodyPr>
          <a:lstStyle/>
          <a:p>
            <a:r>
              <a:rPr lang="pl-PL" sz="3200" dirty="0"/>
              <a:t> Oznacza </a:t>
            </a:r>
            <a:r>
              <a:rPr lang="pl-PL" sz="3200" i="1" dirty="0"/>
              <a:t>obowiązek i zarazem uprawnienie sądu do dokonania określonej czynności procesowej lub zespołu czynności procesowych          </a:t>
            </a:r>
            <a:r>
              <a:rPr lang="pl-PL" i="1" dirty="0"/>
              <a:t>(</a:t>
            </a:r>
            <a:r>
              <a:rPr lang="pl-PL" dirty="0"/>
              <a:t>J. Skorupka, </a:t>
            </a:r>
            <a:r>
              <a:rPr lang="pl-PL" i="1" dirty="0"/>
              <a:t>Proces karny, </a:t>
            </a:r>
            <a:r>
              <a:rPr lang="pl-PL" dirty="0"/>
              <a:t>Warszawa 2017, s. 264)</a:t>
            </a:r>
          </a:p>
          <a:p>
            <a:r>
              <a:rPr lang="pl-PL" sz="3200" dirty="0"/>
              <a:t> Rodzaje właściwości sądu:</a:t>
            </a:r>
          </a:p>
          <a:p>
            <a:pPr>
              <a:buFont typeface="Wingdings" panose="05000000000000000000" pitchFamily="2" charset="2"/>
              <a:buChar char="à"/>
            </a:pPr>
            <a:r>
              <a:rPr lang="pl-PL" sz="3200" dirty="0">
                <a:sym typeface="Wingdings" panose="05000000000000000000" pitchFamily="2" charset="2"/>
              </a:rPr>
              <a:t>rzeczowa,</a:t>
            </a:r>
          </a:p>
          <a:p>
            <a:pPr>
              <a:buFont typeface="Wingdings" panose="05000000000000000000" pitchFamily="2" charset="2"/>
              <a:buChar char="à"/>
            </a:pPr>
            <a:r>
              <a:rPr lang="pl-PL" sz="3200" dirty="0">
                <a:sym typeface="Wingdings" panose="05000000000000000000" pitchFamily="2" charset="2"/>
              </a:rPr>
              <a:t> miejscowa</a:t>
            </a:r>
          </a:p>
          <a:p>
            <a:pPr>
              <a:buFont typeface="Wingdings" panose="05000000000000000000" pitchFamily="2" charset="2"/>
              <a:buChar char="à"/>
            </a:pPr>
            <a:r>
              <a:rPr lang="pl-PL" sz="3200" dirty="0">
                <a:sym typeface="Wingdings" panose="05000000000000000000" pitchFamily="2" charset="2"/>
              </a:rPr>
              <a:t> funkcjonalna</a:t>
            </a:r>
          </a:p>
          <a:p>
            <a:pPr>
              <a:buFont typeface="Wingdings" panose="05000000000000000000" pitchFamily="2" charset="2"/>
              <a:buChar char="à"/>
            </a:pPr>
            <a:r>
              <a:rPr lang="pl-PL" sz="3200" dirty="0">
                <a:sym typeface="Wingdings" panose="05000000000000000000" pitchFamily="2" charset="2"/>
              </a:rPr>
              <a:t> z delegacji</a:t>
            </a:r>
          </a:p>
          <a:p>
            <a:pPr>
              <a:buFont typeface="Wingdings" panose="05000000000000000000" pitchFamily="2" charset="2"/>
              <a:buChar char="à"/>
            </a:pPr>
            <a:r>
              <a:rPr lang="pl-PL" sz="3200" dirty="0">
                <a:sym typeface="Wingdings" panose="05000000000000000000" pitchFamily="2" charset="2"/>
              </a:rPr>
              <a:t> z łączności spraw</a:t>
            </a:r>
          </a:p>
        </p:txBody>
      </p:sp>
      <p:pic>
        <p:nvPicPr>
          <p:cNvPr id="4" name="Obraz 3">
            <a:extLst>
              <a:ext uri="{FF2B5EF4-FFF2-40B4-BE49-F238E27FC236}">
                <a16:creationId xmlns:a16="http://schemas.microsoft.com/office/drawing/2014/main" id="{CEC1E9DC-7B64-437A-9009-9444728DF112}"/>
              </a:ext>
            </a:extLst>
          </p:cNvPr>
          <p:cNvPicPr>
            <a:picLocks noChangeAspect="1"/>
          </p:cNvPicPr>
          <p:nvPr/>
        </p:nvPicPr>
        <p:blipFill>
          <a:blip r:embed="rId2"/>
          <a:stretch>
            <a:fillRect/>
          </a:stretch>
        </p:blipFill>
        <p:spPr>
          <a:xfrm>
            <a:off x="5896948" y="2932380"/>
            <a:ext cx="4739950" cy="3169841"/>
          </a:xfrm>
          <a:prstGeom prst="rect">
            <a:avLst/>
          </a:prstGeom>
        </p:spPr>
      </p:pic>
    </p:spTree>
    <p:extLst>
      <p:ext uri="{BB962C8B-B14F-4D97-AF65-F5344CB8AC3E}">
        <p14:creationId xmlns:p14="http://schemas.microsoft.com/office/powerpoint/2010/main" val="354890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80423-17FC-403C-BD3C-82E3D81E8107}"/>
              </a:ext>
            </a:extLst>
          </p:cNvPr>
          <p:cNvSpPr>
            <a:spLocks noGrp="1"/>
          </p:cNvSpPr>
          <p:nvPr>
            <p:ph type="title"/>
          </p:nvPr>
        </p:nvSpPr>
        <p:spPr/>
        <p:txBody>
          <a:bodyPr/>
          <a:lstStyle/>
          <a:p>
            <a:r>
              <a:rPr lang="pl-PL" b="1" dirty="0"/>
              <a:t>Właściwość rzeczowa</a:t>
            </a:r>
          </a:p>
        </p:txBody>
      </p:sp>
      <p:sp>
        <p:nvSpPr>
          <p:cNvPr id="3" name="Symbol zastępczy zawartości 2">
            <a:extLst>
              <a:ext uri="{FF2B5EF4-FFF2-40B4-BE49-F238E27FC236}">
                <a16:creationId xmlns:a16="http://schemas.microsoft.com/office/drawing/2014/main" id="{ED8A82A6-0E7A-4377-BCA9-5B9A3B4457CC}"/>
              </a:ext>
            </a:extLst>
          </p:cNvPr>
          <p:cNvSpPr>
            <a:spLocks noGrp="1"/>
          </p:cNvSpPr>
          <p:nvPr>
            <p:ph idx="1"/>
          </p:nvPr>
        </p:nvSpPr>
        <p:spPr/>
        <p:txBody>
          <a:bodyPr>
            <a:normAutofit fontScale="92500"/>
          </a:bodyPr>
          <a:lstStyle/>
          <a:p>
            <a:r>
              <a:rPr lang="pl-PL" dirty="0"/>
              <a:t> upoważnienie sądu do całościowego rozstrzygnięcia w I instancji </a:t>
            </a:r>
            <a:r>
              <a:rPr lang="pl-PL" i="1" dirty="0"/>
              <a:t>( ze względu na rodzaj przestępstw)</a:t>
            </a:r>
          </a:p>
          <a:p>
            <a:r>
              <a:rPr lang="pl-PL" i="1" dirty="0"/>
              <a:t> Art. 24. § 1. Sąd rejonowy orzeka w pierwszej instancji we wszystkich sprawach, z wyjątkiem spraw przekazanych ustawą do właściwości innego sądu.</a:t>
            </a:r>
          </a:p>
          <a:p>
            <a:r>
              <a:rPr lang="pl-PL" i="1" dirty="0"/>
              <a:t>Art. 25. § 1. Sąd okręgowy orzeka w pierwszej instancji w sprawach o następujące przestępstwa:</a:t>
            </a:r>
          </a:p>
          <a:p>
            <a:r>
              <a:rPr lang="pl-PL" i="1" dirty="0"/>
              <a:t>1) o zbrodnie określone w Kodeksie karnym oraz w ustawach szczególnych.</a:t>
            </a:r>
          </a:p>
          <a:p>
            <a:r>
              <a:rPr lang="pl-PL" i="1" dirty="0"/>
              <a:t>2) występki wyliczone w art. 25 k.p.k.</a:t>
            </a:r>
          </a:p>
        </p:txBody>
      </p:sp>
    </p:spTree>
    <p:extLst>
      <p:ext uri="{BB962C8B-B14F-4D97-AF65-F5344CB8AC3E}">
        <p14:creationId xmlns:p14="http://schemas.microsoft.com/office/powerpoint/2010/main" val="290896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161606-3247-4C25-9519-D09FE93B97E0}"/>
              </a:ext>
            </a:extLst>
          </p:cNvPr>
          <p:cNvSpPr>
            <a:spLocks noGrp="1"/>
          </p:cNvSpPr>
          <p:nvPr>
            <p:ph type="title"/>
          </p:nvPr>
        </p:nvSpPr>
        <p:spPr/>
        <p:txBody>
          <a:bodyPr/>
          <a:lstStyle/>
          <a:p>
            <a:r>
              <a:rPr lang="pl-PL" b="1" dirty="0"/>
              <a:t>Właściwość miejscowa</a:t>
            </a:r>
          </a:p>
        </p:txBody>
      </p:sp>
      <p:sp>
        <p:nvSpPr>
          <p:cNvPr id="3" name="Symbol zastępczy zawartości 2">
            <a:extLst>
              <a:ext uri="{FF2B5EF4-FFF2-40B4-BE49-F238E27FC236}">
                <a16:creationId xmlns:a16="http://schemas.microsoft.com/office/drawing/2014/main" id="{FE041F0E-CB9A-4ABD-B9D4-E83F1D9997B8}"/>
              </a:ext>
            </a:extLst>
          </p:cNvPr>
          <p:cNvSpPr>
            <a:spLocks noGrp="1"/>
          </p:cNvSpPr>
          <p:nvPr>
            <p:ph idx="1"/>
          </p:nvPr>
        </p:nvSpPr>
        <p:spPr/>
        <p:txBody>
          <a:bodyPr/>
          <a:lstStyle/>
          <a:p>
            <a:pPr marL="0" indent="0">
              <a:buNone/>
            </a:pPr>
            <a:r>
              <a:rPr lang="pl-PL" dirty="0"/>
              <a:t>Art. 31. § 1. Miejscowo właściwy do rozpoznania sprawy jest sąd, </a:t>
            </a:r>
            <a:r>
              <a:rPr lang="pl-PL" b="1" dirty="0"/>
              <a:t>w którego okręgu popełniono przestępstwo. </a:t>
            </a:r>
          </a:p>
          <a:p>
            <a:pPr marL="0" indent="0">
              <a:buNone/>
            </a:pPr>
            <a:r>
              <a:rPr lang="pl-PL" dirty="0"/>
              <a:t>§ 2. Jeżeli przestępstwo popełniono na polskim statku wodnym lub powietrznym, a § 1 nie może mieć zastosowania, właściwy jest sąd macierzystego portu statku.</a:t>
            </a:r>
          </a:p>
          <a:p>
            <a:pPr marL="0" indent="0">
              <a:buNone/>
            </a:pPr>
            <a:r>
              <a:rPr lang="pl-PL" dirty="0"/>
              <a:t> § 3. Jeżeli przestępstwo popełniono w okręgu kilku sądów, właściwy jest ten sąd, w którego okręgu </a:t>
            </a:r>
            <a:r>
              <a:rPr lang="pl-PL" b="1" dirty="0"/>
              <a:t>najpierw wszczęto postępowanie przygotowawcze.</a:t>
            </a:r>
          </a:p>
        </p:txBody>
      </p:sp>
    </p:spTree>
    <p:extLst>
      <p:ext uri="{BB962C8B-B14F-4D97-AF65-F5344CB8AC3E}">
        <p14:creationId xmlns:p14="http://schemas.microsoft.com/office/powerpoint/2010/main" val="6662416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250</TotalTime>
  <Words>2378</Words>
  <Application>Microsoft Office PowerPoint</Application>
  <PresentationFormat>Panoramiczny</PresentationFormat>
  <Paragraphs>183</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Garamond</vt:lpstr>
      <vt:lpstr>Wingdings</vt:lpstr>
      <vt:lpstr>Organiczny</vt:lpstr>
      <vt:lpstr>Organy procesowe Czynności procesowe</vt:lpstr>
      <vt:lpstr>Organy procesowe</vt:lpstr>
      <vt:lpstr>Podział organów procesowych  (w zależności od stadium procesu)</vt:lpstr>
      <vt:lpstr>Organy postępowania przygotowawczego</vt:lpstr>
      <vt:lpstr>Organ postępowania sądowego</vt:lpstr>
      <vt:lpstr>Prezentacja programu PowerPoint</vt:lpstr>
      <vt:lpstr>Pojęcie właściwości sądu</vt:lpstr>
      <vt:lpstr>Właściwość rzeczowa</vt:lpstr>
      <vt:lpstr>Właściwość miejscowa</vt:lpstr>
      <vt:lpstr>Prezentacja programu PowerPoint</vt:lpstr>
      <vt:lpstr>Właściwość miejscowa </vt:lpstr>
      <vt:lpstr>Właściwość funkcjonalna</vt:lpstr>
      <vt:lpstr>Właściwość z delegacji </vt:lpstr>
      <vt:lpstr>Instytucja wyłączenia sędziego</vt:lpstr>
      <vt:lpstr>Czynności procesowe </vt:lpstr>
      <vt:lpstr>Terminy procesowe </vt:lpstr>
      <vt:lpstr>Podział terminów  (ze względu na następstwo ich niezachowania)</vt:lpstr>
      <vt:lpstr>Zasady przywrócenia terminu</vt:lpstr>
      <vt:lpstr>Doręczenia</vt:lpstr>
      <vt:lpstr>Doręczenie zastępcze</vt:lpstr>
      <vt:lpstr>Prezentacja programu PowerPoint</vt:lpstr>
      <vt:lpstr>Wymogi formalne pism procesowych</vt:lpstr>
      <vt:lpstr>Konsekwencje niezachowania wymogów z  art. 119 k.p.k</vt:lpstr>
      <vt:lpstr>Dokumentowanie czynności procesowych</vt:lpstr>
      <vt:lpstr>Protokół- z czego się sporządza?</vt:lpstr>
      <vt:lpstr>Co powinien zawierać protokół?</vt:lpstr>
      <vt:lpstr>Prezentacja programu PowerPoint</vt:lpstr>
      <vt:lpstr>Notatka urzędowa</vt:lpstr>
      <vt:lpstr>Stenogram</vt:lpstr>
      <vt:lpstr>Zapis dźwięku i obrazu</vt:lpstr>
      <vt:lpstr>Dostęp do akt postępowania w postępowaniu przygotowawczym  (art. 156 § 5 k.p.k.)</vt:lpstr>
      <vt:lpstr>Dostęp do akt postępowania sądowego (art. 156 § 1 k.p.k.)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Organy procesowe Czynności procesowe</dc:title>
  <dc:creator>Paulina</dc:creator>
  <cp:lastModifiedBy>Paulina</cp:lastModifiedBy>
  <cp:revision>24</cp:revision>
  <dcterms:created xsi:type="dcterms:W3CDTF">2018-02-26T20:52:21Z</dcterms:created>
  <dcterms:modified xsi:type="dcterms:W3CDTF">2018-02-28T20:55:14Z</dcterms:modified>
</cp:coreProperties>
</file>