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26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101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295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469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85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49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54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017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497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64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776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C07E8-497F-4714-A6CA-D209D61B6BB4}" type="datetimeFigureOut">
              <a:rPr lang="pl-PL" smtClean="0"/>
              <a:t>2016-09-13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8DB44-9588-4100-A87D-45386264D7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97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nauki o państwie i polityce	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smtClean="0"/>
              <a:t>Interesujące wypowiedzi orzecznicze z perspektywy ustrojowej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4655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1600" dirty="0" smtClean="0"/>
              <a:t>Postanowienie</a:t>
            </a:r>
            <a:br>
              <a:rPr lang="pl-PL" sz="1600" dirty="0" smtClean="0"/>
            </a:br>
            <a:r>
              <a:rPr lang="pl-PL" sz="1600" dirty="0" smtClean="0"/>
              <a:t>Trybunału Konstytucyjnego</a:t>
            </a:r>
            <a:br>
              <a:rPr lang="pl-PL" sz="1600" dirty="0" smtClean="0"/>
            </a:br>
            <a:r>
              <a:rPr lang="pl-PL" sz="1600" dirty="0" smtClean="0"/>
              <a:t>z dnia 20 maja 2009 r.</a:t>
            </a:r>
            <a:br>
              <a:rPr lang="pl-PL" sz="1600" dirty="0" smtClean="0"/>
            </a:br>
            <a:r>
              <a:rPr lang="pl-PL" sz="1600" dirty="0" smtClean="0"/>
              <a:t>Kpt 2/08</a:t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1. Prezydent Rzeczypospolitej Polskiej, Rada Ministrów i Prezes Rady Ministrów w wykonywaniu swych konstytucyjnych zadań oraz kompetencji kierują się zasadą współdziałania władz, wyrażoną w Preambule oraz w art. 133 ust. 3 Konstytucji Rzeczypospolitej Polskiej.</a:t>
            </a:r>
          </a:p>
          <a:p>
            <a:r>
              <a:rPr lang="pl-PL" dirty="0"/>
              <a:t>2. Prezydent Rzeczypospolitej Polskiej, jako najwyższy przedstawiciel Rzeczypospolitej, może, na podstawie art. 126 ust. 1 Konstytucji, podjąć decyzję o swym udziale w konkretnym posiedzeniu Rady Europejskiej, o ile uzna to za celowe dla realizacji zadań Prezydenta Rzeczypospolitej określonych w art. 126 ust. 2 Konstytucji.</a:t>
            </a:r>
          </a:p>
          <a:p>
            <a:r>
              <a:rPr lang="pl-PL" dirty="0"/>
              <a:t>3. Rada Ministrów, na podstawie art. 146 ust. 1, 2 i 4 pkt 9 Konstytucji, ustala stanowisko Rzeczypospolitej Polskiej na posiedzenie Rady Europejskiej. Prezes Rady Ministrów reprezentuje Rzeczpospolitą Polską na posiedzeniu Rady Europejskiej i przedstawia ustalone stanowisko.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064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000" dirty="0" smtClean="0"/>
              <a:t>Postanowienie</a:t>
            </a:r>
            <a:br>
              <a:rPr lang="pl-PL" sz="2000" dirty="0" smtClean="0"/>
            </a:br>
            <a:r>
              <a:rPr lang="pl-PL" sz="2000" dirty="0" smtClean="0"/>
              <a:t>Trybunału Konstytucyjnego</a:t>
            </a:r>
            <a:br>
              <a:rPr lang="pl-PL" sz="2000" dirty="0" smtClean="0"/>
            </a:br>
            <a:r>
              <a:rPr lang="pl-PL" sz="2000" dirty="0" smtClean="0"/>
              <a:t>z dnia 20 maja 2009 r.</a:t>
            </a:r>
            <a:br>
              <a:rPr lang="pl-PL" sz="2000" dirty="0" smtClean="0"/>
            </a:br>
            <a:r>
              <a:rPr lang="pl-PL" sz="2000" dirty="0" smtClean="0"/>
              <a:t>Kpt 2/08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4. Udział Prezydenta Rzeczypospolitej w konkretnym posiedzeniu Rady Europejskiej wymaga współdziałania Prezydenta Rzeczypospolitej z Prezesem Rady Ministrów i właściwym ministrem na zasadach określonych w art. 133 ust. 3 Konstytucji. Celem współdziałania jest zapewnienie jednolitości działań podejmowanych w imieniu Rzeczypospolitej Polskiej w stosunkach z Unią Europejską i jej instytucjami.</a:t>
            </a:r>
          </a:p>
          <a:p>
            <a:r>
              <a:rPr lang="pl-PL" dirty="0" smtClean="0"/>
              <a:t>5. Współdziałanie Prezydenta Rzeczypospolitej z Prezesem Rady Ministrów i właściwym ministrem umożliwia odniesienie się Prezydenta Rzeczypospolitej - w sprawach związanych z realizacją jego zadań określonych w art. 126 ust. 2 Konstytucji - do stanowiska Rzeczypospolitej Polskiej ustalanego przez Radę Ministrów. Umożliwia też sprecyzowanie zakresu i form zamierzonego udziału Prezydenta Rzeczypospolitej w konkretnym posiedzeniu Rady Europejskiej.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2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POSTANOWIENIE  TK</a:t>
            </a: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dirty="0"/>
              <a:t>z dnia 23 czerwca 2008 r.</a:t>
            </a:r>
            <a:br>
              <a:rPr lang="pl-PL" sz="2400" dirty="0"/>
            </a:br>
            <a:r>
              <a:rPr lang="pl-PL" sz="2400" b="1" dirty="0"/>
              <a:t>Sygn. akt Kpt 1/08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dirty="0"/>
              <a:t>po rozpoznaniu, na posiedzeniu niejawnym w dniu 23 czerwca 2008 r., wniosku</a:t>
            </a:r>
          </a:p>
          <a:p>
            <a:pPr marL="0" indent="0" algn="ctr">
              <a:buNone/>
            </a:pPr>
            <a:r>
              <a:rPr lang="pl-PL" dirty="0"/>
              <a:t>Pierwszego Prezesa Sądu </a:t>
            </a:r>
            <a:r>
              <a:rPr lang="pl-PL" dirty="0" smtClean="0"/>
              <a:t>Najwyższego </a:t>
            </a:r>
            <a:r>
              <a:rPr lang="pl-PL" dirty="0"/>
              <a:t>o rozstrzygnięcie sporu kompetencyjnego, jaki</a:t>
            </a:r>
          </a:p>
          <a:p>
            <a:pPr marL="0" indent="0" algn="ctr">
              <a:buNone/>
            </a:pPr>
            <a:r>
              <a:rPr lang="pl-PL" dirty="0"/>
              <a:t>zaistniał pomiędzy Prezydentem Rzeczypospolitej Polskiej i Krajową Radą Sądownictwa,</a:t>
            </a:r>
          </a:p>
          <a:p>
            <a:pPr marL="0" indent="0" algn="ctr">
              <a:buNone/>
            </a:pPr>
            <a:r>
              <a:rPr lang="pl-PL" dirty="0"/>
              <a:t>w zakresie dotyczącym kompetencji do opiniowania kandydatów na stanowisko sędziego,</a:t>
            </a:r>
          </a:p>
          <a:p>
            <a:pPr marL="0" indent="0" algn="ctr">
              <a:buNone/>
            </a:pPr>
            <a:r>
              <a:rPr lang="pt-BR" dirty="0"/>
              <a:t>p o s t a n a w i a:</a:t>
            </a:r>
          </a:p>
          <a:p>
            <a:pPr marL="0" indent="0" algn="ctr">
              <a:buNone/>
            </a:pPr>
            <a:r>
              <a:rPr lang="pl-PL" b="1" dirty="0"/>
              <a:t>na podstawie art. 39 ust. 1 pkt 1 ustawy z dnia 1 sierpnia 1997 r. o Trybunale</a:t>
            </a:r>
          </a:p>
          <a:p>
            <a:pPr marL="0" indent="0" algn="ctr">
              <a:buNone/>
            </a:pPr>
            <a:r>
              <a:rPr lang="pl-PL" b="1" dirty="0"/>
              <a:t>Konstytucyjnym </a:t>
            </a:r>
            <a:r>
              <a:rPr lang="pl-PL" dirty="0"/>
              <a:t>(Dz. U. Nr 102, poz. 643, z 2000 r. Nr 48, poz. 552 i Nr 53, poz. 638, z</a:t>
            </a:r>
          </a:p>
          <a:p>
            <a:pPr marL="0" indent="0" algn="ctr">
              <a:buNone/>
            </a:pPr>
            <a:r>
              <a:rPr lang="pl-PL" dirty="0"/>
              <a:t>2001 r. Nr 98, poz. 1070 oraz z 2005 r. Nr 169, poz. 1417) </a:t>
            </a:r>
            <a:r>
              <a:rPr lang="pl-PL" b="1" dirty="0"/>
              <a:t>umorzy</a:t>
            </a:r>
            <a:r>
              <a:rPr lang="pl-PL" dirty="0"/>
              <a:t>ć </a:t>
            </a:r>
            <a:r>
              <a:rPr lang="pl-PL" b="1" dirty="0"/>
              <a:t>post</a:t>
            </a:r>
            <a:r>
              <a:rPr lang="pl-PL" dirty="0"/>
              <a:t>ę</a:t>
            </a:r>
            <a:r>
              <a:rPr lang="pl-PL" b="1" dirty="0"/>
              <a:t>powanie ze</a:t>
            </a:r>
          </a:p>
          <a:p>
            <a:pPr marL="0" indent="0" algn="ctr">
              <a:buNone/>
            </a:pPr>
            <a:r>
              <a:rPr lang="pl-PL" b="1" dirty="0"/>
              <a:t>wzgl</a:t>
            </a:r>
            <a:r>
              <a:rPr lang="pl-PL" dirty="0"/>
              <a:t>ę</a:t>
            </a:r>
            <a:r>
              <a:rPr lang="pl-PL" b="1" dirty="0"/>
              <a:t>du na niedopuszczalno</a:t>
            </a:r>
            <a:r>
              <a:rPr lang="pl-PL" dirty="0"/>
              <a:t>ść </a:t>
            </a:r>
            <a:r>
              <a:rPr lang="pl-PL" b="1" dirty="0"/>
              <a:t>wydania wyroku.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0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Spór między Prezydentem RP a KRS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 smtClean="0"/>
              <a:t>POSTANOWIENIE PREZYDENTA RZECZYPOSPOLITEJ POLSKIEJ</a:t>
            </a:r>
            <a:br>
              <a:rPr lang="pl-PL" dirty="0" smtClean="0"/>
            </a:br>
            <a:r>
              <a:rPr lang="pl-PL" dirty="0" smtClean="0"/>
              <a:t>z dnia 3 stycznia 2008 r.</a:t>
            </a:r>
            <a:br>
              <a:rPr lang="pl-PL" dirty="0" smtClean="0"/>
            </a:br>
            <a:r>
              <a:rPr lang="pl-PL" dirty="0" smtClean="0"/>
              <a:t>nr 1130-1-08</a:t>
            </a:r>
            <a:br>
              <a:rPr lang="pl-PL" dirty="0" smtClean="0"/>
            </a:br>
            <a:r>
              <a:rPr lang="pl-PL" dirty="0" smtClean="0"/>
              <a:t>w sprawie powołania do pełnienia urzędu na stanowisku sędziego</a:t>
            </a:r>
            <a:r>
              <a:rPr lang="pl-PL" smtClean="0"/>
              <a:t/>
            </a:r>
            <a:br>
              <a:rPr lang="pl-PL" smtClean="0"/>
            </a:br>
            <a:endParaRPr lang="pl-PL" smtClean="0"/>
          </a:p>
          <a:p>
            <a:pPr marL="0" indent="0" algn="ctr">
              <a:buNone/>
            </a:pPr>
            <a:r>
              <a:rPr lang="pl-PL" sz="2600" smtClean="0"/>
              <a:t>Na </a:t>
            </a:r>
            <a:r>
              <a:rPr lang="pl-PL" sz="2600" dirty="0" smtClean="0"/>
              <a:t>podstawie art. 179 Konstytucji Rzeczypospolitej Polskiej z dnia 2 kwietnia 1997 r., w związku z wnioskiem</a:t>
            </a:r>
            <a:br>
              <a:rPr lang="pl-PL" sz="2600" dirty="0" smtClean="0"/>
            </a:br>
            <a:r>
              <a:rPr lang="pl-PL" sz="2600" dirty="0" smtClean="0"/>
              <a:t>Krajowej Rady Sadownictwa, odmawiam powołania niżej wymienionych osób do pełnienia urzędu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50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pl-PL" b="1" kern="50" cap="all" dirty="0" smtClean="0">
                <a:effectLst/>
                <a:ea typeface="Lucida Sans Unicode"/>
                <a:cs typeface="Times New Roman" panose="02020603050405020304" pitchFamily="18" charset="0"/>
              </a:rPr>
              <a:t>POSTANOWIENIE</a:t>
            </a:r>
            <a:endParaRPr lang="pl-PL" kern="50" dirty="0" smtClean="0">
              <a:effectLst/>
              <a:ea typeface="Lucida Sans Unicode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pl-PL" kern="50" dirty="0" smtClean="0">
                <a:effectLst/>
                <a:ea typeface="Lucida Sans Unicode"/>
                <a:cs typeface="Times New Roman" panose="02020603050405020304" pitchFamily="18" charset="0"/>
              </a:rPr>
              <a:t>z dnia 19 czerwca 2012 r.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b="1" kern="50" dirty="0" smtClean="0">
                <a:effectLst/>
                <a:ea typeface="Lucida Sans Unicode"/>
                <a:cs typeface="Times New Roman" panose="02020603050405020304" pitchFamily="18" charset="0"/>
              </a:rPr>
              <a:t>Sygn. akt SK 37/08</a:t>
            </a:r>
            <a:endParaRPr lang="pl-PL" kern="50" dirty="0" smtClean="0">
              <a:effectLst/>
              <a:ea typeface="Lucida Sans Unicode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b="1" cap="all" dirty="0" smtClean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b="1" cap="all" dirty="0" smtClean="0">
                <a:cs typeface="Times New Roman" panose="02020603050405020304" pitchFamily="18" charset="0"/>
              </a:rPr>
              <a:t>POSTANOWIENIE</a:t>
            </a:r>
            <a:endParaRPr lang="pl-PL" dirty="0"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>
                <a:cs typeface="Times New Roman" panose="02020603050405020304" pitchFamily="18" charset="0"/>
              </a:rPr>
              <a:t>z dnia 29 listopada 2010 r.</a:t>
            </a:r>
          </a:p>
          <a:p>
            <a:pPr marL="0" indent="0" algn="ctr">
              <a:buNone/>
            </a:pPr>
            <a:r>
              <a:rPr lang="pl-PL" b="1" dirty="0">
                <a:cs typeface="Times New Roman" panose="02020603050405020304" pitchFamily="18" charset="0"/>
              </a:rPr>
              <a:t>Sygn. akt SK 39/08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6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444</Words>
  <Application>Microsoft Office PowerPoint</Application>
  <PresentationFormat>Pokaz na ekranie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Wstęp do nauki o państwie i polityce </vt:lpstr>
      <vt:lpstr>Postanowienie Trybunału Konstytucyjnego z dnia 20 maja 2009 r. Kpt 2/08 </vt:lpstr>
      <vt:lpstr>Postanowienie Trybunału Konstytucyjnego z dnia 20 maja 2009 r. Kpt 2/08</vt:lpstr>
      <vt:lpstr>POSTANOWIENIE  TK z dnia 23 czerwca 2008 r. Sygn. akt Kpt 1/08</vt:lpstr>
      <vt:lpstr>Spór między Prezydentem RP a KRS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nauki o państwie i polityce </dc:title>
  <dc:creator>User</dc:creator>
  <cp:lastModifiedBy>User</cp:lastModifiedBy>
  <cp:revision>2</cp:revision>
  <dcterms:created xsi:type="dcterms:W3CDTF">2016-09-13T11:01:37Z</dcterms:created>
  <dcterms:modified xsi:type="dcterms:W3CDTF">2016-09-13T11:12:35Z</dcterms:modified>
</cp:coreProperties>
</file>