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257" r:id="rId3"/>
    <p:sldId id="282" r:id="rId4"/>
    <p:sldId id="284" r:id="rId5"/>
    <p:sldId id="258" r:id="rId6"/>
    <p:sldId id="259" r:id="rId7"/>
    <p:sldId id="263" r:id="rId8"/>
    <p:sldId id="261" r:id="rId9"/>
    <p:sldId id="262" r:id="rId10"/>
    <p:sldId id="264" r:id="rId11"/>
    <p:sldId id="265" r:id="rId12"/>
    <p:sldId id="270" r:id="rId13"/>
    <p:sldId id="283" r:id="rId14"/>
    <p:sldId id="285" r:id="rId15"/>
    <p:sldId id="269" r:id="rId16"/>
    <p:sldId id="268" r:id="rId17"/>
    <p:sldId id="267" r:id="rId18"/>
    <p:sldId id="273" r:id="rId19"/>
    <p:sldId id="272" r:id="rId20"/>
    <p:sldId id="287" r:id="rId21"/>
    <p:sldId id="271" r:id="rId22"/>
    <p:sldId id="286" r:id="rId23"/>
    <p:sldId id="288" r:id="rId24"/>
    <p:sldId id="289" r:id="rId25"/>
    <p:sldId id="277" r:id="rId26"/>
    <p:sldId id="280" r:id="rId27"/>
    <p:sldId id="290" r:id="rId28"/>
    <p:sldId id="2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9246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6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7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30050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7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7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4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1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686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626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554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tkali\Downloads\Oddzial_dla_niebezpiecznych_w_Tarnowie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adioszczecin.pl/6,102379,kraj-i-swiat&amp;dtx=&amp;szukaj=&amp;s=4" TargetMode="Externa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5435" y="2560320"/>
            <a:ext cx="9509760" cy="169817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Osadzeni niebezpieczni w polskim systemie </a:t>
            </a:r>
            <a:r>
              <a:rPr lang="pl-PL" b="1" dirty="0" smtClean="0"/>
              <a:t>penitencjarnym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5435" y="4362687"/>
            <a:ext cx="5759451" cy="1947333"/>
          </a:xfrm>
        </p:spPr>
        <p:txBody>
          <a:bodyPr>
            <a:normAutofit/>
          </a:bodyPr>
          <a:lstStyle/>
          <a:p>
            <a:r>
              <a:rPr lang="pl-PL" dirty="0"/>
              <a:t>d</a:t>
            </a:r>
            <a:r>
              <a:rPr lang="pl-PL" dirty="0" smtClean="0"/>
              <a:t>r </a:t>
            </a:r>
            <a:r>
              <a:rPr lang="pl-PL" dirty="0"/>
              <a:t>hab. Tomasz Kalisz, prof. </a:t>
            </a:r>
            <a:r>
              <a:rPr lang="pl-PL" dirty="0" err="1"/>
              <a:t>UWr</a:t>
            </a:r>
            <a:r>
              <a:rPr lang="pl-PL" dirty="0"/>
              <a:t>                              </a:t>
            </a:r>
          </a:p>
          <a:p>
            <a:r>
              <a:rPr lang="pl-PL" dirty="0"/>
              <a:t>Katedra Prawa Karnego Wykonawczego</a:t>
            </a:r>
          </a:p>
          <a:p>
            <a:r>
              <a:rPr lang="pl-PL" dirty="0"/>
              <a:t>Wydział Prawa, Administracji i Ekonomii</a:t>
            </a:r>
          </a:p>
          <a:p>
            <a:r>
              <a:rPr lang="pl-PL" dirty="0"/>
              <a:t>Uniwersytet Wrocławski</a:t>
            </a:r>
          </a:p>
          <a:p>
            <a:endParaRPr lang="pl-PL" dirty="0"/>
          </a:p>
        </p:txBody>
      </p:sp>
      <p:pic>
        <p:nvPicPr>
          <p:cNvPr id="6" name="Obraz 3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63" y="5677987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3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643210" y="1164771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 smtClean="0"/>
              <a:t>„(…) </a:t>
            </a:r>
            <a:r>
              <a:rPr lang="pl-PL" sz="3600" dirty="0"/>
              <a:t>władzom nie udało się właściwie umotywować decyzji o przedłużeniu zakwalifikowania skarżącego jako tzw. „osadzonego niebezpiecznego”,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b="1" dirty="0" smtClean="0"/>
              <a:t>a</a:t>
            </a:r>
            <a:r>
              <a:rPr lang="pl-PL" sz="3600" dirty="0" smtClean="0"/>
              <a:t> </a:t>
            </a:r>
            <a:r>
              <a:rPr lang="pl-PL" sz="3600" b="1" dirty="0" smtClean="0"/>
              <a:t>procedura weryfikacji statusu tzw. „osadzonego niebezpiecznego” stanowiła czystą formalność i ograniczyła się do powtórzenia tych samych podstaw</a:t>
            </a:r>
            <a:r>
              <a:rPr lang="pl-PL" sz="3600" dirty="0" smtClean="0"/>
              <a:t>.” </a:t>
            </a:r>
            <a:r>
              <a:rPr lang="pl-PL" sz="3600" dirty="0"/>
              <a:t>–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dirty="0" err="1" smtClean="0"/>
              <a:t>Karykowski</a:t>
            </a:r>
            <a:r>
              <a:rPr lang="pl-PL" sz="3600" dirty="0" smtClean="0"/>
              <a:t> </a:t>
            </a:r>
            <a:r>
              <a:rPr lang="pl-PL" sz="3600" dirty="0" err="1"/>
              <a:t>v.Polsce</a:t>
            </a:r>
            <a:r>
              <a:rPr lang="pl-PL" sz="3600" dirty="0"/>
              <a:t>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1129937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 smtClean="0"/>
              <a:t>„(…)</a:t>
            </a:r>
            <a:r>
              <a:rPr lang="pl-PL" sz="3600" b="1" dirty="0" smtClean="0"/>
              <a:t>komisja</a:t>
            </a:r>
            <a:r>
              <a:rPr lang="pl-PL" sz="3600" b="1" dirty="0"/>
              <a:t>, podejmując decyzję o przedłużeniu reżimu, nie przedstawiła nowego uzasadnienia. </a:t>
            </a:r>
            <a:endParaRPr lang="pl-PL" sz="3600" b="1" dirty="0" smtClean="0"/>
          </a:p>
          <a:p>
            <a:pPr marL="0" lvl="0" indent="0" algn="ctr">
              <a:buNone/>
            </a:pPr>
            <a:r>
              <a:rPr lang="pl-PL" sz="3600" dirty="0" smtClean="0"/>
              <a:t>(…)władzom </a:t>
            </a:r>
            <a:r>
              <a:rPr lang="pl-PL" sz="3600" dirty="0"/>
              <a:t>nie udało się właściwie umotywować zastosowania reżimu, a procedura kontroli zastosowania statusu więźnia niebezpiecznego stanowiła czystą formalność, i ograniczyła się do powołania tych samych powodów.” – 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dirty="0" smtClean="0"/>
              <a:t>Romaniuk </a:t>
            </a:r>
            <a:r>
              <a:rPr lang="pl-PL" sz="3600" dirty="0" err="1"/>
              <a:t>v.Polsce</a:t>
            </a:r>
            <a:r>
              <a:rPr lang="pl-PL" sz="3600" dirty="0"/>
              <a:t>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643210" y="859971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 smtClean="0"/>
              <a:t>„</a:t>
            </a:r>
            <a:r>
              <a:rPr lang="pl-PL" sz="3600" dirty="0"/>
              <a:t>Okoliczności, na których opierały się władze, mogą uzasadniać stosowanie reżimu wobec oskarżonego przez określony czas.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b="1" dirty="0" smtClean="0"/>
              <a:t>Nie </a:t>
            </a:r>
            <a:r>
              <a:rPr lang="pl-PL" sz="3600" b="1" dirty="0"/>
              <a:t>są jednak samodzielnie wystarczające do uzasadnienia przedłużania reżimu przez tak długi czas. </a:t>
            </a:r>
            <a:endParaRPr lang="pl-PL" sz="3600" b="1" dirty="0" smtClean="0"/>
          </a:p>
          <a:p>
            <a:pPr marL="0" lvl="0" indent="0" algn="ctr">
              <a:buNone/>
            </a:pPr>
            <a:r>
              <a:rPr lang="pl-PL" sz="3600" dirty="0" smtClean="0"/>
              <a:t>Wraz </a:t>
            </a:r>
            <a:r>
              <a:rPr lang="pl-PL" sz="3600" dirty="0"/>
              <a:t>z upływem czasu procedura ponownego rozpatrywania statusu osadzonego „niebezpiecznego” stała się czystą </a:t>
            </a:r>
            <a:r>
              <a:rPr lang="pl-PL" sz="3600" dirty="0" smtClean="0"/>
              <a:t>formalnością”– </a:t>
            </a:r>
          </a:p>
          <a:p>
            <a:pPr marL="0" lvl="0" indent="0" algn="ctr">
              <a:buNone/>
            </a:pPr>
            <a:r>
              <a:rPr lang="pl-PL" sz="3600" dirty="0" smtClean="0"/>
              <a:t>Świderski </a:t>
            </a:r>
            <a:r>
              <a:rPr lang="pl-PL" sz="3600" dirty="0" err="1"/>
              <a:t>v.Polsce</a:t>
            </a:r>
            <a:r>
              <a:rPr lang="pl-PL" sz="3600" dirty="0"/>
              <a:t>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2812" y="372681"/>
            <a:ext cx="114691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Znaczna liczba </a:t>
            </a:r>
            <a:r>
              <a:rPr lang="pl-PL" sz="3200" dirty="0"/>
              <a:t>osób, posiadających status tzw. „niebezpiecznego” przebywa w warunkach podwyższonego standardu ochronnego </a:t>
            </a:r>
            <a:r>
              <a:rPr lang="pl-PL" sz="3200" b="1" dirty="0" smtClean="0"/>
              <a:t>blisko</a:t>
            </a:r>
            <a:r>
              <a:rPr lang="pl-PL" sz="3200" b="1" dirty="0" smtClean="0"/>
              <a:t> </a:t>
            </a:r>
            <a:r>
              <a:rPr lang="pl-PL" sz="3200" b="1" dirty="0"/>
              <a:t>dwa </a:t>
            </a:r>
            <a:r>
              <a:rPr lang="pl-PL" sz="3200" b="1" dirty="0" smtClean="0"/>
              <a:t>lata (spadek w ostatnim okresie). </a:t>
            </a:r>
            <a:endParaRPr lang="pl-PL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W </a:t>
            </a:r>
            <a:r>
              <a:rPr lang="pl-PL" sz="3200" dirty="0"/>
              <a:t>kilku jednostkach penitencjarnych m.in. w Areszcie Śledczym w Katowicach, Areszcie Śledczym w Warszawie – Białołęce oraz w Zakładzie Karnym we Włocławku, odnotowano przypadki, gdzie okres ten wydłużył się od </a:t>
            </a:r>
            <a:r>
              <a:rPr lang="pl-PL" sz="3200" b="1" dirty="0"/>
              <a:t>4 do 13 lat</a:t>
            </a:r>
            <a:r>
              <a:rPr lang="pl-PL" sz="3200" b="1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Rekordzista przebywał w oddziale dla niebezpiecznych ponad </a:t>
            </a:r>
            <a:r>
              <a:rPr lang="pl-PL" sz="3200" b="1" dirty="0" smtClean="0"/>
              <a:t>16 lat – 6000 dni.</a:t>
            </a:r>
            <a:endParaRPr lang="pl-PL" sz="32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39" y="6003860"/>
            <a:ext cx="2090057" cy="74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16138" y="6522100"/>
            <a:ext cx="788167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200" dirty="0" smtClean="0"/>
              <a:t>Źródło: Dane CZSW oraz Helsińska Fundacja Praw Człowieka 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96790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89" y="298007"/>
            <a:ext cx="10643191" cy="62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337457"/>
            <a:ext cx="11444287" cy="5245100"/>
          </a:xfrm>
        </p:spPr>
        <p:txBody>
          <a:bodyPr>
            <a:noAutofit/>
          </a:bodyPr>
          <a:lstStyle/>
          <a:p>
            <a:r>
              <a:rPr lang="pl-PL" sz="3200" dirty="0"/>
              <a:t>Ustawa z dnia 10 września 2015 r. </a:t>
            </a:r>
            <a:r>
              <a:rPr lang="pl-PL" sz="3200" dirty="0" smtClean="0"/>
              <a:t>o </a:t>
            </a:r>
            <a:r>
              <a:rPr lang="pl-PL" sz="3200" dirty="0"/>
              <a:t>zmianie ustawy - Kodeks karny wykonawczy </a:t>
            </a:r>
            <a:r>
              <a:rPr lang="pl-PL" sz="3200" dirty="0" smtClean="0"/>
              <a:t>wprowadziła </a:t>
            </a:r>
            <a:r>
              <a:rPr lang="pl-PL" sz="3200" dirty="0"/>
              <a:t>zmiany w zakresie kwalifikowania i weryfikacji decyzji w zakresie osadzonych niebezpiecznych. </a:t>
            </a:r>
            <a:endParaRPr lang="pl-PL" sz="3200" dirty="0" smtClean="0"/>
          </a:p>
          <a:p>
            <a:endParaRPr lang="pl-PL" sz="3200" dirty="0" smtClean="0"/>
          </a:p>
          <a:p>
            <a:r>
              <a:rPr lang="pl-PL" sz="3200" dirty="0"/>
              <a:t>z</a:t>
            </a:r>
            <a:r>
              <a:rPr lang="pl-PL" sz="3200" dirty="0" smtClean="0"/>
              <a:t>modyfikowane </a:t>
            </a:r>
            <a:r>
              <a:rPr lang="pl-PL" sz="3200" dirty="0"/>
              <a:t>zostały przesłanki przedmiotowej decyzji, </a:t>
            </a:r>
            <a:endParaRPr lang="pl-PL" sz="3200" dirty="0" smtClean="0"/>
          </a:p>
          <a:p>
            <a:endParaRPr lang="pl-PL" sz="3200" dirty="0" smtClean="0"/>
          </a:p>
          <a:p>
            <a:r>
              <a:rPr lang="pl-PL" sz="3200" dirty="0" smtClean="0"/>
              <a:t>wprowadzona </a:t>
            </a:r>
            <a:r>
              <a:rPr lang="pl-PL" sz="3200" dirty="0"/>
              <a:t>została nowa formuła z art. 88b§2 </a:t>
            </a:r>
            <a:r>
              <a:rPr lang="pl-PL" sz="3200" dirty="0" err="1" smtClean="0"/>
              <a:t>kkw</a:t>
            </a:r>
            <a:r>
              <a:rPr lang="pl-PL" sz="3200" dirty="0" smtClean="0"/>
              <a:t>, pozwalająca </a:t>
            </a:r>
            <a:r>
              <a:rPr lang="pl-PL" sz="3200" dirty="0"/>
              <a:t>na modyfikowanie warunków odbywania kary przez osadzonych niebezpiecznych.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6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35726" y="504660"/>
            <a:ext cx="1140822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Przesłanki związane </a:t>
            </a:r>
            <a:r>
              <a:rPr lang="pl-PL" sz="3200" dirty="0"/>
              <a:t>ze wskazanymi w art. 88a §1 pk1 </a:t>
            </a:r>
            <a:r>
              <a:rPr lang="pl-PL" sz="3200" dirty="0" err="1"/>
              <a:t>kkw</a:t>
            </a:r>
            <a:r>
              <a:rPr lang="pl-PL" sz="3200" dirty="0"/>
              <a:t> przestępstwami</a:t>
            </a:r>
            <a:r>
              <a:rPr lang="pl-PL" sz="32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Katalog tych przestępstw nie uległ </a:t>
            </a:r>
            <a:r>
              <a:rPr lang="pl-PL" sz="3200" dirty="0" smtClean="0"/>
              <a:t>zmianie,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przestępstwo </a:t>
            </a:r>
            <a:r>
              <a:rPr lang="pl-PL" sz="3200" b="1" dirty="0"/>
              <a:t>o bardzo wysokim stopniu społecznej szkodliwości</a:t>
            </a:r>
            <a:r>
              <a:rPr lang="pl-PL" sz="3200" dirty="0"/>
              <a:t>. Wydaje się, że taka formuła to zawężenie pola przedmiotowej kwalifikacji – w tym obszarze.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UWAGA. Kodeks </a:t>
            </a:r>
            <a:r>
              <a:rPr lang="pl-PL" sz="3200" dirty="0"/>
              <a:t>karny wykonawczy nie definiuje tego pojęcia ani kwantyfikatorów służących do jego oceny</a:t>
            </a:r>
            <a:r>
              <a:rPr lang="pl-PL" sz="2000" dirty="0"/>
              <a:t>. </a:t>
            </a:r>
          </a:p>
          <a:p>
            <a:endParaRPr lang="pl-PL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5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36023" y="503647"/>
            <a:ext cx="11094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P</a:t>
            </a:r>
            <a:r>
              <a:rPr lang="pl-PL" sz="3200" dirty="0" smtClean="0"/>
              <a:t>ytanie, </a:t>
            </a:r>
            <a:r>
              <a:rPr lang="pl-PL" sz="3200" dirty="0"/>
              <a:t>czy przestępstwo o którym mowa w art. 88a </a:t>
            </a:r>
            <a:r>
              <a:rPr lang="pl-PL" sz="3200" dirty="0" err="1"/>
              <a:t>kkw</a:t>
            </a:r>
            <a:r>
              <a:rPr lang="pl-PL" sz="3200" dirty="0"/>
              <a:t> może być zrealizowane także w poprzedzających dokonanie formach stadialnych, zwłaszcza w formie usiłowania? </a:t>
            </a:r>
            <a:endParaRPr lang="pl-PL" sz="3200" dirty="0" smtClean="0"/>
          </a:p>
          <a:p>
            <a:endParaRPr lang="pl-PL" sz="3200" dirty="0"/>
          </a:p>
          <a:p>
            <a:r>
              <a:rPr lang="pl-PL" sz="3200" dirty="0"/>
              <a:t>Wydaje się, że ustawodawca powinien to jednoznacznie rozstrzygnąć, albo przez zastąpienie sformułowania „popełnił przestępstwo” określeniem „dokonał przestępstwa” co eliminuje usiłowanie. </a:t>
            </a:r>
          </a:p>
          <a:p>
            <a:endParaRPr lang="pl-PL" sz="3200" dirty="0"/>
          </a:p>
          <a:p>
            <a:r>
              <a:rPr lang="pl-PL" sz="3200" dirty="0" smtClean="0"/>
              <a:t>Względnie</a:t>
            </a:r>
            <a:r>
              <a:rPr lang="pl-PL" sz="3200" dirty="0"/>
              <a:t>, jeżeli zależy mu na wyraźnym poszerzeniu zakresu zastosowania analizowanej konstrukcji użył sformułowania „popełnił lub usiłował popełnić przestępstwo”.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99" y="5895674"/>
            <a:ext cx="2638697" cy="9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14399" y="124539"/>
            <a:ext cx="1117309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D</a:t>
            </a:r>
            <a:r>
              <a:rPr lang="pl-PL" sz="2800" dirty="0" smtClean="0"/>
              <a:t>o </a:t>
            </a:r>
            <a:r>
              <a:rPr lang="pl-PL" sz="2800" dirty="0"/>
              <a:t>grupy osadzonych niebezpiecznych zaliczony może być zwłaszcza skazany </a:t>
            </a:r>
            <a:r>
              <a:rPr lang="pl-PL" sz="2800" b="1" dirty="0"/>
              <a:t>z uwagi na jego kierowniczą lub znaczącą rolę w grupie lub związku</a:t>
            </a:r>
            <a:r>
              <a:rPr lang="pl-PL" sz="2800" dirty="0"/>
              <a:t>. </a:t>
            </a:r>
          </a:p>
          <a:p>
            <a:endParaRPr lang="pl-PL" sz="2800" dirty="0"/>
          </a:p>
          <a:p>
            <a:r>
              <a:rPr lang="pl-PL" sz="2800" b="1" dirty="0" smtClean="0"/>
              <a:t>Indywidualna ocena, </a:t>
            </a:r>
            <a:r>
              <a:rPr lang="pl-PL" sz="2800" dirty="0" smtClean="0"/>
              <a:t>jak </a:t>
            </a:r>
            <a:r>
              <a:rPr lang="pl-PL" sz="2800" dirty="0"/>
              <a:t>kształtuje się </a:t>
            </a:r>
            <a:r>
              <a:rPr lang="pl-PL" sz="2800" b="1" dirty="0"/>
              <a:t>zagrożenie dla porządku prawnego</a:t>
            </a:r>
            <a:r>
              <a:rPr lang="pl-PL" sz="2800" dirty="0"/>
              <a:t>, które może wyniknąć z nawiązania przez skazanego bezprawnych kontaktów z innymi członkami grupy.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/>
              <a:t>Z</a:t>
            </a:r>
            <a:r>
              <a:rPr lang="pl-PL" sz="2800" dirty="0" smtClean="0"/>
              <a:t>agrożenie </a:t>
            </a:r>
            <a:r>
              <a:rPr lang="pl-PL" sz="2800" dirty="0"/>
              <a:t>dla </a:t>
            </a:r>
            <a:r>
              <a:rPr lang="pl-PL" sz="2800" b="1" dirty="0"/>
              <a:t>życia</a:t>
            </a:r>
            <a:r>
              <a:rPr lang="pl-PL" sz="2800" dirty="0"/>
              <a:t> lub </a:t>
            </a:r>
            <a:r>
              <a:rPr lang="pl-PL" sz="2800" b="1" dirty="0"/>
              <a:t>zdrowia</a:t>
            </a:r>
            <a:r>
              <a:rPr lang="pl-PL" sz="2800" dirty="0"/>
              <a:t> </a:t>
            </a:r>
            <a:r>
              <a:rPr lang="pl-PL" sz="2800" dirty="0" smtClean="0"/>
              <a:t>ludzkiego lub </a:t>
            </a:r>
            <a:r>
              <a:rPr lang="pl-PL" sz="2800" dirty="0"/>
              <a:t>dla </a:t>
            </a:r>
            <a:r>
              <a:rPr lang="pl-PL" sz="2800" b="1" dirty="0"/>
              <a:t>czynności mających na celu ujawnienie mienia </a:t>
            </a:r>
            <a:r>
              <a:rPr lang="pl-PL" sz="2800" dirty="0" smtClean="0"/>
              <a:t>stanowiącego </a:t>
            </a:r>
            <a:r>
              <a:rPr lang="pl-PL" sz="2800" dirty="0"/>
              <a:t>korzyść z popełnienia przestępstwa.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Dla </a:t>
            </a:r>
            <a:r>
              <a:rPr lang="pl-PL" sz="2800" dirty="0"/>
              <a:t>ostatecznej oceny istotne jest także to czy inni członkowie grupy lub związku przebywają na wolności.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45" y="5753797"/>
            <a:ext cx="2795451" cy="99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8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44731" y="487680"/>
            <a:ext cx="1123405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Warto także zastanowić się nad relacją przesłanek klasyfikacji z art. 82 </a:t>
            </a:r>
            <a:r>
              <a:rPr lang="pl-PL" sz="2800" dirty="0" err="1"/>
              <a:t>kkw</a:t>
            </a:r>
            <a:r>
              <a:rPr lang="pl-PL" sz="2800" dirty="0"/>
              <a:t> oraz przesłanek kwalifikowania do grupy niebezpiecznych z art.88a§2 </a:t>
            </a:r>
            <a:r>
              <a:rPr lang="pl-PL" sz="2800" dirty="0" err="1"/>
              <a:t>kkw</a:t>
            </a:r>
            <a:r>
              <a:rPr lang="pl-PL" sz="2800" dirty="0"/>
              <a:t>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Przesłanki </a:t>
            </a:r>
            <a:r>
              <a:rPr lang="pl-PL" sz="2800" dirty="0"/>
              <a:t>klasyfikacji z art. 82 </a:t>
            </a:r>
            <a:r>
              <a:rPr lang="pl-PL" sz="2800" dirty="0" err="1"/>
              <a:t>kkw</a:t>
            </a:r>
            <a:r>
              <a:rPr lang="pl-PL" sz="2800" dirty="0"/>
              <a:t> mają charakter otwarty, ze względu na posłużenie się przez ustawodawcę, w ramach zawartego w tym przepisie wyliczenia, sformułowaniem w „szczególności”.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/>
              <a:t>Zupełnie inaczej należy traktować zestaw przesłanek kwalifikowania do grupy osadzonych niebezpiecznych zawarty w art. 88a§2 </a:t>
            </a:r>
            <a:r>
              <a:rPr lang="pl-PL" sz="2800" dirty="0" err="1"/>
              <a:t>kkw</a:t>
            </a:r>
            <a:r>
              <a:rPr lang="pl-PL" sz="2800" dirty="0"/>
              <a:t>. Ten katalog okoliczności ma wyraźnie zamknięty charakter i stosowany może być tylko w ramach kwalifikowania do grupy osadzonych </a:t>
            </a:r>
            <a:r>
              <a:rPr lang="pl-PL" sz="2800" dirty="0" smtClean="0"/>
              <a:t>niebezpiecznych. </a:t>
            </a:r>
            <a:endParaRPr lang="pl-PL" sz="2800" dirty="0"/>
          </a:p>
          <a:p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5" y="5840239"/>
            <a:ext cx="2551611" cy="9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85667" y="501563"/>
            <a:ext cx="11190968" cy="5651818"/>
          </a:xfrm>
        </p:spPr>
        <p:txBody>
          <a:bodyPr>
            <a:normAutofit lnSpcReduction="10000"/>
          </a:bodyPr>
          <a:lstStyle/>
          <a:p>
            <a:r>
              <a:rPr lang="pl-PL" sz="3200" dirty="0" smtClean="0"/>
              <a:t>Szczególna grupa osób karnie izolowanych. </a:t>
            </a:r>
          </a:p>
          <a:p>
            <a:r>
              <a:rPr lang="pl-PL" sz="3200" dirty="0" smtClean="0"/>
              <a:t>Osoby wykazujące znaczny stopień demoralizacji, agresywne, niebezpieczne dla społeczeństwa i współosadzonych. </a:t>
            </a:r>
          </a:p>
          <a:p>
            <a:r>
              <a:rPr lang="pl-PL" sz="3200" dirty="0" smtClean="0"/>
              <a:t>Osoby bezpośrednio zaangażowane, a niejednokrotnie pełniące funkcje kierownicze, w ramach przestępczości zorganizowanej. </a:t>
            </a:r>
          </a:p>
          <a:p>
            <a:r>
              <a:rPr lang="pl-PL" sz="3200" dirty="0" smtClean="0"/>
              <a:t>Sprawcy przestępstw terrorystycznych, mocno zradykalizowani.</a:t>
            </a:r>
          </a:p>
          <a:p>
            <a:r>
              <a:rPr lang="pl-PL" sz="3200" dirty="0" smtClean="0"/>
              <a:t>W praktyce funkcjonowania systemów penitencjarnych osoby te stanowią realne zagrożenie dla prawidłowego funkcjonowania i bezpieczeństwa zakładów karnych.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63" y="5677987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0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35726" y="0"/>
            <a:ext cx="1119051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Przesłanki kwalifikacji </a:t>
            </a:r>
            <a:r>
              <a:rPr lang="pl-PL" sz="2800" dirty="0"/>
              <a:t>z </a:t>
            </a:r>
            <a:r>
              <a:rPr lang="pl-PL" sz="2800" dirty="0" smtClean="0"/>
              <a:t>art.88a§2 </a:t>
            </a:r>
            <a:r>
              <a:rPr lang="pl-PL" sz="2800" dirty="0" err="1" smtClean="0"/>
              <a:t>kkw</a:t>
            </a:r>
            <a:r>
              <a:rPr lang="pl-PL" sz="2800" dirty="0" smtClean="0"/>
              <a:t>:</a:t>
            </a:r>
          </a:p>
          <a:p>
            <a:pPr marL="514350" indent="-514350">
              <a:buAutoNum type="arabicParenR"/>
            </a:pPr>
            <a:r>
              <a:rPr lang="pl-PL" sz="2800" dirty="0" smtClean="0"/>
              <a:t>właściwości </a:t>
            </a:r>
            <a:r>
              <a:rPr lang="pl-PL" sz="2800" dirty="0"/>
              <a:t>i warunki osobiste skazanego; </a:t>
            </a:r>
            <a:endParaRPr lang="pl-PL" sz="2800" dirty="0" smtClean="0"/>
          </a:p>
          <a:p>
            <a:pPr marL="514350" indent="-514350">
              <a:buAutoNum type="arabicParenR"/>
            </a:pPr>
            <a:r>
              <a:rPr lang="pl-PL" sz="2800" dirty="0" smtClean="0"/>
              <a:t>motywacje </a:t>
            </a:r>
            <a:r>
              <a:rPr lang="pl-PL" sz="2800" dirty="0"/>
              <a:t>i sposób zachowania się przy popełnieniu przestępstwa oraz rodzaj i rozmiar ujemnych następstw przestępstwa; </a:t>
            </a:r>
            <a:endParaRPr lang="pl-PL" sz="2800" dirty="0" smtClean="0"/>
          </a:p>
          <a:p>
            <a:pPr marL="514350" indent="-514350">
              <a:buAutoNum type="arabicParenR"/>
            </a:pPr>
            <a:r>
              <a:rPr lang="pl-PL" sz="2800" dirty="0" smtClean="0"/>
              <a:t>sposób </a:t>
            </a:r>
            <a:r>
              <a:rPr lang="pl-PL" sz="2800" dirty="0"/>
              <a:t>zachowania się w trakcie pobytu w zakładzie karnym; </a:t>
            </a:r>
            <a:endParaRPr lang="pl-PL" sz="2800" dirty="0" smtClean="0"/>
          </a:p>
          <a:p>
            <a:pPr marL="514350" indent="-514350">
              <a:buAutoNum type="arabicParenR"/>
            </a:pPr>
            <a:r>
              <a:rPr lang="pl-PL" sz="2800" dirty="0" smtClean="0"/>
              <a:t>stopień </a:t>
            </a:r>
            <a:r>
              <a:rPr lang="pl-PL" sz="2800" dirty="0"/>
              <a:t>demoralizacji lub postępy w resocjalizacji; </a:t>
            </a:r>
            <a:endParaRPr lang="pl-PL" sz="2800" dirty="0" smtClean="0"/>
          </a:p>
          <a:p>
            <a:pPr marL="514350" indent="-514350">
              <a:buAutoNum type="arabicParenR"/>
            </a:pPr>
            <a:r>
              <a:rPr lang="pl-PL" sz="2800" dirty="0" smtClean="0"/>
              <a:t>w </a:t>
            </a:r>
            <a:r>
              <a:rPr lang="pl-PL" sz="2800" dirty="0"/>
              <a:t>wypadku skazanego za przestępstwo popełnione w zorganizowanej grupie albo związku mających na celu popełnianie przestępstw – zagrożenie dla porządku prawnego, które może wyniknąć z </a:t>
            </a:r>
            <a:r>
              <a:rPr lang="pl-PL" sz="2800" b="1" dirty="0"/>
              <a:t>nawiązania przez skazanego bezprawnych kontaktów</a:t>
            </a:r>
            <a:r>
              <a:rPr lang="pl-PL" sz="2800" dirty="0"/>
              <a:t> z innymi członkami grupy, w tym zwłaszcza </a:t>
            </a:r>
            <a:r>
              <a:rPr lang="pl-PL" sz="2800" b="1" dirty="0"/>
              <a:t>zagrożenie dla życia lub zdrowia ludzkiego lub dla czynności mających </a:t>
            </a:r>
            <a:r>
              <a:rPr lang="pl-PL" sz="2800" dirty="0"/>
              <a:t>na celu ujawnienie mienia stanowiącego korzyść z popełnienia przestępstwa, oraz fakt, </a:t>
            </a:r>
            <a:r>
              <a:rPr lang="pl-PL" sz="2800" b="1" dirty="0"/>
              <a:t>że inni członkowie grupy lub związku przebywają na wolności</a:t>
            </a:r>
            <a:r>
              <a:rPr lang="pl-PL" sz="2800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7" y="5793931"/>
            <a:ext cx="2682239" cy="95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441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18606" y="444138"/>
            <a:ext cx="11225347" cy="5332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Każdorazowym zadaniem komisji penitencjarnej będzie także precyzyjne, niebudzące wątpliwości i czytelne, także dla skazanego, uzasadnienie wydanej decyzji.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Organ </a:t>
            </a:r>
            <a:r>
              <a:rPr lang="pl-PL" sz="2800" dirty="0"/>
              <a:t>musi wyjaśnić, jakie elementy uznał za czynniki decydujące o kierunku oceny niebezpieczeństwa i na jakich danych i informacjach oparł swoją decyzję.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Należy </a:t>
            </a:r>
            <a:r>
              <a:rPr lang="pl-PL" sz="2800" dirty="0"/>
              <a:t>wyraźnie przestrzec przed niestarannie opracowanymi decyzjami. Lakoniczne czy też zdawkowe uzasadnienia oparte na swoistym powtórzeniu przesłanek ustawowych, będą rodziły skargi do sądu penitencjarnego, a w dalszej kolejności do </a:t>
            </a:r>
            <a:r>
              <a:rPr lang="pl-PL" sz="2800" dirty="0" err="1"/>
              <a:t>ETPCz</a:t>
            </a:r>
            <a:r>
              <a:rPr lang="pl-PL" sz="2800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35" y="548640"/>
            <a:ext cx="5364479" cy="570411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14401" y="6392093"/>
            <a:ext cx="4841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hlinkClick r:id="rId3" action="ppaction://hlinkfile"/>
              </a:rPr>
              <a:t>file:///C:/Users/tkali/Downloads/Oddzial_dla_niebezpiecznych_w_Tarnowie.pdf</a:t>
            </a:r>
            <a:r>
              <a:rPr lang="pl-PL" sz="1000" dirty="0" smtClean="0"/>
              <a:t>  </a:t>
            </a:r>
            <a:endParaRPr lang="pl-PL" sz="1000" dirty="0"/>
          </a:p>
        </p:txBody>
      </p:sp>
      <p:pic>
        <p:nvPicPr>
          <p:cNvPr id="1026" name="Picture 2" descr="Polskie więzienia pękają w szwach. Fot. Łukasz Szełemej [Radio Szczecin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03" y="548640"/>
            <a:ext cx="5468983" cy="57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55772" y="6400801"/>
            <a:ext cx="683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hlinkClick r:id="rId5"/>
              </a:rPr>
              <a:t>http://radioszczecin.pl/6,102379,kraj-i-swiat&amp;dtx=&amp;szukaj=&amp;</a:t>
            </a:r>
            <a:r>
              <a:rPr lang="pl-PL" sz="1000" dirty="0" smtClean="0">
                <a:hlinkClick r:id="rId5"/>
              </a:rPr>
              <a:t>s=4</a:t>
            </a:r>
            <a:r>
              <a:rPr lang="pl-PL" sz="1000" dirty="0" smtClean="0"/>
              <a:t> </a:t>
            </a:r>
            <a:r>
              <a:rPr lang="pl-PL" sz="1000" dirty="0" smtClean="0">
                <a:solidFill>
                  <a:schemeClr val="accent5">
                    <a:lumMod val="75000"/>
                  </a:schemeClr>
                </a:solidFill>
              </a:rPr>
              <a:t>Polskie </a:t>
            </a:r>
            <a:r>
              <a:rPr lang="pl-PL" sz="1000" dirty="0">
                <a:solidFill>
                  <a:schemeClr val="accent5">
                    <a:lumMod val="75000"/>
                  </a:schemeClr>
                </a:solidFill>
              </a:rPr>
              <a:t>więzienia pękają w szwach. Fot. Łukasz </a:t>
            </a:r>
            <a:r>
              <a:rPr lang="pl-PL" sz="1000" dirty="0" err="1">
                <a:solidFill>
                  <a:schemeClr val="accent5">
                    <a:lumMod val="75000"/>
                  </a:schemeClr>
                </a:solidFill>
              </a:rPr>
              <a:t>Szełemej</a:t>
            </a:r>
            <a:r>
              <a:rPr lang="pl-PL" sz="1000" dirty="0">
                <a:solidFill>
                  <a:schemeClr val="accent5">
                    <a:lumMod val="75000"/>
                  </a:schemeClr>
                </a:solidFill>
              </a:rPr>
              <a:t> [Radio Szczecin]</a:t>
            </a:r>
          </a:p>
        </p:txBody>
      </p:sp>
    </p:spTree>
    <p:extLst>
      <p:ext uri="{BB962C8B-B14F-4D97-AF65-F5344CB8AC3E}">
        <p14:creationId xmlns:p14="http://schemas.microsoft.com/office/powerpoint/2010/main" val="231820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834" y="6285825"/>
            <a:ext cx="1394375" cy="49602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01486" y="302194"/>
            <a:ext cx="1099892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Art. 88b. § </a:t>
            </a:r>
            <a:r>
              <a:rPr lang="pl-PL" sz="2000" dirty="0" smtClean="0"/>
              <a:t>1.</a:t>
            </a:r>
          </a:p>
          <a:p>
            <a:pPr marL="342900" indent="-342900">
              <a:buAutoNum type="arabicParenR"/>
            </a:pPr>
            <a:r>
              <a:rPr lang="pl-PL" sz="2000" dirty="0" smtClean="0"/>
              <a:t>cele </a:t>
            </a:r>
            <a:r>
              <a:rPr lang="pl-PL" sz="2000" dirty="0"/>
              <a:t>mieszkalne oraz miejsca i pomieszczenia wyznaczone do: pracy, nauki, przeprowadzania spacerów, widzeń, odprawiania nabożeństw, spotkań religijnych i nauczania religii oraz zajęć kulturalno-oświatowych, z zakresu kultury fizycznej i sportu wyposaża się w odpowiednie zabezpieczenia techniczno-ochronne;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cele </a:t>
            </a:r>
            <a:r>
              <a:rPr lang="pl-PL" sz="2000" dirty="0"/>
              <a:t>mieszkalne pozostają zamknięte całą dobę i są częściej </a:t>
            </a:r>
            <a:r>
              <a:rPr lang="pl-PL" sz="2000" dirty="0" smtClean="0"/>
              <a:t>kontrolowane;</a:t>
            </a:r>
          </a:p>
          <a:p>
            <a:pPr marL="342900" indent="-342900">
              <a:buAutoNum type="arabicParenR"/>
            </a:pPr>
            <a:r>
              <a:rPr lang="pl-PL" sz="2000" dirty="0" smtClean="0"/>
              <a:t>skazani </a:t>
            </a:r>
            <a:r>
              <a:rPr lang="pl-PL" sz="2000" dirty="0"/>
              <a:t>mogą uczyć się, pracować, bezpośrednio uczestniczyć w nabożeństwach, spotkaniach religijnych i nauce religii oraz korzystać z zajęć kulturalno- -oświatowych, z zakresu kultury fizycznej i sportu, tylko w oddziale, w którym są osadzeni;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poruszanie </a:t>
            </a:r>
            <a:r>
              <a:rPr lang="pl-PL" sz="2000" dirty="0"/>
              <a:t>się skazanych po terenie zakładu karnego odbywa się pod wzmocnionym dozorem i jest ograniczone tylko do niezbędnych potrzeb;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skazanych </a:t>
            </a:r>
            <a:r>
              <a:rPr lang="pl-PL" sz="2000" dirty="0"/>
              <a:t>poddaje się kontroli osobistej przy każdorazowym wyjściu i powrocie do cel;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/>
              <a:t>s</a:t>
            </a:r>
            <a:r>
              <a:rPr lang="pl-PL" sz="2000" dirty="0" smtClean="0"/>
              <a:t>pacer </a:t>
            </a:r>
            <a:r>
              <a:rPr lang="pl-PL" sz="2000" dirty="0"/>
              <a:t>skazanych odbywa się w wyznaczonych miejscach pod wzmocnionym dozorem;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sposób </a:t>
            </a:r>
            <a:r>
              <a:rPr lang="pl-PL" sz="2000" dirty="0"/>
              <a:t>osobistego kontaktowania się przedstawicieli podmiotów określonych w art. 38 § 1 ze skazanymi określa każdorazowo dyrektor zakładu karnego;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widzenia </a:t>
            </a:r>
            <a:r>
              <a:rPr lang="pl-PL" sz="2000" dirty="0"/>
              <a:t>skazanych odbywają się w wyznaczonych miejscach pod wzmocnionym dozorem. </a:t>
            </a:r>
            <a:endParaRPr lang="pl-PL" sz="2000" dirty="0" smtClean="0"/>
          </a:p>
          <a:p>
            <a:pPr marL="342900" indent="-342900">
              <a:buAutoNum type="arabicParenR"/>
            </a:pPr>
            <a:r>
              <a:rPr lang="pl-PL" sz="2000" dirty="0" smtClean="0"/>
              <a:t>widzenia </a:t>
            </a:r>
            <a:r>
              <a:rPr lang="pl-PL" sz="2000" dirty="0"/>
              <a:t>mogą być udzielane w sposób uniemożliwiający bezpośredni kontakt z osobami odwiedzającymi, jeżeli zachodzi poważne zagrożenie bezpieczeństwa osób </a:t>
            </a:r>
            <a:r>
              <a:rPr lang="pl-PL" sz="2000" dirty="0" smtClean="0"/>
              <a:t>odwiedzających.</a:t>
            </a:r>
          </a:p>
          <a:p>
            <a:pPr marL="342900" indent="-342900">
              <a:buAutoNum type="arabicParenR"/>
            </a:pPr>
            <a:r>
              <a:rPr lang="pl-PL" sz="2000" dirty="0"/>
              <a:t> </a:t>
            </a:r>
            <a:r>
              <a:rPr lang="pl-PL" sz="2000" dirty="0" smtClean="0"/>
              <a:t>skazani </a:t>
            </a:r>
            <a:r>
              <a:rPr lang="pl-PL" sz="2000" dirty="0"/>
              <a:t>nie mogą korzystać z własnej odzieży i </a:t>
            </a:r>
            <a:r>
              <a:rPr lang="pl-PL" sz="2000" dirty="0" smtClean="0"/>
              <a:t>obuwia.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4952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09897" y="174171"/>
            <a:ext cx="112863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do zastosowania </a:t>
            </a:r>
            <a:r>
              <a:rPr lang="pl-PL" sz="3200" dirty="0"/>
              <a:t>formuły przewidzianej dla osadzonych niebezpiecznych muszą być spełnione </a:t>
            </a:r>
            <a:r>
              <a:rPr lang="pl-PL" sz="3200" dirty="0" smtClean="0"/>
              <a:t>kwalifikowane okoliczności,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zagrożenie </a:t>
            </a:r>
            <a:r>
              <a:rPr lang="pl-PL" sz="3200" dirty="0"/>
              <a:t>społeczne albo zagrożenie bezpieczeństwa zakładu muszą przyjąć rozmiar „poważnych”, </a:t>
            </a: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zaś </a:t>
            </a:r>
            <a:r>
              <a:rPr lang="pl-PL" sz="3200" dirty="0"/>
              <a:t>przestępstwo, którego dopuścił się skazany, musi wykazywać „bardzo wysoki” stopień społecznej </a:t>
            </a:r>
            <a:r>
              <a:rPr lang="pl-PL" sz="3200" dirty="0" smtClean="0"/>
              <a:t>szkodliwości,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okoliczności </a:t>
            </a:r>
            <a:r>
              <a:rPr lang="pl-PL" sz="3200" dirty="0"/>
              <a:t>uzasadniające podjęcie decyzji o </a:t>
            </a:r>
            <a:r>
              <a:rPr lang="pl-PL" sz="3200" dirty="0" smtClean="0"/>
              <a:t>kwalifikacji </a:t>
            </a:r>
            <a:r>
              <a:rPr lang="pl-PL" sz="3200" dirty="0"/>
              <a:t>do grupy osadzonych niebezpiecznych powinny zdecydowanie różnić się od tych wskazanych w art. 88 § 3 i 6 </a:t>
            </a:r>
            <a:r>
              <a:rPr lang="pl-PL" sz="3200" dirty="0" err="1"/>
              <a:t>k.k.w</a:t>
            </a:r>
            <a:r>
              <a:rPr lang="pl-PL" sz="3200" dirty="0"/>
              <a:t>., </a:t>
            </a: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komisja </a:t>
            </a:r>
            <a:r>
              <a:rPr lang="pl-PL" sz="3200" dirty="0"/>
              <a:t>penitencjarna musi </a:t>
            </a:r>
            <a:r>
              <a:rPr lang="pl-PL" sz="3200" dirty="0" smtClean="0"/>
              <a:t>uzasadnić</a:t>
            </a:r>
            <a:r>
              <a:rPr lang="pl-PL" sz="3200" dirty="0"/>
              <a:t>, dlaczego podstawowy </a:t>
            </a:r>
            <a:r>
              <a:rPr lang="pl-PL" sz="3200" dirty="0" smtClean="0"/>
              <a:t>schemat (typ zamknięty) </a:t>
            </a:r>
            <a:r>
              <a:rPr lang="pl-PL" sz="3200" dirty="0"/>
              <a:t>jest w tym wypadku niewystarczający</a:t>
            </a:r>
            <a:r>
              <a:rPr lang="pl-PL" dirty="0"/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198" y="6279294"/>
            <a:ext cx="139000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3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70857" y="374469"/>
            <a:ext cx="1111213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Należy </a:t>
            </a:r>
            <a:r>
              <a:rPr lang="pl-PL" sz="2800" dirty="0"/>
              <a:t>zwrócić uwagę, że rozwiązanie przyjęte w ramach art. 88a§3 </a:t>
            </a:r>
            <a:r>
              <a:rPr lang="pl-PL" sz="2800" dirty="0" err="1"/>
              <a:t>kkw</a:t>
            </a:r>
            <a:r>
              <a:rPr lang="pl-PL" sz="2800" dirty="0"/>
              <a:t> jest wyraźnym wyjściem poza zakres ograniczeń składających się na kodeksowo określony typ zamknięty zakładu karnego, opisany w art. 90 </a:t>
            </a:r>
            <a:r>
              <a:rPr lang="pl-PL" sz="2800" dirty="0" err="1"/>
              <a:t>kkw</a:t>
            </a:r>
            <a:r>
              <a:rPr lang="pl-PL" sz="2800" dirty="0"/>
              <a:t>. (dodatkowe elementy wskazane w art. 88b i 88c </a:t>
            </a:r>
            <a:r>
              <a:rPr lang="pl-PL" sz="2800" dirty="0" err="1"/>
              <a:t>kkw</a:t>
            </a:r>
            <a:r>
              <a:rPr lang="pl-PL" sz="2800" dirty="0"/>
              <a:t>). </a:t>
            </a:r>
          </a:p>
          <a:p>
            <a:endParaRPr lang="pl-PL" sz="2800" dirty="0"/>
          </a:p>
          <a:p>
            <a:r>
              <a:rPr lang="pl-PL" sz="2800" dirty="0"/>
              <a:t>Wskazana konstrukcja w pewnym sensie sugeruje, że mamy tu do czynienia z swoistym podtypem (w obrębie zakładu karnego typu zamkniętego). Ustawodawca w ramach art. 70 i 71 </a:t>
            </a:r>
            <a:r>
              <a:rPr lang="pl-PL" sz="2800" dirty="0" err="1"/>
              <a:t>kkw</a:t>
            </a:r>
            <a:r>
              <a:rPr lang="pl-PL" sz="2800" dirty="0"/>
              <a:t> nie przewiduje jednak możliwości tworzenia takich form organizacyjnych. </a:t>
            </a:r>
            <a:endParaRPr lang="pl-PL" sz="2800" dirty="0" smtClean="0"/>
          </a:p>
          <a:p>
            <a:endParaRPr lang="pl-PL" sz="2800" dirty="0" smtClean="0"/>
          </a:p>
          <a:p>
            <a:r>
              <a:rPr lang="pl-PL" sz="2800" dirty="0"/>
              <a:t>N</a:t>
            </a:r>
            <a:r>
              <a:rPr lang="pl-PL" sz="2800" dirty="0" smtClean="0"/>
              <a:t>owy </a:t>
            </a:r>
            <a:r>
              <a:rPr lang="pl-PL" sz="2800" dirty="0"/>
              <a:t>typ mógłby stworzyć sam ustawodawca, ale wskazane przepisy nie pozwalają na przyjęcie interpretacji, że taki zabieg został zrealizowany.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19783"/>
          <a:stretch/>
        </p:blipFill>
        <p:spPr>
          <a:xfrm>
            <a:off x="830554" y="200298"/>
            <a:ext cx="5494046" cy="35271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t="19560"/>
          <a:stretch/>
        </p:blipFill>
        <p:spPr>
          <a:xfrm>
            <a:off x="6497003" y="200298"/>
            <a:ext cx="5477691" cy="35271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t="19701"/>
          <a:stretch/>
        </p:blipFill>
        <p:spPr>
          <a:xfrm>
            <a:off x="830555" y="3727450"/>
            <a:ext cx="5484520" cy="3056527"/>
          </a:xfrm>
          <a:prstGeom prst="rect">
            <a:avLst/>
          </a:prstGeom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324600" y="3727451"/>
            <a:ext cx="5649913" cy="3055938"/>
            <a:chOff x="3984" y="2348"/>
            <a:chExt cx="3559" cy="1925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84" y="2348"/>
              <a:ext cx="2955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5"/>
            <a:stretch/>
          </p:blipFill>
          <p:spPr bwMode="auto">
            <a:xfrm>
              <a:off x="4087" y="2348"/>
              <a:ext cx="3456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457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2811" y="470263"/>
            <a:ext cx="1146918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W </a:t>
            </a:r>
            <a:r>
              <a:rPr lang="pl-PL" sz="2800" dirty="0"/>
              <a:t>2012 roku zakwalifikowano do kategorii „niebezpiecznych” 132 </a:t>
            </a:r>
            <a:r>
              <a:rPr lang="pl-PL" sz="2800" dirty="0" smtClean="0"/>
              <a:t>osoby – dane CZSW. Jako </a:t>
            </a:r>
            <a:r>
              <a:rPr lang="pl-PL" sz="2800" dirty="0"/>
              <a:t>powody takiej decyzji </a:t>
            </a:r>
            <a:r>
              <a:rPr lang="pl-PL" sz="2800" dirty="0" smtClean="0"/>
              <a:t>wskazywano: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najczęściej </a:t>
            </a:r>
            <a:r>
              <a:rPr lang="pl-PL" sz="2800" dirty="0"/>
              <a:t>czynną napaść na funkcjonariusza publicznego (43 osoby),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organizacja </a:t>
            </a:r>
            <a:r>
              <a:rPr lang="pl-PL" sz="2800" dirty="0"/>
              <a:t>lub aktywne uczestnictwo w zbiorowym wystąpieniu (4 osoby),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popełnienie </a:t>
            </a:r>
            <a:r>
              <a:rPr lang="pl-PL" sz="2800" dirty="0"/>
              <a:t>przestępstwa </a:t>
            </a:r>
            <a:r>
              <a:rPr lang="pl-PL" sz="2800" dirty="0" smtClean="0"/>
              <a:t>w zorganizowanej grupie (29 </a:t>
            </a:r>
            <a:r>
              <a:rPr lang="pl-PL" sz="2800" dirty="0"/>
              <a:t>osób),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popełnienie </a:t>
            </a:r>
            <a:r>
              <a:rPr lang="pl-PL" sz="2800" dirty="0"/>
              <a:t>przestępstwa wzięcia lub przetrzymywania zakładnika (8 osób),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popełnienie </a:t>
            </a:r>
            <a:r>
              <a:rPr lang="pl-PL" sz="2800" dirty="0"/>
              <a:t>przestępstwa z użyciem broni lub materiałów wybuchowych (20 osób),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gwałt </a:t>
            </a:r>
            <a:r>
              <a:rPr lang="pl-PL" sz="2800" dirty="0"/>
              <a:t>i znęcanie się nad osadzonym (9 osób),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usiłowanie </a:t>
            </a:r>
            <a:r>
              <a:rPr lang="pl-PL" sz="2800" dirty="0"/>
              <a:t>uwolnienia się z terenu jednostki lub podczas konwoju (18 osób), </a:t>
            </a:r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zamach </a:t>
            </a:r>
            <a:r>
              <a:rPr lang="pl-PL" sz="2800" dirty="0"/>
              <a:t>na prezydenta, integralność państwa (1 osoba).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3" y="5944332"/>
            <a:ext cx="2272937" cy="8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81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7230" y="5211546"/>
            <a:ext cx="4851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/>
              <a:t>Dziękuję za uwagę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7" y="938568"/>
            <a:ext cx="6573493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66651" y="374469"/>
            <a:ext cx="107376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czy </a:t>
            </a:r>
            <a:r>
              <a:rPr lang="pl-PL" sz="3200" dirty="0"/>
              <a:t>zachowany jest standard chroniący godność ludzką </a:t>
            </a:r>
            <a:r>
              <a:rPr lang="pl-PL" sz="3200" dirty="0" smtClean="0"/>
              <a:t>osadzonych</a:t>
            </a:r>
            <a:r>
              <a:rPr lang="pl-PL" sz="3200" dirty="0"/>
              <a:t>?</a:t>
            </a: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czy </a:t>
            </a:r>
            <a:r>
              <a:rPr lang="pl-PL" sz="3200" dirty="0"/>
              <a:t>formy izolacji skazanych niebezpiecznych nie naruszają zakazu nieludzkiego i poniżającego </a:t>
            </a:r>
            <a:r>
              <a:rPr lang="pl-PL" sz="3200" dirty="0" smtClean="0"/>
              <a:t>karania?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czy </a:t>
            </a:r>
            <a:r>
              <a:rPr lang="pl-PL" sz="3200" dirty="0"/>
              <a:t>w warunkach daleko idącej izolacji możliwe jest prowadzenie oddziaływań </a:t>
            </a:r>
            <a:r>
              <a:rPr lang="pl-PL" sz="3200" dirty="0" smtClean="0"/>
              <a:t>penitencjarnych</a:t>
            </a:r>
            <a:r>
              <a:rPr lang="pl-PL" sz="3200" dirty="0"/>
              <a:t>?</a:t>
            </a:r>
            <a:endParaRPr lang="pl-P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jak </a:t>
            </a:r>
            <a:r>
              <a:rPr lang="pl-PL" sz="3200" dirty="0"/>
              <a:t>kształtuje się wzajemna relacja między funkcją izolacyjną a funkcją związaną ze społeczną </a:t>
            </a:r>
            <a:r>
              <a:rPr lang="pl-PL" sz="3200" dirty="0" smtClean="0"/>
              <a:t>readaptacją?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/>
              <a:t>czy </a:t>
            </a:r>
            <a:r>
              <a:rPr lang="pl-PL" sz="3200" dirty="0"/>
              <a:t>warunki odbywania kary w oddziałach dla osadzonych niebezpiecznych zawsze są adekwatne do zagrożeń płynących ze strony tych </a:t>
            </a:r>
            <a:r>
              <a:rPr lang="pl-PL" sz="3200" dirty="0" smtClean="0"/>
              <a:t>skazanych?</a:t>
            </a:r>
            <a:endParaRPr lang="pl-PL" sz="32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91" y="5806279"/>
            <a:ext cx="2647406" cy="9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4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22" y="295384"/>
            <a:ext cx="9736156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1121227"/>
            <a:ext cx="11444287" cy="5575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/>
              <a:t>„</a:t>
            </a:r>
            <a:r>
              <a:rPr lang="pl-PL" sz="3600" b="1" dirty="0"/>
              <a:t>Nawet w najtrudniejszych okolicznościach, </a:t>
            </a:r>
            <a:endParaRPr lang="pl-PL" sz="3600" b="1" dirty="0" smtClean="0"/>
          </a:p>
          <a:p>
            <a:pPr marL="0" indent="0" algn="ctr">
              <a:buNone/>
            </a:pPr>
            <a:r>
              <a:rPr lang="pl-PL" sz="3600" b="1" dirty="0" smtClean="0"/>
              <a:t>takich jak </a:t>
            </a:r>
            <a:r>
              <a:rPr lang="pl-PL" sz="3600" b="1" dirty="0"/>
              <a:t>walka z terroryzmem lub przestępczością kryminalną, </a:t>
            </a:r>
            <a:endParaRPr lang="pl-PL" sz="3600" b="1" dirty="0" smtClean="0"/>
          </a:p>
          <a:p>
            <a:pPr marL="0" indent="0" algn="ctr">
              <a:buNone/>
            </a:pPr>
            <a:r>
              <a:rPr lang="pl-PL" sz="3600" b="1" dirty="0" smtClean="0"/>
              <a:t>Konwencja </a:t>
            </a:r>
            <a:r>
              <a:rPr lang="pl-PL" sz="3600" b="1" dirty="0"/>
              <a:t>zabrania kategorycznie tortur oraz nieludzkiego lub poniżającego traktowania albo karania </a:t>
            </a:r>
            <a:endParaRPr lang="pl-PL" sz="3600" b="1" dirty="0" smtClean="0"/>
          </a:p>
          <a:p>
            <a:pPr marL="0" indent="0" algn="ctr">
              <a:buNone/>
            </a:pPr>
            <a:r>
              <a:rPr lang="pl-PL" sz="3600" b="1" dirty="0" smtClean="0"/>
              <a:t>bez </a:t>
            </a:r>
            <a:r>
              <a:rPr lang="pl-PL" sz="3600" b="1" dirty="0"/>
              <a:t>względu na zachowanie ofiary” </a:t>
            </a:r>
            <a:r>
              <a:rPr lang="pl-PL" sz="3600" dirty="0"/>
              <a:t>– </a:t>
            </a:r>
            <a:endParaRPr lang="pl-PL" sz="3600" dirty="0" smtClean="0"/>
          </a:p>
          <a:p>
            <a:pPr marL="0" indent="0" algn="ctr">
              <a:buNone/>
            </a:pPr>
            <a:r>
              <a:rPr lang="pl-PL" sz="3600" dirty="0" err="1" smtClean="0"/>
              <a:t>ETPCz</a:t>
            </a:r>
            <a:r>
              <a:rPr lang="pl-PL" sz="3600" dirty="0" smtClean="0"/>
              <a:t> Piechowicz </a:t>
            </a:r>
            <a:r>
              <a:rPr lang="pl-PL" sz="3600" dirty="0" err="1"/>
              <a:t>v.Polsce</a:t>
            </a:r>
            <a:r>
              <a:rPr lang="pl-PL" sz="3600" dirty="0"/>
              <a:t>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63" y="5677987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685800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/>
              <a:t>„Chociaż zakaz kontaktów z innymi więźniami podyktowany względami bezpieczeństwa i ochrony lub będący wynikiem kary dyscyplinarnej, może w pewnych okolicznościach być uzasadniony,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b="1" dirty="0" smtClean="0"/>
              <a:t>osadzenie </a:t>
            </a:r>
            <a:r>
              <a:rPr lang="pl-PL" sz="3600" b="1" dirty="0"/>
              <a:t>w pojedynczej celi, nawet w przypadku, gdy wiąże się z relatywną izolacją, nie może być stosowane wobec więźnia przez czas nieokreślony</a:t>
            </a:r>
            <a:r>
              <a:rPr lang="pl-PL" sz="3600" dirty="0"/>
              <a:t>.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dirty="0" smtClean="0"/>
              <a:t>Należy </a:t>
            </a:r>
            <a:r>
              <a:rPr lang="pl-PL" sz="3600" dirty="0"/>
              <a:t>poszukiwać rozwiązań alternatywnych do celi izolacyjnej dla osób uznanych za </a:t>
            </a:r>
            <a:r>
              <a:rPr lang="pl-PL" sz="3600" dirty="0" smtClean="0"/>
              <a:t>niebezpieczne” </a:t>
            </a:r>
            <a:r>
              <a:rPr lang="pl-PL" sz="3600" dirty="0"/>
              <a:t>– </a:t>
            </a:r>
          </a:p>
          <a:p>
            <a:pPr marL="0" lvl="0" indent="0">
              <a:buNone/>
            </a:pPr>
            <a:r>
              <a:rPr lang="pl-PL" sz="3600" dirty="0" smtClean="0"/>
              <a:t>                     </a:t>
            </a:r>
            <a:r>
              <a:rPr lang="pl-PL" sz="3600" dirty="0" err="1" smtClean="0"/>
              <a:t>ETPCz</a:t>
            </a:r>
            <a:r>
              <a:rPr lang="pl-PL" sz="3600" dirty="0" smtClean="0"/>
              <a:t> Piechowicz </a:t>
            </a:r>
            <a:r>
              <a:rPr lang="pl-PL" sz="3600" dirty="0"/>
              <a:t>v. Polsce;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9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685800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 smtClean="0"/>
              <a:t>„(…) </a:t>
            </a:r>
            <a:r>
              <a:rPr lang="pl-PL" sz="3600" dirty="0"/>
              <a:t>w celu uniknięcia ryzyka arbitralności należy podać istotne </a:t>
            </a:r>
            <a:r>
              <a:rPr lang="pl-PL" sz="3600" b="1" dirty="0"/>
              <a:t>powody przedłużenia </a:t>
            </a:r>
            <a:r>
              <a:rPr lang="pl-PL" sz="3600" dirty="0"/>
              <a:t>długotrwałego okresu izolacji</a:t>
            </a:r>
            <a:r>
              <a:rPr lang="pl-PL" sz="3600" dirty="0" smtClean="0"/>
              <a:t>.</a:t>
            </a:r>
          </a:p>
          <a:p>
            <a:pPr marL="0" lvl="0" indent="0" algn="ctr">
              <a:buNone/>
            </a:pPr>
            <a:r>
              <a:rPr lang="pl-PL" sz="3600" dirty="0" smtClean="0"/>
              <a:t> </a:t>
            </a:r>
            <a:r>
              <a:rPr lang="pl-PL" sz="3600" dirty="0"/>
              <a:t>Decyzja w przedmiocie utrzymania niniejszego środka powinna zatem umożliwić ustalenie, czy władze dokonały ponownej oceny biorąc pod uwagę wszelkie zmiany w okolicznościach, sytuacji skarżącego oraz jego zachowaniu.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b="1" dirty="0" smtClean="0"/>
              <a:t>Uzasadnienie </a:t>
            </a:r>
            <a:r>
              <a:rPr lang="pl-PL" sz="3600" b="1" dirty="0"/>
              <a:t>powinno być coraz bardziej szczegółowe wraz z upływem czasu</a:t>
            </a:r>
            <a:r>
              <a:rPr lang="pl-PL" sz="3600" dirty="0" smtClean="0"/>
              <a:t>.” – </a:t>
            </a:r>
          </a:p>
          <a:p>
            <a:pPr marL="0" lvl="0" indent="0">
              <a:buNone/>
            </a:pPr>
            <a:r>
              <a:rPr lang="pl-PL" sz="3600" dirty="0" smtClean="0"/>
              <a:t>                               Piechowicz </a:t>
            </a:r>
            <a:r>
              <a:rPr lang="pl-PL" sz="3600" dirty="0"/>
              <a:t>v. Polsce;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747713" y="685800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pl-PL" sz="3600" dirty="0" smtClean="0"/>
          </a:p>
          <a:p>
            <a:pPr marL="0" lvl="0" indent="0" algn="ctr">
              <a:buNone/>
            </a:pPr>
            <a:endParaRPr lang="pl-PL" sz="3600" dirty="0"/>
          </a:p>
          <a:p>
            <a:pPr marL="0" lvl="0" indent="0" algn="ctr">
              <a:buNone/>
            </a:pPr>
            <a:r>
              <a:rPr lang="pl-PL" sz="3600" dirty="0" smtClean="0"/>
              <a:t>„</a:t>
            </a:r>
            <a:r>
              <a:rPr lang="pl-PL" sz="3600" dirty="0"/>
              <a:t>Trybunał przypomina, że wszelkie formy </a:t>
            </a:r>
            <a:r>
              <a:rPr lang="pl-PL" sz="3600" b="1" dirty="0"/>
              <a:t>izolacji bez zapewnienia właściwej stymulacji umysłowej i fizycznej</a:t>
            </a:r>
            <a:r>
              <a:rPr lang="pl-PL" sz="3600" dirty="0"/>
              <a:t>, mogą w dłuższej perspektywie wywołać </a:t>
            </a:r>
            <a:r>
              <a:rPr lang="pl-PL" sz="3600" b="1" dirty="0"/>
              <a:t>szkodliwe skutki </a:t>
            </a:r>
            <a:r>
              <a:rPr lang="pl-PL" sz="3600" dirty="0"/>
              <a:t>powodujące pogorszenia zdolności umysłowych i umiejętności </a:t>
            </a:r>
            <a:r>
              <a:rPr lang="pl-PL" sz="3600" dirty="0" smtClean="0"/>
              <a:t>społecznych.” </a:t>
            </a:r>
            <a:r>
              <a:rPr lang="pl-PL" sz="3600" dirty="0"/>
              <a:t>–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dirty="0" err="1" smtClean="0"/>
              <a:t>Horych</a:t>
            </a:r>
            <a:r>
              <a:rPr lang="pl-PL" sz="3600" dirty="0" smtClean="0"/>
              <a:t> </a:t>
            </a:r>
            <a:r>
              <a:rPr lang="pl-PL" sz="3600" dirty="0"/>
              <a:t>v. Polsce;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643210" y="952837"/>
            <a:ext cx="11444287" cy="524510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l-PL" sz="3600" dirty="0" smtClean="0"/>
              <a:t>„Trybunał </a:t>
            </a:r>
            <a:r>
              <a:rPr lang="pl-PL" sz="3600" dirty="0"/>
              <a:t>zgadza się, że przeszukanie z rozbieraniem może być niekiedy konieczne w celu zapewnienia bezpieczeństwa zakładu lub ochrony porządku i zapobiegania przestępstwom.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b="1" dirty="0" smtClean="0"/>
              <a:t>Trybunału </a:t>
            </a:r>
            <a:r>
              <a:rPr lang="pl-PL" sz="3600" b="1" dirty="0"/>
              <a:t>nie przekonuje jednak, że systematyczne, uciążliwe oraz wyjątkowo krępujące kontrole stosowane codziennie wobec skarżącego, były konieczne </a:t>
            </a:r>
            <a:r>
              <a:rPr lang="pl-PL" sz="3600" dirty="0"/>
              <a:t>w celu zapewnienia bezpieczeństwa w zakładzie.” – </a:t>
            </a:r>
            <a:endParaRPr lang="pl-PL" sz="3600" dirty="0" smtClean="0"/>
          </a:p>
          <a:p>
            <a:pPr marL="0" lvl="0" indent="0" algn="ctr">
              <a:buNone/>
            </a:pPr>
            <a:r>
              <a:rPr lang="pl-PL" sz="3600" dirty="0" err="1" smtClean="0"/>
              <a:t>Horych</a:t>
            </a:r>
            <a:r>
              <a:rPr lang="pl-PL" sz="3600" dirty="0" smtClean="0"/>
              <a:t> </a:t>
            </a:r>
            <a:r>
              <a:rPr lang="pl-PL" sz="3600" dirty="0" err="1"/>
              <a:t>v.Polsce</a:t>
            </a:r>
            <a:r>
              <a:rPr lang="pl-PL" sz="3600" dirty="0"/>
              <a:t>;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E98CD6-A104-497B-A4CE-5AA4AE9D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3" y="5651086"/>
            <a:ext cx="3085184" cy="10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850</TotalTime>
  <Words>1762</Words>
  <Application>Microsoft Office PowerPoint</Application>
  <PresentationFormat>Panoramiczny</PresentationFormat>
  <Paragraphs>124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1" baseType="lpstr">
      <vt:lpstr>Arial</vt:lpstr>
      <vt:lpstr>Franklin Gothic Book</vt:lpstr>
      <vt:lpstr>Crop</vt:lpstr>
      <vt:lpstr>Osadzeni niebezpieczni w polskim systemie penitencjarnym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Osadzeni niebezpieczni w polskim systemie penitencjarnym</dc:title>
  <dc:creator>Tomasz Kalisz</dc:creator>
  <cp:lastModifiedBy>Tomasz Kalisz</cp:lastModifiedBy>
  <cp:revision>34</cp:revision>
  <dcterms:created xsi:type="dcterms:W3CDTF">2019-05-29T21:36:57Z</dcterms:created>
  <dcterms:modified xsi:type="dcterms:W3CDTF">2019-10-08T20:56:04Z</dcterms:modified>
</cp:coreProperties>
</file>