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9" r:id="rId13"/>
    <p:sldId id="274" r:id="rId14"/>
    <p:sldId id="279" r:id="rId15"/>
    <p:sldId id="275" r:id="rId16"/>
    <p:sldId id="276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9F0805-2687-44F7-AFE4-F5BBCEBE99D9}" type="datetimeFigureOut">
              <a:rPr lang="pl-PL" smtClean="0"/>
              <a:t>2015-03-06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3061E5-EC50-4EB1-9CAF-181CBE3CB223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200800" cy="2088232"/>
          </a:xfrm>
        </p:spPr>
        <p:txBody>
          <a:bodyPr>
            <a:noAutofit/>
          </a:bodyPr>
          <a:lstStyle/>
          <a:p>
            <a:r>
              <a:rPr lang="pl-PL" sz="3200" dirty="0" smtClean="0"/>
              <a:t>OSKARŻONY – TRYB I ZASADY </a:t>
            </a:r>
            <a:r>
              <a:rPr lang="pl-PL" sz="3200" dirty="0" err="1" smtClean="0"/>
              <a:t>PRZESŁuCHANIA</a:t>
            </a:r>
            <a:r>
              <a:rPr lang="pl-PL" sz="3200" dirty="0" smtClean="0"/>
              <a:t> W ASPEKCIE PROCESOWYM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4716016" y="479715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Opracowanie: Marta </a:t>
            </a:r>
            <a:r>
              <a:rPr lang="pl-PL" dirty="0" err="1" smtClean="0"/>
              <a:t>Cencora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9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Kolejność zadawania pytań – art. 370§1 k.p.k.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438400"/>
            <a:ext cx="3200400" cy="304800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oskarżyciel </a:t>
            </a:r>
            <a:r>
              <a:rPr lang="pl-PL" dirty="0"/>
              <a:t>publiczny,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</a:t>
            </a:r>
            <a:r>
              <a:rPr lang="pl-PL" dirty="0" smtClean="0"/>
              <a:t>skarżyciel posiłkowy</a:t>
            </a:r>
            <a:r>
              <a:rPr lang="pl-PL" dirty="0"/>
              <a:t>,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pełnomocnik </a:t>
            </a:r>
            <a:r>
              <a:rPr lang="pl-PL" dirty="0"/>
              <a:t>oskarżyciela </a:t>
            </a:r>
            <a:r>
              <a:rPr lang="pl-PL" dirty="0" smtClean="0"/>
              <a:t>posiłkowego,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oskarżyciel </a:t>
            </a:r>
            <a:r>
              <a:rPr lang="pl-PL" dirty="0"/>
              <a:t>prywatny,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pełnomocnik oskarżyciela prywatnego, 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strike="sngStrike" dirty="0" smtClean="0"/>
              <a:t>powód </a:t>
            </a:r>
            <a:r>
              <a:rPr lang="pl-PL" strike="sngStrike" dirty="0"/>
              <a:t>cywilny, </a:t>
            </a:r>
            <a:endParaRPr lang="pl-PL" strike="sngStrike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pełnomocnik powoda cywilnego</a:t>
            </a:r>
            <a:r>
              <a:rPr lang="pl-PL" dirty="0"/>
              <a:t>, </a:t>
            </a:r>
            <a:endParaRPr lang="pl-PL" dirty="0" smtClean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860032" y="2492896"/>
            <a:ext cx="32004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pl-PL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860032" y="2520605"/>
            <a:ext cx="32004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pl-PL" dirty="0" smtClean="0"/>
              <a:t>biegły</a:t>
            </a:r>
            <a:r>
              <a:rPr lang="pl-PL" dirty="0"/>
              <a:t>, </a:t>
            </a:r>
            <a:endParaRPr lang="pl-PL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pl-PL" strike="sngStrike" dirty="0" smtClean="0"/>
              <a:t>podmiot </a:t>
            </a:r>
            <a:r>
              <a:rPr lang="pl-PL" strike="sngStrike" dirty="0"/>
              <a:t>odpowiedzialny za zwrot Skarbowi Państwa </a:t>
            </a:r>
            <a:r>
              <a:rPr lang="pl-PL" strike="sngStrike" dirty="0" smtClean="0"/>
              <a:t>korzyści uzyskanej </a:t>
            </a:r>
            <a:r>
              <a:rPr lang="pl-PL" strike="sngStrike" dirty="0"/>
              <a:t>z przestępstwa zarzucanego oskarżonemu, </a:t>
            </a:r>
            <a:endParaRPr lang="pl-PL" strike="sngStrike" dirty="0" smtClean="0"/>
          </a:p>
          <a:p>
            <a:pPr marL="342900" indent="-342900">
              <a:buFont typeface="+mj-lt"/>
              <a:buAutoNum type="arabicPeriod" startAt="10"/>
            </a:pPr>
            <a:r>
              <a:rPr lang="pl-PL" strike="sngStrike" dirty="0" smtClean="0"/>
              <a:t>pełnomocnik tego podmiotu,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pl-PL" dirty="0" smtClean="0"/>
              <a:t> </a:t>
            </a:r>
            <a:r>
              <a:rPr lang="pl-PL" dirty="0"/>
              <a:t>obrońca, </a:t>
            </a:r>
            <a:endParaRPr lang="pl-PL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pl-PL" dirty="0" smtClean="0"/>
              <a:t>oskarżony</a:t>
            </a:r>
            <a:r>
              <a:rPr lang="pl-PL" dirty="0"/>
              <a:t>, </a:t>
            </a:r>
            <a:endParaRPr lang="pl-PL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pl-PL" dirty="0" smtClean="0"/>
              <a:t>członkowie </a:t>
            </a:r>
            <a:r>
              <a:rPr lang="pl-PL" dirty="0"/>
              <a:t>składu orzekającego</a:t>
            </a:r>
          </a:p>
        </p:txBody>
      </p:sp>
    </p:spTree>
    <p:extLst>
      <p:ext uri="{BB962C8B-B14F-4D97-AF65-F5344CB8AC3E}">
        <p14:creationId xmlns:p14="http://schemas.microsoft.com/office/powerpoint/2010/main" val="29510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34076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WYJĄTKI OD ZASADY Z ART. 370 K.P.K.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83087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Strona przeprowadzająca dowód zadaje jako pierwsza pytania osobie</a:t>
            </a:r>
          </a:p>
          <a:p>
            <a:pPr algn="ctr"/>
            <a:r>
              <a:rPr lang="pl-PL" b="1" dirty="0" smtClean="0"/>
              <a:t>przesłuchiwanej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2283087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W przypadku dowodu przeprowadzanego przez sąd pytania osobie</a:t>
            </a:r>
          </a:p>
          <a:p>
            <a:pPr algn="ctr"/>
            <a:r>
              <a:rPr lang="pl-PL" b="1" dirty="0" smtClean="0"/>
              <a:t>przesłuchiwanej jako pierwsi zadają członkowie składu orzekającego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80134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5109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Art. 386 § 2 k.p.k.</a:t>
            </a:r>
          </a:p>
          <a:p>
            <a:pPr algn="ctr"/>
            <a:r>
              <a:rPr lang="pl-PL" dirty="0" smtClean="0"/>
              <a:t>Po przesłuchaniu oskarżonego przewodniczący poucza go o prawie zadawania pytań osobom przesłuchiwanym oraz składania wyjaśnień co do każdego dowodu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74346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Art. 390 k.p.k. </a:t>
            </a:r>
          </a:p>
          <a:p>
            <a:pPr algn="ctr"/>
            <a:r>
              <a:rPr lang="pl-PL" dirty="0" smtClean="0"/>
              <a:t>Oskarżony ma prawo być obecny przy wszystkich czynnościach postępowania dowodowego.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9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429000"/>
            <a:ext cx="6336704" cy="2088232"/>
          </a:xfrm>
        </p:spPr>
        <p:txBody>
          <a:bodyPr>
            <a:noAutofit/>
          </a:bodyPr>
          <a:lstStyle/>
          <a:p>
            <a:r>
              <a:rPr lang="pl-PL" sz="1600" cap="none" dirty="0" smtClean="0">
                <a:latin typeface="+mn-lt"/>
                <a:ea typeface="+mn-ea"/>
                <a:cs typeface="+mn-cs"/>
              </a:rPr>
              <a:t>To świadomie wybrany i stosowany w trakcie przesłuchania sposób postępowania przesłuchującego w celu uzyskania wszechstronnych wyjaśnień. Wybór właściwej metody musi uwzględniając rodzaj rozpoznawanej sprawy, zgromadzony już materiał  dowodowy, cechy osobiste przesłuchiwanego oraz umiejętności przesłuchującego.</a:t>
            </a:r>
            <a:endParaRPr lang="pl-PL" sz="16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200" b="1" i="0" dirty="0" smtClean="0"/>
              <a:t>METODA PRZESŁUCHANIA PODEJRZANEGO</a:t>
            </a:r>
            <a:endParaRPr lang="pl-PL" sz="3200" b="1" i="0" dirty="0"/>
          </a:p>
        </p:txBody>
      </p:sp>
    </p:spTree>
    <p:extLst>
      <p:ext uri="{BB962C8B-B14F-4D97-AF65-F5344CB8AC3E}">
        <p14:creationId xmlns:p14="http://schemas.microsoft.com/office/powerpoint/2010/main" val="16288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126876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„CZOŁOWEGO NATARCIA” </a:t>
            </a:r>
            <a:r>
              <a:rPr lang="pl-PL" sz="2000" dirty="0"/>
              <a:t>(otwartych kart, bezpośredniego ataku) 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3" name="Prostokąt 2"/>
          <p:cNvSpPr/>
          <p:nvPr/>
        </p:nvSpPr>
        <p:spPr>
          <a:xfrm>
            <a:off x="1952836" y="2492896"/>
            <a:ext cx="5022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można ją stosować tylko wtedy, gdy organ procesowy  dysponuje wystarczającymi dowodami do sporządzenia aktu oskarżenia nawet przy braku jakichkolwiek wyjaśnień ze strony podejrzanego</a:t>
            </a:r>
          </a:p>
          <a:p>
            <a:pPr algn="ctr"/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powinna być ona stosowana w sprawach ewidentnych, w których chodzi o szybkie przerwanie kłamstw podejrzanego już na samym początku przesłuchania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1947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126876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„DAWKOWANIA DOWODOW” </a:t>
            </a:r>
            <a:r>
              <a:rPr lang="pl-PL" sz="2000" dirty="0" smtClean="0"/>
              <a:t>(selektywnego ujawniania dowodów) 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177988" y="22048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polega </a:t>
            </a:r>
            <a:r>
              <a:rPr lang="pl-PL" dirty="0"/>
              <a:t>na stopniowym ujawnianiu podejrzanemu zebranych </a:t>
            </a:r>
            <a:r>
              <a:rPr lang="pl-PL" dirty="0" smtClean="0"/>
              <a:t>dowodów 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kolejność </a:t>
            </a:r>
            <a:r>
              <a:rPr lang="pl-PL" dirty="0"/>
              <a:t>ujawnienia </a:t>
            </a:r>
            <a:r>
              <a:rPr lang="pl-PL" dirty="0" smtClean="0"/>
              <a:t>dowodów </a:t>
            </a:r>
            <a:r>
              <a:rPr lang="pl-PL" dirty="0"/>
              <a:t>powinna być proporcjonalna do stopniach ich </a:t>
            </a:r>
            <a:r>
              <a:rPr lang="pl-PL" dirty="0" smtClean="0"/>
              <a:t>siły </a:t>
            </a:r>
            <a:r>
              <a:rPr lang="pl-PL" dirty="0"/>
              <a:t>dowodowej (najpierw należy ujawniać słabsze dowody) </a:t>
            </a:r>
            <a:endParaRPr lang="pl-PL" dirty="0" smtClean="0"/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pl-PL" dirty="0"/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metoda </a:t>
            </a:r>
            <a:r>
              <a:rPr lang="pl-PL" dirty="0"/>
              <a:t>ta najczęściej jest stosowania gdy podejrzany w </a:t>
            </a:r>
            <a:r>
              <a:rPr lang="pl-PL" dirty="0" smtClean="0"/>
              <a:t>ogóle </a:t>
            </a:r>
            <a:r>
              <a:rPr lang="pl-PL" dirty="0"/>
              <a:t>nie chce </a:t>
            </a:r>
            <a:r>
              <a:rPr lang="pl-PL" dirty="0" smtClean="0"/>
              <a:t>składać wyjaśnień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067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126876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„PERSWAZJI” </a:t>
            </a:r>
            <a:r>
              <a:rPr lang="pl-PL" sz="2000" dirty="0" smtClean="0"/>
              <a:t> 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051720" y="1772816"/>
            <a:ext cx="4860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to dialog z podejrzanym, w którym przesłuchujący odwołuje się do jego wartości moralnych takich jak: uczciwość, szczerość, sprawiedliwość (dlatego nie jest wskazane, by była stosowania do sprawców zdegenerowanych moralnie)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w ramach tej metody duże możliwości przełamania postawy sprawcy dają przepisy o konsensualnych formach rozstrzygnięcia procesu karnego (tj. mediacja art. 23a k.p.k., skazanie bez przeprowadzenia rozprawy art. 335 k.p.k., dobrowolne poddanie się karze art.  387 k.p.k.)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874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7704" y="1268760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„ODDZIAŁYWANIA NA UCZUCIA PODEJRZANEGO” </a:t>
            </a:r>
            <a:r>
              <a:rPr lang="pl-PL" sz="2000" dirty="0" smtClean="0"/>
              <a:t>(</a:t>
            </a:r>
            <a:r>
              <a:rPr lang="pl-PL" sz="2000" dirty="0"/>
              <a:t>metoda stymulowania i wykorzystania stanów emocjonalnych</a:t>
            </a:r>
            <a:r>
              <a:rPr lang="pl-PL" sz="2000" dirty="0" smtClean="0"/>
              <a:t>) 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polega na okazaniu podejrzanemu współczucia, sympatii, wzbudzeniu wzruszeń, uczuć np. poprzez obejrzenie miejsca popełnienia czynu, fotografii pokrzywdzonego, obecności osób bliskich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stosując ją należy unikać terminów o mocnym ujemnym zabarwieniu (np. morderstwo)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3332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07704" y="126876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„</a:t>
            </a:r>
            <a:r>
              <a:rPr lang="pl-PL" sz="2000" dirty="0" smtClean="0"/>
              <a:t> </a:t>
            </a:r>
            <a:r>
              <a:rPr lang="pl-PL" sz="2000" b="1" dirty="0" smtClean="0"/>
              <a:t>POGRĄŻENIA PODEJRZANEGO W SPRZECZNOŚCIACH”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278329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metoda ta może mieć zastosowanie wobec podejrzanego, który dużo i chętnie mówi, a przesłuchujący orientuje się, że jego wyjaśnienia są fałszywe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/>
              <a:t>w</a:t>
            </a:r>
            <a:r>
              <a:rPr lang="pl-PL" dirty="0" smtClean="0"/>
              <a:t>ówczas należy pozwolić mu mówić dalej i doprowadzić go do absurdu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832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16753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DEPRYMACJI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2286000" y="2674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przeciwieństwo poprzedniej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polega na natychmiastowej reakcji przesłuchującego na kłamstwa podejrzanego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578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71068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 smtClean="0">
                <a:solidFill>
                  <a:srgbClr val="FF0000"/>
                </a:solidFill>
              </a:rPr>
              <a:t>rzesłuchanie </a:t>
            </a:r>
            <a:r>
              <a:rPr lang="pl-PL" dirty="0">
                <a:solidFill>
                  <a:srgbClr val="FF0000"/>
                </a:solidFill>
              </a:rPr>
              <a:t>rozpoczyna </a:t>
            </a:r>
            <a:r>
              <a:rPr lang="pl-PL" b="1" dirty="0" smtClean="0">
                <a:solidFill>
                  <a:srgbClr val="FF0000"/>
                </a:solidFill>
              </a:rPr>
              <a:t>część wstępna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>
                <a:solidFill>
                  <a:srgbClr val="FF0000"/>
                </a:solidFill>
              </a:rPr>
              <a:t>podczas której należy ustalić </a:t>
            </a:r>
            <a:r>
              <a:rPr lang="pl-PL" dirty="0" smtClean="0">
                <a:solidFill>
                  <a:srgbClr val="FF0000"/>
                </a:solidFill>
              </a:rPr>
              <a:t>tożsamość, </a:t>
            </a:r>
            <a:r>
              <a:rPr lang="pl-PL" dirty="0">
                <a:solidFill>
                  <a:srgbClr val="FF0000"/>
                </a:solidFill>
              </a:rPr>
              <a:t>a także </a:t>
            </a:r>
            <a:r>
              <a:rPr lang="pl-PL" dirty="0" smtClean="0">
                <a:solidFill>
                  <a:srgbClr val="FF0000"/>
                </a:solidFill>
              </a:rPr>
              <a:t>uzyskać </a:t>
            </a:r>
            <a:r>
              <a:rPr lang="pl-PL" dirty="0">
                <a:solidFill>
                  <a:srgbClr val="FF0000"/>
                </a:solidFill>
              </a:rPr>
              <a:t>inne informacje osobowe – </a:t>
            </a:r>
            <a:r>
              <a:rPr lang="pl-PL" b="1" dirty="0">
                <a:solidFill>
                  <a:srgbClr val="FF0000"/>
                </a:solidFill>
              </a:rPr>
              <a:t>w wypadku oskarżonego bardziej </a:t>
            </a:r>
            <a:r>
              <a:rPr lang="pl-PL" b="1" dirty="0" smtClean="0">
                <a:solidFill>
                  <a:srgbClr val="FF0000"/>
                </a:solidFill>
              </a:rPr>
              <a:t>szczegółowe </a:t>
            </a:r>
            <a:r>
              <a:rPr lang="pl-PL" b="1" dirty="0">
                <a:solidFill>
                  <a:srgbClr val="FF0000"/>
                </a:solidFill>
              </a:rPr>
              <a:t>niż podczas przesłuchania innych </a:t>
            </a:r>
            <a:r>
              <a:rPr lang="pl-PL" b="1" dirty="0" smtClean="0">
                <a:solidFill>
                  <a:srgbClr val="FF0000"/>
                </a:solidFill>
              </a:rPr>
              <a:t>osób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95736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Przebieg przesłuchania oskarżonego zarówno w fazie postępowania przygotowawczego, jak i na rozprawie uregulowany jest przepisami k.p.k.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17340" y="4077072"/>
            <a:ext cx="7128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Art. 213 § 1 k.p.k. W postępowaniu należy ustalić tożsamość oskarżonego, jego</a:t>
            </a:r>
          </a:p>
          <a:p>
            <a:pPr algn="ctr"/>
            <a:r>
              <a:rPr lang="pl-PL" sz="1400" dirty="0" smtClean="0"/>
              <a:t>numer Powszechnego Elektronicznego Systemu Ewidencji Ludności (PESEL), a w</a:t>
            </a:r>
          </a:p>
          <a:p>
            <a:pPr algn="ctr"/>
            <a:r>
              <a:rPr lang="pl-PL" sz="1400" dirty="0" smtClean="0"/>
              <a:t>przypadku osoby nieposiadającej numeru PESEL – numer i nazwę dokumentu</a:t>
            </a:r>
          </a:p>
          <a:p>
            <a:pPr algn="ctr"/>
            <a:r>
              <a:rPr lang="pl-PL" sz="1400" dirty="0" smtClean="0"/>
              <a:t>stwierdzającego tożsamość oraz nazwę organu, który wydał dokument, a także wiek</a:t>
            </a:r>
          </a:p>
          <a:p>
            <a:pPr algn="ctr"/>
            <a:r>
              <a:rPr lang="pl-PL" sz="1400" dirty="0" smtClean="0"/>
              <a:t>oskarżonego, jego stosunki rodzinne i majątkowe, wykształcenie, zawód i źródła</a:t>
            </a:r>
          </a:p>
          <a:p>
            <a:pPr algn="ctr"/>
            <a:r>
              <a:rPr lang="pl-PL" sz="1400" dirty="0" smtClean="0"/>
              <a:t>dochodu oraz dane o jego karalności, a w miarę możliwości również Numer</a:t>
            </a:r>
          </a:p>
          <a:p>
            <a:pPr algn="ctr"/>
            <a:r>
              <a:rPr lang="pl-PL" sz="1400" dirty="0" smtClean="0"/>
              <a:t>Identyfikacji Podatkowej (NIP).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172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14847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WSZECHWIEDZY </a:t>
            </a:r>
            <a:endParaRPr lang="pl-PL" sz="2000" b="1" dirty="0"/>
          </a:p>
        </p:txBody>
      </p:sp>
      <p:sp>
        <p:nvSpPr>
          <p:cNvPr id="3" name="Prostokąt 2"/>
          <p:cNvSpPr/>
          <p:nvPr/>
        </p:nvSpPr>
        <p:spPr>
          <a:xfrm>
            <a:off x="2286000" y="25518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polega na odpowiednim dozowaniu informacji ze szczegółów z życia podejrzanego, by stworzyć pozory wszechwiedzy o przesłuchiwanym i aby stawał się on osaczony myśląc, ze przesłuchujący ”wie o nim wszystko” i nie ma sensu dalsze wprowadzanie go w błąd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054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50263" y="15007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„SZCZEGÓŁOWYCH PYTAŃ”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286000" y="2276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opiera się na założeniu, ze każdy przestępca, koncentrując się na sprawach zasadniczych, nie zwraca uwagi na drobiazgi – i to właśnie one winny być przedmiotem pytań przesłuchującego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ważną rolę odgrywa tu tempo przesłuchania - bez zbędnych przerw, by uniemożliwić podejrzanemu przygotowanie określonej wersji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614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82945" y="1412776"/>
            <a:ext cx="5332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 smtClean="0"/>
              <a:t>„ODTWORZENIA PRZEBIEGU ZDARZEŃ </a:t>
            </a:r>
            <a:br>
              <a:rPr lang="pl-PL" sz="2000" b="1" dirty="0" smtClean="0"/>
            </a:br>
            <a:r>
              <a:rPr lang="pl-PL" sz="2000" b="1" dirty="0" smtClean="0"/>
              <a:t>WOBEC PODEJRZANEGO” 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2286000" y="24133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zgodnie z tą metodą może to nastąpić w formie werbalnej przez ustne przedstawienie przebiegu zdarzenia(jak tez przez wsparcie się szkicami, rysunkami, czy filmem) lub dokonanie w miejscu zdarzenia wizji lokalnej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/>
              <a:t>stosowana wobec sprawców wrażliwych, dla których przestępstwo było przykrym przeżyciem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324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2213" y="1268760"/>
            <a:ext cx="4736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/>
              <a:t>KONFRONTACJA (art. 172 k.p.k.)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899592" y="1763039"/>
            <a:ext cx="3860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Szczególna metoda przesłuchania oskarżonego zarówno w postepowaniu przygotowawczym, jak i sądowym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72239" y="3353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Osoby przesłuchiwane mogą być konfrontowane w celu wyjaśnienia</a:t>
            </a:r>
          </a:p>
          <a:p>
            <a:pPr algn="ctr"/>
            <a:r>
              <a:rPr lang="pl-PL" dirty="0" smtClean="0"/>
              <a:t>sprzeczności i rozbieżności w relacjach poszczególnych osób zeznających, składających wyjaśnienia lub opinie, a odnoszących się do tych samych faktów i okoliczności, których relacje te dotyczą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20072" y="242973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NIEDOPUSZCZALNA KONFRONTACJA OSKARŻONEGO ZE ŚWIADKIEM INCOGNITO !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(art. 184 k.p.k.)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2213" y="1997839"/>
            <a:ext cx="4735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dirty="0" smtClean="0"/>
              <a:t>Przyjmuje się , ze konfrontacja jest przesłuchaniem o charakterze subsydiarnym, czyli jedynym i ostatecznym środkiem do wyjaśnienia sprzeczności, których nie udało się rozwiać za pomocą innych metod i środków, mimo ponownego przesłuchania osób różniących się w wypowiedziach, lecz nie dało to spodziewanych rezultatów w postaci ustalenia jednolitej i zgodnej z rzeczywistością wersji zdarzenia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122213" y="1268760"/>
            <a:ext cx="4736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/>
              <a:t>KONFRONTACJA (art. 172 k.p.k.)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397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39655" y="1268760"/>
            <a:ext cx="350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/>
              <a:t>OKAZANIE (rekognicja)</a:t>
            </a:r>
            <a:br>
              <a:rPr lang="pl-PL" sz="2400" b="1" dirty="0" smtClean="0"/>
            </a:br>
            <a:r>
              <a:rPr lang="pl-PL" sz="2400" b="1" dirty="0" smtClean="0"/>
              <a:t>art. 173 k.p.k.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2286000" y="22048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przedmiotem okazania może być osoba, jej wizerunek lub rzecz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c</a:t>
            </a:r>
            <a:r>
              <a:rPr lang="pl-PL" dirty="0" smtClean="0"/>
              <a:t>zynność ta powinna być dokonana w taki sposób, aby wykluczyć jakąkolwiek sugestię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 smtClean="0"/>
              <a:t>w razie potrzeby okazanie można przeprowadzić również tak, aby </a:t>
            </a:r>
            <a:r>
              <a:rPr lang="pl-PL" b="1" dirty="0" smtClean="0"/>
              <a:t>wyłączyć możliwość rozpoznania osoby przesłuchiwanej</a:t>
            </a:r>
            <a:r>
              <a:rPr lang="pl-PL" dirty="0" smtClean="0"/>
              <a:t> przez osobę rozpoznawaną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dirty="0"/>
              <a:t>p</a:t>
            </a:r>
            <a:r>
              <a:rPr lang="pl-PL" dirty="0" smtClean="0"/>
              <a:t>odczas okazania osoba okazywana powinna znajdować się w grupie obejmującej łącznie co najmniej </a:t>
            </a:r>
            <a:r>
              <a:rPr lang="pl-PL" b="1" dirty="0" smtClean="0"/>
              <a:t>cztery osoby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18108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12687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WNIOSEK O DOBROWOLNE PODDANIE SIĘ KARZE W TRYBIE ART. 387 K.P.K. 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043608" y="1915091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Art. 387.  Do chwili zakończenia pierwszego przesłuchania wszystkich oskarżonych na rozprawie głównej oskarżony może złożyć wniosek o wydanie wyroku skazującego i wymierzenie mu określonej kary lub środka karnego, orzeczenie przepadku lub środka kompensacyjnego bez przeprowadzenia postępowania dowodowego. Wniosek może również dotyczyć wydania określonego rozstrzygnięcia w przedmiocie poniesienia kosztów procesu.</a:t>
            </a:r>
          </a:p>
          <a:p>
            <a:pPr algn="ctr"/>
            <a:r>
              <a:rPr lang="pl-PL" sz="1400" dirty="0"/>
              <a:t>§ 2. Sąd może uwzględnić wniosek o wydanie wyroku skazującego, gdy okoliczności popełnienia przestępstwa i wina nie budzą wątpliwości, a cele postępowania zostaną osiągnięte mimo nieprzeprowadzenia rozprawy w całości; uwzględnienie wniosku jest możliwe jedynie wówczas, gdy nie sprzeciwia się temu prokurator, a także pokrzywdzony należycie powiadomiony o terminie rozprawy oraz pouczony o możliwości zgłoszenia przez oskarżonego takiego wniosku.</a:t>
            </a:r>
          </a:p>
          <a:p>
            <a:pPr algn="ctr"/>
            <a:r>
              <a:rPr lang="pl-PL" sz="1400" dirty="0"/>
              <a:t>§ 3. Sąd może uzależnić uwzględnienie wniosku oskarżonego od dokonania w nim wskazanej przez siebie zmiany. Przepis art. 341 § 3 stosuje się odpowiednio.</a:t>
            </a:r>
          </a:p>
          <a:p>
            <a:pPr algn="ctr"/>
            <a:r>
              <a:rPr lang="pl-PL" sz="1400" dirty="0"/>
              <a:t>§ 4. W sprawach o zbrodnie nadzwyczajne złagodzenie kary może nastąpić tylko wówczas, gdy wniosek został złożony przed doręczeniem oskarżonemu zawiadomienia o terminie rozprawy.</a:t>
            </a:r>
          </a:p>
          <a:p>
            <a:pPr algn="ctr"/>
            <a:r>
              <a:rPr lang="pl-PL" sz="1400" dirty="0"/>
              <a:t>§ 5. Przychylając się do wniosku, sąd może uznać za ujawnione dowody wymienione w akcie oskarżenia lub dokumenty przedłożone przez stronę.</a:t>
            </a:r>
          </a:p>
        </p:txBody>
      </p:sp>
    </p:spTree>
    <p:extLst>
      <p:ext uri="{BB962C8B-B14F-4D97-AF65-F5344CB8AC3E}">
        <p14:creationId xmlns:p14="http://schemas.microsoft.com/office/powerpoint/2010/main" val="26221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6943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OGRANICZONE POSTĘPOWANIE DOWODOWE W TRYBIE ART. 388 K.P.K.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/>
              <a:t>Art. 388. </a:t>
            </a:r>
            <a:r>
              <a:rPr lang="pl-PL" dirty="0"/>
              <a:t>Za zgodą obecnych stron sąd może przeprowadzić postępowanie</a:t>
            </a:r>
          </a:p>
          <a:p>
            <a:r>
              <a:rPr lang="pl-PL" dirty="0"/>
              <a:t>dowodowe tylko częściowo, jeżeli wyjaśnienia oskarżonego przyznającego się do</a:t>
            </a:r>
          </a:p>
          <a:p>
            <a:r>
              <a:rPr lang="pl-PL" dirty="0"/>
              <a:t>winy nie budzą wątpliwości.</a:t>
            </a:r>
          </a:p>
        </p:txBody>
      </p:sp>
    </p:spTree>
    <p:extLst>
      <p:ext uri="{BB962C8B-B14F-4D97-AF65-F5344CB8AC3E}">
        <p14:creationId xmlns:p14="http://schemas.microsoft.com/office/powerpoint/2010/main" val="10715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31640" y="126876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ODCZYTANIE WYJAŚNIEŃ ZŁOŻONYCH W POSTĘPOWANIU PRZYGOTOWAWCZYM W TRYBIE ART. 389 K.P.K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26077" y="234888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8" y="2195626"/>
            <a:ext cx="6636681" cy="33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7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64924" y="1844824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Art. 176. § 1. W postępowaniu przygotowawczym oskarżonemu należy, </a:t>
            </a:r>
            <a:r>
              <a:rPr lang="pl-PL" b="1" dirty="0" smtClean="0"/>
              <a:t>na jego żądanie lub jego obrońcy</a:t>
            </a:r>
            <a:r>
              <a:rPr lang="pl-PL" dirty="0" smtClean="0"/>
              <a:t>, umożliwić w toku przesłuchania </a:t>
            </a:r>
            <a:r>
              <a:rPr lang="pl-PL" b="1" dirty="0" smtClean="0"/>
              <a:t>złożenie wyjaśnień na piśmie</a:t>
            </a:r>
            <a:r>
              <a:rPr lang="pl-PL" dirty="0" smtClean="0"/>
              <a:t>. </a:t>
            </a:r>
            <a:r>
              <a:rPr lang="pl-PL" u="sng" dirty="0" smtClean="0"/>
              <a:t>Przesłuchujący podejmie w tym wypadku środki zapobiegające porozumieniu się oskarżonego z innymi osobami w czasie spisywania wyjaśnień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§ 2. Przesłuchujący może z ważnych powodów odmówić zgody na złożenie przez oskarżonego wyjaśnień na piśmie.</a:t>
            </a:r>
          </a:p>
          <a:p>
            <a:pPr algn="ctr"/>
            <a:r>
              <a:rPr lang="pl-PL" dirty="0" smtClean="0"/>
              <a:t>§ 3. (uchylony).</a:t>
            </a:r>
          </a:p>
          <a:p>
            <a:pPr algn="ctr"/>
            <a:r>
              <a:rPr lang="pl-PL" dirty="0" smtClean="0"/>
              <a:t>§ 4. Pisemne wyjaśnienia oskarżonego, podpisane przez niego, z zaznaczeniem daty ich złożenia, stanowią </a:t>
            </a:r>
            <a:r>
              <a:rPr lang="pl-PL" b="1" dirty="0" smtClean="0"/>
              <a:t>załącznik do protokołu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989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Pouczenie – art. 386§1 k.p.k.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pl-PL" dirty="0"/>
              <a:t>Jeżeli oskarżony bierze udział w rozprawie</a:t>
            </a:r>
          </a:p>
          <a:p>
            <a:pPr indent="0" algn="ctr">
              <a:buNone/>
            </a:pPr>
            <a:r>
              <a:rPr lang="pl-PL" dirty="0"/>
              <a:t>głównej, przewodniczący, po przedstawieniu zarzutów oskarżenia, poucza go o</a:t>
            </a:r>
          </a:p>
          <a:p>
            <a:pPr indent="0" algn="ctr">
              <a:buNone/>
            </a:pPr>
            <a:r>
              <a:rPr lang="pl-PL" b="1" dirty="0"/>
              <a:t>prawie składania wyjaśnień, odmowy wyjaśnień lub odpowiedzi na pytania,</a:t>
            </a:r>
          </a:p>
          <a:p>
            <a:pPr indent="0" algn="ctr">
              <a:buNone/>
            </a:pPr>
            <a:r>
              <a:rPr lang="pl-PL" b="1" dirty="0"/>
              <a:t>składania wniosków dowodowych i konsekwencjach nieskorzystania z tego</a:t>
            </a:r>
          </a:p>
          <a:p>
            <a:pPr indent="0" algn="ctr">
              <a:buNone/>
            </a:pPr>
            <a:r>
              <a:rPr lang="pl-PL" b="1" dirty="0"/>
              <a:t>uprawnienia oraz o treści przepisów art. 100 § 3 i 4, art. 376, art. 377, art. 419 §</a:t>
            </a:r>
          </a:p>
          <a:p>
            <a:pPr indent="0" algn="ctr">
              <a:buNone/>
            </a:pPr>
            <a:r>
              <a:rPr lang="pl-PL" b="1" dirty="0"/>
              <a:t>1 i art. 422</a:t>
            </a:r>
            <a:r>
              <a:rPr lang="pl-PL" dirty="0"/>
              <a:t>, po czym </a:t>
            </a:r>
            <a:r>
              <a:rPr lang="pl-PL" b="1" dirty="0"/>
              <a:t>pyta go, czy przyznaje się do zarzucanego mu czynu oraz</a:t>
            </a:r>
          </a:p>
          <a:p>
            <a:pPr indent="0" algn="ctr">
              <a:buNone/>
            </a:pPr>
            <a:r>
              <a:rPr lang="pl-PL" b="1" dirty="0"/>
              <a:t>czy chce złożyć wyjaśnienia i jakie.</a:t>
            </a:r>
          </a:p>
        </p:txBody>
      </p:sp>
    </p:spTree>
    <p:extLst>
      <p:ext uri="{BB962C8B-B14F-4D97-AF65-F5344CB8AC3E}">
        <p14:creationId xmlns:p14="http://schemas.microsoft.com/office/powerpoint/2010/main" val="3826027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35696" y="1268760"/>
            <a:ext cx="5454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</a:t>
            </a:r>
            <a:r>
              <a:rPr lang="pl-PL" dirty="0" smtClean="0"/>
              <a:t>rawo oskarżonego do odmowy odpowiedzi na poszczególne pytania lub do odmowy składania wyjaśnień służy mu </a:t>
            </a:r>
            <a:r>
              <a:rPr lang="pl-PL" b="1" dirty="0" smtClean="0"/>
              <a:t>w każdym stadium postępowania karnego</a:t>
            </a:r>
            <a:r>
              <a:rPr lang="pl-PL" dirty="0" smtClean="0"/>
              <a:t> i w każdym stadium tego postepowania może on z tego prawa zrezygnować, mimo iż uprzednio oświadczył, że odmawia odpowiedzi na pytania lub odmawia składania wyjaśnień.</a:t>
            </a:r>
          </a:p>
          <a:p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Art. 386 k.p.k. koresponduje </a:t>
            </a:r>
            <a:r>
              <a:rPr lang="pl-PL" dirty="0"/>
              <a:t>z wyraźnie </a:t>
            </a:r>
            <a:r>
              <a:rPr lang="pl-PL" dirty="0" smtClean="0"/>
              <a:t>wprowadzoną do k.p.k. </a:t>
            </a:r>
            <a:r>
              <a:rPr lang="pl-PL" dirty="0"/>
              <a:t>regułą </a:t>
            </a:r>
            <a:r>
              <a:rPr lang="it-IT" i="1" dirty="0"/>
              <a:t>nemo se ipsum accusare </a:t>
            </a:r>
            <a:r>
              <a:rPr lang="it-IT" i="1" dirty="0" smtClean="0"/>
              <a:t>tenetur</a:t>
            </a:r>
            <a:r>
              <a:rPr lang="pl-PL" i="1" dirty="0" smtClean="0"/>
              <a:t> (74§1 k.p.k.)</a:t>
            </a:r>
          </a:p>
          <a:p>
            <a:endParaRPr lang="pl-PL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Przed rozpoczęciem przesłuchania </a:t>
            </a:r>
            <a:r>
              <a:rPr lang="pl-PL" u="sng" dirty="0"/>
              <a:t>konieczna</a:t>
            </a:r>
            <a:r>
              <a:rPr lang="pl-PL" dirty="0"/>
              <a:t> jest </a:t>
            </a:r>
            <a:r>
              <a:rPr lang="pl-PL" dirty="0" smtClean="0"/>
              <a:t>dogłębna </a:t>
            </a:r>
            <a:r>
              <a:rPr lang="pl-PL" dirty="0"/>
              <a:t>analiza zgromadzonego </a:t>
            </a:r>
            <a:r>
              <a:rPr lang="pl-PL" dirty="0" smtClean="0"/>
              <a:t>materiału </a:t>
            </a:r>
            <a:r>
              <a:rPr lang="pl-PL" dirty="0"/>
              <a:t>dowodowego w sprawie.</a:t>
            </a:r>
          </a:p>
          <a:p>
            <a:endParaRPr lang="pl-PL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3754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632" y="148478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Przesłuchanie osoby zaczyna się od </a:t>
            </a:r>
            <a:r>
              <a:rPr lang="pl-PL" sz="2000" dirty="0" smtClean="0">
                <a:solidFill>
                  <a:srgbClr val="FF0000"/>
                </a:solidFill>
              </a:rPr>
              <a:t>swobodnej wypowiedzi </a:t>
            </a:r>
            <a:r>
              <a:rPr lang="pl-PL" sz="2000" dirty="0" smtClean="0"/>
              <a:t>na temat zakreślony celem czynności – </a:t>
            </a:r>
            <a:r>
              <a:rPr lang="pl-PL" sz="2000" b="1" dirty="0" smtClean="0"/>
              <a:t>art. 171§1 k.p.k.</a:t>
            </a:r>
            <a:endParaRPr lang="pl-PL" sz="2000" b="1" dirty="0"/>
          </a:p>
        </p:txBody>
      </p:sp>
      <p:sp>
        <p:nvSpPr>
          <p:cNvPr id="3" name="Prostokąt 2"/>
          <p:cNvSpPr/>
          <p:nvPr/>
        </p:nvSpPr>
        <p:spPr>
          <a:xfrm>
            <a:off x="1772816" y="2708920"/>
            <a:ext cx="56703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b="1" dirty="0" smtClean="0"/>
              <a:t>Nie ogranicza </a:t>
            </a:r>
            <a:r>
              <a:rPr lang="pl-PL" sz="1700" dirty="0" smtClean="0"/>
              <a:t>swobody wypowiedzi przesłuchiwanie oskarżonego </a:t>
            </a:r>
            <a:r>
              <a:rPr lang="pl-PL" sz="1700" u="sng" dirty="0" smtClean="0"/>
              <a:t>w godzinach nocnych</a:t>
            </a:r>
            <a:r>
              <a:rPr lang="pl-PL" sz="1700" dirty="0" smtClean="0"/>
              <a:t>, </a:t>
            </a:r>
            <a:r>
              <a:rPr lang="pl-PL" sz="1700" u="sng" dirty="0" smtClean="0"/>
              <a:t>wielogodzinne</a:t>
            </a:r>
            <a:r>
              <a:rPr lang="pl-PL" sz="1700" dirty="0" smtClean="0"/>
              <a:t> przesłuchanie lub </a:t>
            </a:r>
            <a:r>
              <a:rPr lang="pl-PL" sz="1700" u="sng" dirty="0" smtClean="0"/>
              <a:t>wielokrotne </a:t>
            </a:r>
            <a:r>
              <a:rPr lang="pl-PL" sz="1700" dirty="0" smtClean="0"/>
              <a:t>przesłuchiwanie – o ile jednak stopień zestresowania bądź zmęczenia fizycznego lub wynikającego z braku snu, pożywienia czy napojów nie jest na tyle znaczny, że - silnie oddziałując na wolę i psychikę przesłuchiwanego – prowadzi do ograniczenia, a nawet do wyłączenia swobody jego wypowiedzi.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7772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26876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Drugi etap może wystąpić dopiero po zapewnieniu możliwości złożenia </a:t>
            </a:r>
            <a:r>
              <a:rPr lang="pl-PL" b="1" dirty="0" smtClean="0">
                <a:solidFill>
                  <a:srgbClr val="FF0000"/>
                </a:solidFill>
              </a:rPr>
              <a:t>wyjaśnień spontanicznych.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63688" y="2060848"/>
            <a:ext cx="583264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 smtClean="0"/>
              <a:t>Oskarżonemu mogą być zadawane pytania zmierzające do</a:t>
            </a:r>
            <a:r>
              <a:rPr lang="pl-PL" dirty="0" smtClean="0"/>
              <a:t>:</a:t>
            </a:r>
          </a:p>
          <a:p>
            <a:endParaRPr lang="pl-PL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/>
              <a:t>u</a:t>
            </a:r>
            <a:r>
              <a:rPr lang="pl-PL" u="sng" dirty="0" smtClean="0"/>
              <a:t>zupełnienia wypowiedzi </a:t>
            </a:r>
            <a:r>
              <a:rPr lang="pl-PL" sz="1600" dirty="0" smtClean="0"/>
              <a:t>(służą dopełnieniu treści wyjaśnień uzyskanych w toku swobodnego wypowiedzenia się podejrzanego),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/>
              <a:t>wyjaśnienia wypowiedzi </a:t>
            </a:r>
            <a:r>
              <a:rPr lang="pl-PL" sz="1600" dirty="0" smtClean="0"/>
              <a:t>(najczęściej służą wydobyciu szczegółów dotyczących zdarzenia, osób w nim uczestniczących czy samej osoby podejrzanego),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 smtClean="0"/>
              <a:t>kontroli wypowiedzi </a:t>
            </a:r>
            <a:r>
              <a:rPr lang="pl-PL" sz="1600" dirty="0" smtClean="0"/>
              <a:t>(nie zmierzają wprost do uzyskania informacji, ale służą sprawdzeniu zdolności spostrzegania, funkcjonowania zmysłów i spostrzegawczości relacjonującego, poziomu jego inteligencji, podatności na sugestie, prawdomówności wypowiedzi).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446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7704" y="1628800"/>
            <a:ext cx="5022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l-PL" dirty="0" smtClean="0"/>
              <a:t>W trakcie przesłuchania organ dokonujący tej czynności winien powstrzymać się od zadawania pytań złośliwych, wyrażających pogardę, ironię, o trywialnej stylizacji, wulgarnych, złośliwych czy obraźliwych, a także mogących wprowadzić podejrzanego w zakłopotanie.</a:t>
            </a:r>
          </a:p>
          <a:p>
            <a:pPr algn="ctr"/>
            <a:endParaRPr lang="pl-PL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0000"/>
                </a:solidFill>
              </a:rPr>
              <a:t>NIEDOPUSZCZALNE JEST ZADAWANIE PYTAŃ SUGERUJĄCYCH OSOBIE PRZESŁUCHIWANEJ TREŚĆ </a:t>
            </a:r>
            <a:r>
              <a:rPr lang="pl-PL" dirty="0" smtClean="0">
                <a:solidFill>
                  <a:srgbClr val="FF0000"/>
                </a:solidFill>
              </a:rPr>
              <a:t>WYPOWIEDZI </a:t>
            </a:r>
            <a:r>
              <a:rPr lang="pl-PL" dirty="0" smtClean="0"/>
              <a:t>(art. 171 § 4 k.p.k.)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18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9712" y="1844824"/>
            <a:ext cx="5382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Ponadto niedopuszczalne jest:</a:t>
            </a:r>
          </a:p>
          <a:p>
            <a:pPr algn="ctr"/>
            <a:endParaRPr lang="pl-PL" sz="1000" b="1" dirty="0" smtClean="0"/>
          </a:p>
          <a:p>
            <a:pPr marL="342900" indent="-342900" algn="ctr">
              <a:buAutoNum type="arabicParenR"/>
            </a:pPr>
            <a:r>
              <a:rPr lang="pl-PL" dirty="0" smtClean="0"/>
              <a:t>wpływanie na wypowiedzi osoby przesłuchiwanej za pomocą przymusu lub groźby bezprawnej,</a:t>
            </a:r>
          </a:p>
          <a:p>
            <a:pPr marL="342900" indent="-342900" algn="ctr">
              <a:buAutoNum type="arabicParenR"/>
            </a:pPr>
            <a:endParaRPr lang="pl-PL" sz="1000" dirty="0" smtClean="0"/>
          </a:p>
          <a:p>
            <a:pPr algn="ctr"/>
            <a:r>
              <a:rPr lang="pl-PL" dirty="0" smtClean="0"/>
              <a:t>2) stosowanie hipnozy albo środków chemicznych lub technicznych wpływających na procesy psychiczne osoby przesłuchiwanej albo mających na celu kontrolę nieświadomych reakcji jej organizmu w związku z  przesłuchaniem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3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259</TotalTime>
  <Words>1738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Courier New</vt:lpstr>
      <vt:lpstr>Garamond</vt:lpstr>
      <vt:lpstr>Wingdings</vt:lpstr>
      <vt:lpstr>Ekskluzywny</vt:lpstr>
      <vt:lpstr>OSKARŻONY – TRYB I ZASADY PRZESŁuCHANIA W ASPEKCIE PROCESOWYM</vt:lpstr>
      <vt:lpstr>PowerPoint Presentation</vt:lpstr>
      <vt:lpstr>PowerPoint Presentation</vt:lpstr>
      <vt:lpstr>Pouczenie – art. 386§1 k.p.k.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Kolejność zadawania pytań – art. 370§1 k.p.k.</vt:lpstr>
      <vt:lpstr>PowerPoint Presentation</vt:lpstr>
      <vt:lpstr>PowerPoint Presentation</vt:lpstr>
      <vt:lpstr>To świadomie wybrany i stosowany w trakcie przesłuchania sposób postępowania przesłuchującego w celu uzyskania wszechstronnych wyjaśnień. Wybór właściwej metody musi uwzględniając rodzaj rozpoznawanej sprawy, zgromadzony już materiał  dowodowy, cechy osobiste przesłuchiwanego oraz umiejętności przesłuchującego.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OSKARŻONY – TRYB I ZASADY PRZESŁYCHANIA W ASPEKCIE PROCESOWYM</dc:title>
  <dc:creator>marta</dc:creator>
  <cp:lastModifiedBy>Ania</cp:lastModifiedBy>
  <cp:revision>30</cp:revision>
  <dcterms:created xsi:type="dcterms:W3CDTF">2014-12-15T12:58:17Z</dcterms:created>
  <dcterms:modified xsi:type="dcterms:W3CDTF">2015-03-06T13:45:20Z</dcterms:modified>
</cp:coreProperties>
</file>