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72" r:id="rId6"/>
    <p:sldId id="260" r:id="rId7"/>
    <p:sldId id="261" r:id="rId8"/>
    <p:sldId id="262" r:id="rId9"/>
    <p:sldId id="263" r:id="rId10"/>
    <p:sldId id="264" r:id="rId11"/>
    <p:sldId id="265" r:id="rId12"/>
    <p:sldId id="266" r:id="rId13"/>
    <p:sldId id="267" r:id="rId14"/>
    <p:sldId id="268" r:id="rId15"/>
    <p:sldId id="269" r:id="rId16"/>
    <p:sldId id="273" r:id="rId17"/>
    <p:sldId id="274" r:id="rId18"/>
    <p:sldId id="275" r:id="rId1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4A693591-775D-4F14-BA4E-16B41BE095DB}">
          <p14:sldIdLst>
            <p14:sldId id="256"/>
            <p14:sldId id="257"/>
            <p14:sldId id="258"/>
            <p14:sldId id="271"/>
            <p14:sldId id="272"/>
            <p14:sldId id="260"/>
            <p14:sldId id="261"/>
            <p14:sldId id="262"/>
            <p14:sldId id="263"/>
            <p14:sldId id="264"/>
            <p14:sldId id="265"/>
            <p14:sldId id="266"/>
            <p14:sldId id="267"/>
            <p14:sldId id="268"/>
            <p14:sldId id="269"/>
            <p14:sldId id="273"/>
            <p14:sldId id="274"/>
            <p14:sldId id="2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1" autoAdjust="0"/>
    <p:restoredTop sz="94660"/>
  </p:normalViewPr>
  <p:slideViewPr>
    <p:cSldViewPr snapToGrid="0">
      <p:cViewPr varScale="1">
        <p:scale>
          <a:sx n="67" d="100"/>
          <a:sy n="67" d="100"/>
        </p:scale>
        <p:origin x="43" y="1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58B1D156-16AC-4DC7-AA48-0ECEC12BD028}" type="datetimeFigureOut">
              <a:rPr lang="pl-PL" smtClean="0"/>
              <a:t>02.05.2017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3716430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8B1D156-16AC-4DC7-AA48-0ECEC12BD028}" type="datetimeFigureOut">
              <a:rPr lang="pl-PL" smtClean="0"/>
              <a:t>02.05.2017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260276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8B1D156-16AC-4DC7-AA48-0ECEC12BD028}" type="datetimeFigureOut">
              <a:rPr lang="pl-PL" smtClean="0"/>
              <a:t>02.05.2017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1804673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8B1D156-16AC-4DC7-AA48-0ECEC12BD028}" type="datetimeFigureOut">
              <a:rPr lang="pl-PL" smtClean="0"/>
              <a:t>02.05.2017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4125486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Edytuj style wzorca tekstu</a:t>
            </a:r>
          </a:p>
        </p:txBody>
      </p:sp>
      <p:sp>
        <p:nvSpPr>
          <p:cNvPr id="4" name="Symbol zastępczy daty 3"/>
          <p:cNvSpPr>
            <a:spLocks noGrp="1"/>
          </p:cNvSpPr>
          <p:nvPr>
            <p:ph type="dt" sz="half" idx="10"/>
          </p:nvPr>
        </p:nvSpPr>
        <p:spPr/>
        <p:txBody>
          <a:bodyPr/>
          <a:lstStyle/>
          <a:p>
            <a:fld id="{58B1D156-16AC-4DC7-AA48-0ECEC12BD028}" type="datetimeFigureOut">
              <a:rPr lang="pl-PL" smtClean="0"/>
              <a:t>02.05.2017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2567975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58B1D156-16AC-4DC7-AA48-0ECEC12BD028}" type="datetimeFigureOut">
              <a:rPr lang="pl-PL" smtClean="0"/>
              <a:t>02.05.2017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3185877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58B1D156-16AC-4DC7-AA48-0ECEC12BD028}" type="datetimeFigureOut">
              <a:rPr lang="pl-PL" smtClean="0"/>
              <a:t>02.05.2017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3639167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58B1D156-16AC-4DC7-AA48-0ECEC12BD028}" type="datetimeFigureOut">
              <a:rPr lang="pl-PL" smtClean="0"/>
              <a:t>02.05.2017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684318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8B1D156-16AC-4DC7-AA48-0ECEC12BD028}" type="datetimeFigureOut">
              <a:rPr lang="pl-PL" smtClean="0"/>
              <a:t>02.05.2017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127023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58B1D156-16AC-4DC7-AA48-0ECEC12BD028}" type="datetimeFigureOut">
              <a:rPr lang="pl-PL" smtClean="0"/>
              <a:t>02.05.2017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195798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58B1D156-16AC-4DC7-AA48-0ECEC12BD028}" type="datetimeFigureOut">
              <a:rPr lang="pl-PL" smtClean="0"/>
              <a:t>02.05.2017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3799744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B1D156-16AC-4DC7-AA48-0ECEC12BD028}" type="datetimeFigureOut">
              <a:rPr lang="pl-PL" smtClean="0"/>
              <a:t>02.05.2017</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A2758F-B3CC-493F-9946-9B62F951DDC5}" type="slidenum">
              <a:rPr lang="pl-PL" smtClean="0"/>
              <a:t>‹#›</a:t>
            </a:fld>
            <a:endParaRPr lang="pl-PL"/>
          </a:p>
        </p:txBody>
      </p:sp>
    </p:spTree>
    <p:extLst>
      <p:ext uri="{BB962C8B-B14F-4D97-AF65-F5344CB8AC3E}">
        <p14:creationId xmlns:p14="http://schemas.microsoft.com/office/powerpoint/2010/main" val="492367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PARLAMENT</a:t>
            </a:r>
            <a:endParaRPr lang="pl-PL" dirty="0"/>
          </a:p>
        </p:txBody>
      </p:sp>
    </p:spTree>
    <p:extLst>
      <p:ext uri="{BB962C8B-B14F-4D97-AF65-F5344CB8AC3E}">
        <p14:creationId xmlns:p14="http://schemas.microsoft.com/office/powerpoint/2010/main" val="3697653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Marszałek</a:t>
            </a:r>
            <a:br>
              <a:rPr lang="pl-PL" dirty="0" smtClean="0"/>
            </a:br>
            <a:endParaRPr lang="pl-PL" dirty="0"/>
          </a:p>
        </p:txBody>
      </p:sp>
      <p:sp>
        <p:nvSpPr>
          <p:cNvPr id="3" name="Symbol zastępczy zawartości 2"/>
          <p:cNvSpPr>
            <a:spLocks noGrp="1"/>
          </p:cNvSpPr>
          <p:nvPr>
            <p:ph idx="1"/>
          </p:nvPr>
        </p:nvSpPr>
        <p:spPr>
          <a:xfrm>
            <a:off x="491490" y="1200150"/>
            <a:ext cx="11538585" cy="8252460"/>
          </a:xfrm>
        </p:spPr>
        <p:txBody>
          <a:bodyPr>
            <a:noAutofit/>
          </a:bodyPr>
          <a:lstStyle/>
          <a:p>
            <a:pPr marL="0" indent="0">
              <a:buNone/>
            </a:pPr>
            <a:r>
              <a:rPr lang="pl-PL" sz="1800" dirty="0" smtClean="0"/>
              <a:t>Kompetencje Marszałka Sejmu określa Konstytucja RP, regulamin Sejmu oraz ustawy.</a:t>
            </a:r>
          </a:p>
          <a:p>
            <a:pPr marL="0" indent="0">
              <a:buNone/>
            </a:pPr>
            <a:r>
              <a:rPr lang="pl-PL" sz="1800" dirty="0" smtClean="0"/>
              <a:t>Uprawnienia konstytucyjne obejmują m.in.:</a:t>
            </a:r>
          </a:p>
          <a:p>
            <a:r>
              <a:rPr lang="pl-PL" sz="1800" dirty="0" smtClean="0"/>
              <a:t>przewodniczenie obradom Sejmu;</a:t>
            </a:r>
          </a:p>
          <a:p>
            <a:r>
              <a:rPr lang="pl-PL" sz="1800" dirty="0" smtClean="0"/>
              <a:t>stanie na straży jego praw oraz reprezentowanie Sejmu na zewnątrz;</a:t>
            </a:r>
          </a:p>
          <a:p>
            <a:r>
              <a:rPr lang="pl-PL" sz="1800" dirty="0" smtClean="0"/>
              <a:t>przekazywanie Senatowi oraz przedstawianie Prezydentowi RP do podpisu uchwalonej ustawy;</a:t>
            </a:r>
          </a:p>
          <a:p>
            <a:r>
              <a:rPr lang="pl-PL" sz="1800" dirty="0" smtClean="0"/>
              <a:t>sprawowanie tymczasowego zastępstwa Prezydenta RP, w razie opróżnienia tego urzędu – do czasu objęcia stanowiska przez nowego Prezydenta lub jeżeli Prezydent nie może przejściowo sprawować urzędu;</a:t>
            </a:r>
          </a:p>
          <a:p>
            <a:r>
              <a:rPr lang="pl-PL" sz="1800" dirty="0" smtClean="0"/>
              <a:t>zarządzanie wyborów na urząd Prezydenta RP oraz przewodniczenie wspólnym obradom Sejmu i Senatu działającym jako Zgromadzenie Narodowe, np. w celu odebrania przysięgi od Prezydenta RP;</a:t>
            </a:r>
          </a:p>
          <a:p>
            <a:r>
              <a:rPr lang="pl-PL" sz="1800" dirty="0" smtClean="0"/>
              <a:t>czuwanie nad przestrzeganiem przez organy wymiaru sprawiedliwości zasad nietykalności poselskiej, co oznacza, że Marszałek Sejmu informowany jest o każdym zatrzymaniu posła;</a:t>
            </a:r>
          </a:p>
          <a:p>
            <a:r>
              <a:rPr lang="pl-PL" sz="1800" dirty="0" smtClean="0"/>
              <a:t>kierowanie do Trybunału Konstytucyjnego wniosków w sprawie zgodności aktów normatywnych z konstytucją, oraz inicjowanie postępowania w sprawie odpowiedzialności przed Trybunałem Stanu wobec posłów naruszających zakaz prowadzenia działalności gospodarczej związanej z osiąganiem korzyści z majątku Skarbu Państwa.</a:t>
            </a:r>
          </a:p>
          <a:p>
            <a:pPr marL="0" indent="0">
              <a:buNone/>
            </a:pPr>
            <a:endParaRPr lang="pl-PL" sz="1800" dirty="0"/>
          </a:p>
        </p:txBody>
      </p:sp>
    </p:spTree>
    <p:extLst>
      <p:ext uri="{BB962C8B-B14F-4D97-AF65-F5344CB8AC3E}">
        <p14:creationId xmlns:p14="http://schemas.microsoft.com/office/powerpoint/2010/main" val="1042553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582930"/>
            <a:ext cx="10515600" cy="5594033"/>
          </a:xfrm>
        </p:spPr>
        <p:txBody>
          <a:bodyPr>
            <a:normAutofit/>
          </a:bodyPr>
          <a:lstStyle/>
          <a:p>
            <a:pPr marL="0" indent="0" algn="just">
              <a:buNone/>
            </a:pPr>
            <a:r>
              <a:rPr lang="pl-PL" sz="1800" dirty="0"/>
              <a:t>Uprawnienia regulaminowe obejmują m.in.:</a:t>
            </a:r>
          </a:p>
          <a:p>
            <a:pPr algn="just"/>
            <a:r>
              <a:rPr lang="pl-PL" sz="1800" dirty="0"/>
              <a:t>zwoływanie posiedzeń Sejmu i przewodniczenie jego obradom;</a:t>
            </a:r>
          </a:p>
          <a:p>
            <a:pPr algn="just"/>
            <a:r>
              <a:rPr lang="pl-PL" sz="1800" dirty="0"/>
              <a:t>czuwanie nad tokiem i terminowością prac Sejmu i jego organów, w tym nadawanie biegu inicjatywom ustawodawczym i uchwałodawczym oraz wnioskom organów państwa skierowanym do Sejmu;</a:t>
            </a:r>
          </a:p>
          <a:p>
            <a:pPr algn="just"/>
            <a:r>
              <a:rPr lang="pl-PL" sz="1800" dirty="0"/>
              <a:t>kierowanie pracami Prezydium Sejmu, zwoływanie Konwentu Seniorów oraz przewodniczenie ich obradom;</a:t>
            </a:r>
          </a:p>
          <a:p>
            <a:pPr algn="just"/>
            <a:r>
              <a:rPr lang="pl-PL" sz="1800" dirty="0"/>
              <a:t>prowadzenie spraw z zakresu stosunków z Senatem, parlamentami innych krajów, a także instytucjami oraz innymi organami Unii Europejskiej;</a:t>
            </a:r>
          </a:p>
          <a:p>
            <a:pPr algn="just"/>
            <a:r>
              <a:rPr lang="pl-PL" sz="1800" dirty="0"/>
              <a:t>udzielanie posłom niezbędnej pomocy w ich pracy parlamentarnej;</a:t>
            </a:r>
          </a:p>
          <a:p>
            <a:pPr algn="just"/>
            <a:r>
              <a:rPr lang="pl-PL" sz="1800" dirty="0"/>
              <a:t>administrowanie Sejmem, poprzez m.in. sprawowanie pieczy nad spokojem i porządkiem na całym obszarze Sejmu;</a:t>
            </a:r>
          </a:p>
          <a:p>
            <a:pPr algn="just"/>
            <a:r>
              <a:rPr lang="pl-PL" sz="1800" dirty="0"/>
              <a:t>powoływanie, po zasięgnięciu opinii Komisji Regulaminowej i Spraw Poselskich, Szefa Kancelarii Sejmu.</a:t>
            </a:r>
          </a:p>
          <a:p>
            <a:pPr marL="0" indent="0" algn="just">
              <a:buNone/>
            </a:pPr>
            <a:r>
              <a:rPr lang="pl-PL" sz="1800" dirty="0"/>
              <a:t>Uprawnienia ustawowe obejmują m.in. powoływanie Głównego Inspektora Pracy i jego zastępców, wiceprezesów Najwyższej Izby Kontroli oraz Kierownika Krajowego Biura Wyborczego.</a:t>
            </a:r>
          </a:p>
          <a:p>
            <a:pPr marL="0" indent="0" algn="just">
              <a:buNone/>
            </a:pPr>
            <a:endParaRPr lang="pl-PL" sz="1800" dirty="0"/>
          </a:p>
          <a:p>
            <a:pPr algn="just"/>
            <a:endParaRPr lang="pl-PL" sz="1800" dirty="0"/>
          </a:p>
        </p:txBody>
      </p:sp>
    </p:spTree>
    <p:extLst>
      <p:ext uri="{BB962C8B-B14F-4D97-AF65-F5344CB8AC3E}">
        <p14:creationId xmlns:p14="http://schemas.microsoft.com/office/powerpoint/2010/main" val="2536350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Prezydium </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Prezydium Sejmu tworzą Marszałek i wicemarszałkowie Sejmu. Tradycyjnie skład tego kolegialnego organu Sejmu odzwierciedla zróżnicowanie polityczne izby – w Prezydium reprezentowani są zarówno posłowie ugrupowań wspierających rząd, jak również opozycja polityczna. W posiedzeniach Prezydium Sejmu bierze udział z głosem doradczym Szef Kancelarii Sejmu. Marszałek Sejmu może zaprosić na posiedzenie Prezydium Sejmu również inne osoby. Prezydium Sejmu jest drugim, obok Marszałka Sejmu, organem kierowniczym Sejmu.</a:t>
            </a:r>
          </a:p>
          <a:p>
            <a:pPr algn="just"/>
            <a:r>
              <a:rPr lang="pl-PL" dirty="0" smtClean="0"/>
              <a:t>Do kompetencji Prezydium Sejmu, określonych przez regulamin Sejmu oraz ustawy, należy ustalanie planów prac Sejmu poprzez wyznaczanie tzw. tygodni posiedzeń, organizowanie współpracy między komisjami sejmowymi i koordynowanie ich działań oraz opiniowanie spraw wniesionych przez Marszałka Sejmu. Bardzo ważnym uprawnieniem przysługującym Prezydium Sejmu jest prawo dokonywania wykładni regulaminu Sejmu (po zasięgnięciu opinii Komisji Regulaminowej i Spraw Poselskich), gdyż dokonana interpretacja obowiązuje wszystkich adresatów danego przepisu. Prezydium Sejmu ustala także zasady organizowania doradztwa naukowego na rzecz Sejmu i jego organów, zasady powoływania doradców sejmowych oraz tryb korzystania z opinii i ekspertyz. Prezydium Sejmu przysługuje również prawo inicjatywy uchwałodawczej w zakresie zmian regulaminu Sejmu lub w sprawie przeprowadzenia referendum ogólnokrajowego.</a:t>
            </a:r>
          </a:p>
          <a:p>
            <a:pPr marL="0" indent="0" algn="just">
              <a:buNone/>
            </a:pPr>
            <a:endParaRPr lang="pl-PL" dirty="0"/>
          </a:p>
        </p:txBody>
      </p:sp>
    </p:spTree>
    <p:extLst>
      <p:ext uri="{BB962C8B-B14F-4D97-AF65-F5344CB8AC3E}">
        <p14:creationId xmlns:p14="http://schemas.microsoft.com/office/powerpoint/2010/main" val="3506464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Konwent Seniorów</a:t>
            </a:r>
            <a:endParaRPr lang="pl-PL"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Konwent Seniorów jest organem kierowniczym Sejmu o charakterze opiniodawczym, jego rozstrzygnięcia nie są prawnie wiążące. Do najważniejszych zadań Konwentu należy opiniowanie: projektów planów prac Sejmu, projektów porządku dziennego poszczególnych posiedzeń Sejmu oraz ich terminów, wniosków co do trybu dyskusji nad poszczególnymi punktami porządku dziennego posiedzenia Sejmu oraz wniosków co do wyboru przez Sejm jego organów. Uprawnienia Konwentu obejmują również opiniowanie zadań i przebiegu pracy Kancelarii Sejmu oraz innych spraw przekazanych przez Marszałka lub Prezydium Sejmu.</a:t>
            </a:r>
          </a:p>
          <a:p>
            <a:pPr algn="just"/>
            <a:r>
              <a:rPr lang="pl-PL" dirty="0" smtClean="0"/>
              <a:t>Konwent Seniorów zapewnia współdziałanie klubów w sprawach związanych z działalnością i tokiem prac Sejmu. W jego skład wchodzą: Marszałek Sejmu, wicemarszałkowie Sejmu, przewodniczący lub wiceprzewodniczący klubów i kół poselskich. W posiedzeniach Konwentu Seniorów bierze udział z głosem doradczym Szef Kancelarii Sejmu, mogą w nim także uczestniczyć inne zaproszone osoby. Posiedzenia zwołuje Marszałek Sejmu z własnej inicjatywy, z inicjatywy Prezydium Sejmu, na wniosek klubu reprezentowanego w Konwencie Seniorów lub grupy co najmniej 15 posłów.</a:t>
            </a:r>
          </a:p>
          <a:p>
            <a:pPr marL="0" indent="0" algn="just">
              <a:buNone/>
            </a:pPr>
            <a:endParaRPr lang="pl-PL" dirty="0"/>
          </a:p>
        </p:txBody>
      </p:sp>
    </p:spTree>
    <p:extLst>
      <p:ext uri="{BB962C8B-B14F-4D97-AF65-F5344CB8AC3E}">
        <p14:creationId xmlns:p14="http://schemas.microsoft.com/office/powerpoint/2010/main" val="2913043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Komisje</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Komisje sejmowe są organami pomocniczymi Sejmu. Zajmują się one rozpatrywaniem i przygotowywaniem spraw stanowiących przedmiot prac Sejmu oraz wyrażaniem opinii w sprawach przekazanych pod ich obrady przez Sejm, Marszałka Sejmu lub Prezydium Sejmu. Chodzi w szczególności o prace legislacyjne nad projektami ustaw, czy też prace nad wnioskami kierowanymi do Sejmu. Ze względu na to, że część problemów nie może być w pełni i w sposób efektywny przedyskutowana i przeanalizowana na posiedzeniu plenarnym, konkretne rozwiązania są wypracowywane i przygotowywane w komisjach.</a:t>
            </a:r>
          </a:p>
          <a:p>
            <a:pPr algn="just"/>
            <a:r>
              <a:rPr lang="pl-PL" dirty="0" smtClean="0"/>
              <a:t>Komisje sprawują również kontrolę nad działalnością poszczególnych organów państwowych, samorządu terytorialnego oraz innych organizacji w zakresie wprowadzania w życie i wykonywania ustaw oraz uchwał Sejmu. Wiąże się to ściśle z funkcją kontrolną Sejmu.</a:t>
            </a:r>
          </a:p>
          <a:p>
            <a:pPr algn="just"/>
            <a:r>
              <a:rPr lang="pl-PL" dirty="0" smtClean="0"/>
              <a:t>W skład komisji sejmowej wchodzą grupy posłów wybieranych przez Sejm w drodze uchwały. Skład osobowy komisji jest ustalany przez Sejm na początku kadencji. W praktyce podział miejsc w komisjach jest ustalany zgodnie z zasadą reprezentacji wszystkich klubów poselskich, w proporcji wynikającej z ich liczebności. Pracami każdej komisji kieruje prezydium (tworzy je przewodniczący oraz zastępcy przewodniczącego), wybierane przez samą komisję spośród jej członków. W celu usprawnienia swoich prac nad konkretnymi sprawami, komisje mogą powoływać swoje organy wewnętrzne, tzw. podkomisje oraz korzystać z opinii zaproszonych specjalistów z danej dziedziny, tj. ekspertów komisji.</a:t>
            </a:r>
          </a:p>
          <a:p>
            <a:pPr marL="0" indent="0" algn="just">
              <a:buNone/>
            </a:pPr>
            <a:endParaRPr lang="pl-PL" dirty="0"/>
          </a:p>
        </p:txBody>
      </p:sp>
    </p:spTree>
    <p:extLst>
      <p:ext uri="{BB962C8B-B14F-4D97-AF65-F5344CB8AC3E}">
        <p14:creationId xmlns:p14="http://schemas.microsoft.com/office/powerpoint/2010/main" val="32675897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2865"/>
            <a:ext cx="10515600" cy="6114098"/>
          </a:xfrm>
        </p:spPr>
        <p:txBody>
          <a:bodyPr>
            <a:normAutofit/>
          </a:bodyPr>
          <a:lstStyle/>
          <a:p>
            <a:pPr marL="0" indent="0" algn="just">
              <a:buNone/>
            </a:pPr>
            <a:r>
              <a:rPr lang="pl-PL" sz="1800" dirty="0" smtClean="0"/>
              <a:t>Komisje można podzielić na:</a:t>
            </a:r>
          </a:p>
          <a:p>
            <a:pPr algn="just"/>
            <a:r>
              <a:rPr lang="pl-PL" sz="1800" dirty="0" smtClean="0"/>
              <a:t>stałe, których powołanie przewiduje regulamin Sejmu; wśród nich wyróżnić można tzw. komisje resortowo-problemowe, których prace z reguły dotyczą spraw pozostających we właściwości jednego z ministerstw, np. Komisja Spraw Zagranicznych, oraz poza resortowe, których zakres działania łączy się z realizowanymi przez Sejm funkcjami niewiążącymi się ze strukturą administracyjną, np. Komisja Etyki Poselskiej;</a:t>
            </a:r>
          </a:p>
          <a:p>
            <a:pPr algn="just"/>
            <a:r>
              <a:rPr lang="pl-PL" sz="1800" dirty="0" smtClean="0"/>
              <a:t>nadzwyczajne, które są tworzone przez Sejm w celu zajęcia się określoną, ważną sprawą i są rozwiązywane po jej rozpatrzeniu (np. uchwaleniu zmian konstytucji czy kodeksów);</a:t>
            </a:r>
          </a:p>
          <a:p>
            <a:pPr algn="just"/>
            <a:r>
              <a:rPr lang="pl-PL" sz="1800" dirty="0" smtClean="0"/>
              <a:t>śledcze, które mają szczególne znaczenie dla realizacji funkcji kontrolnej Sejmu. Tryb działania komisji śledczych został określony w ustawie, która nadaje im uprawnienia nie tylko wobec organów państwowych, ale też w stosunku do osób fizycznych i innych podmiotów, co oznacza, że komisja może np. wzywać te osoby na świadków i przesłuchiwać pod rygorem odpowiedzialności karnej, czy też żądać od prokuratury informacji i akt sprawy. Komisja ma zapewniony dostęp do dokumentów oraz współpracuje z organami prowadzącymi postępowania, np. prokuraturą, na określonych zasadach.</a:t>
            </a:r>
          </a:p>
          <a:p>
            <a:pPr marL="0" indent="0" algn="just">
              <a:buNone/>
            </a:pPr>
            <a:endParaRPr lang="pl-PL" sz="1800" dirty="0"/>
          </a:p>
        </p:txBody>
      </p:sp>
    </p:spTree>
    <p:extLst>
      <p:ext uri="{BB962C8B-B14F-4D97-AF65-F5344CB8AC3E}">
        <p14:creationId xmlns:p14="http://schemas.microsoft.com/office/powerpoint/2010/main" val="2009199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285750"/>
            <a:ext cx="10515600" cy="5891213"/>
          </a:xfrm>
        </p:spPr>
        <p:txBody>
          <a:bodyPr/>
          <a:lstStyle/>
          <a:p>
            <a:pPr marL="0" indent="0" algn="ctr">
              <a:buNone/>
            </a:pPr>
            <a:r>
              <a:rPr lang="pl-PL" dirty="0" smtClean="0"/>
              <a:t>Marszałek Senatu</a:t>
            </a:r>
          </a:p>
          <a:p>
            <a:pPr marL="0" indent="0">
              <a:buNone/>
            </a:pPr>
            <a:endParaRPr lang="pl-PL" dirty="0"/>
          </a:p>
          <a:p>
            <a:pPr marL="0" indent="0" algn="just">
              <a:buNone/>
            </a:pPr>
            <a:r>
              <a:rPr lang="pl-PL" dirty="0" smtClean="0"/>
              <a:t>Marszałek </a:t>
            </a:r>
            <a:r>
              <a:rPr lang="pl-PL" dirty="0"/>
              <a:t>Senatu reprezentuje Senat, stoi na straży jego praw i godności. Ustala plan pracy Senatu, zwołuje jego posiedzenia i ustala projekt porządku dziennego obrad, zasięgając opinii Konwentu Seniorów. Przewodniczy obradom Senatu, udziela głosu senatorom i przeprowadza głosowanie nad </a:t>
            </a:r>
            <a:r>
              <a:rPr lang="pl-PL" dirty="0" smtClean="0"/>
              <a:t>uchwałą.</a:t>
            </a:r>
          </a:p>
          <a:p>
            <a:pPr marL="0" indent="0" algn="just">
              <a:buNone/>
            </a:pPr>
            <a:r>
              <a:rPr lang="pl-PL" dirty="0" smtClean="0"/>
              <a:t>Marszałek </a:t>
            </a:r>
            <a:r>
              <a:rPr lang="pl-PL" dirty="0"/>
              <a:t>kieruje pracami Prezydium Senatu, przewodniczy też obradom Konwentu Seniorów. Sprawuje nadzór nad pracami komisji senackich. Ustala projekt budżetu Kancelarii Senatu, w tym także środków finansowych przeznaczonych na opiekę nad Polonią oraz Polakami za granicą oraz nadzoruje jego wykonanie. Sprawuje pieczę nad spokojem i porządkiem na całym obszarze należącym do Senatu. Pełni również państwowe funkcje reprezentacyjne.</a:t>
            </a:r>
          </a:p>
        </p:txBody>
      </p:sp>
    </p:spTree>
    <p:extLst>
      <p:ext uri="{BB962C8B-B14F-4D97-AF65-F5344CB8AC3E}">
        <p14:creationId xmlns:p14="http://schemas.microsoft.com/office/powerpoint/2010/main" val="214756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8580"/>
            <a:ext cx="10866120" cy="6863715"/>
          </a:xfrm>
        </p:spPr>
        <p:txBody>
          <a:bodyPr>
            <a:normAutofit lnSpcReduction="10000"/>
          </a:bodyPr>
          <a:lstStyle/>
          <a:p>
            <a:pPr marL="0" indent="0">
              <a:buNone/>
            </a:pPr>
            <a:endParaRPr lang="pl-PL" dirty="0" smtClean="0"/>
          </a:p>
          <a:p>
            <a:pPr marL="0" indent="0" algn="ctr">
              <a:buNone/>
            </a:pPr>
            <a:r>
              <a:rPr lang="pl-PL" dirty="0" smtClean="0"/>
              <a:t>Prezydium Senatu</a:t>
            </a:r>
          </a:p>
          <a:p>
            <a:pPr marL="0" indent="0" algn="just">
              <a:buNone/>
            </a:pPr>
            <a:r>
              <a:rPr lang="pl-PL" dirty="0" smtClean="0"/>
              <a:t>Prezydium </a:t>
            </a:r>
            <a:r>
              <a:rPr lang="pl-PL" dirty="0"/>
              <a:t>Senatu tworzą: marszałek Senatu i wicemarszałkowie. Prezydium zleca komisjom senackim rozpatrzenie określonych spraw. Rozpatruje też sprawy regulaminowe związane z pracą Senatu i senatorów, czuwa nad wykonywaniem przez senatorów ich obowiązków. Ustala zasady organizowania doradztwa naukowego na rzecz Senatu.</a:t>
            </a:r>
            <a:br>
              <a:rPr lang="pl-PL" dirty="0"/>
            </a:br>
            <a:r>
              <a:rPr lang="pl-PL" dirty="0"/>
              <a:t>W posiedzeniach Prezydium Senatu biorą udział z głosem doradczym: szef Kancelarii Senatu oraz osoby zaproszone przez marszałka Senatu.</a:t>
            </a:r>
            <a:br>
              <a:rPr lang="pl-PL" dirty="0"/>
            </a:br>
            <a:r>
              <a:rPr lang="pl-PL" dirty="0"/>
              <a:t>Od czasu do czasu odbywają się wspólne posiedzenia Prezydium Senatu i Prezydium </a:t>
            </a:r>
            <a:r>
              <a:rPr lang="pl-PL" dirty="0" smtClean="0"/>
              <a:t>Sejmu.</a:t>
            </a:r>
          </a:p>
          <a:p>
            <a:pPr marL="0" indent="0" algn="just">
              <a:buNone/>
            </a:pPr>
            <a:r>
              <a:rPr lang="pl-PL" dirty="0"/>
              <a:t>Konwent Seniorów jest organem zapewniającym współdziałanie klubów senackich i kół senackich w sprawach związanych z działalnością i tokiem prac Senatu. Konwent Seniorów tworzą: Marszałek, wicemarszałkowie oraz senatorowie – przedstawiciele klubów senackich oraz przedstawiciele porozumień ustanawianych dla wspólnej reprezentacji w Konwencie, a także klubów parlamentarnych, jeżeli skupiają co najmniej 7 </a:t>
            </a:r>
            <a:r>
              <a:rPr lang="pl-PL" dirty="0" smtClean="0"/>
              <a:t>senatorów.</a:t>
            </a:r>
            <a:endParaRPr lang="pl-PL" dirty="0"/>
          </a:p>
        </p:txBody>
      </p:sp>
    </p:spTree>
    <p:extLst>
      <p:ext uri="{BB962C8B-B14F-4D97-AF65-F5344CB8AC3E}">
        <p14:creationId xmlns:p14="http://schemas.microsoft.com/office/powerpoint/2010/main" val="1592863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80010"/>
            <a:ext cx="10515600" cy="6256973"/>
          </a:xfrm>
        </p:spPr>
        <p:txBody>
          <a:bodyPr/>
          <a:lstStyle/>
          <a:p>
            <a:pPr marL="0" indent="0">
              <a:buNone/>
            </a:pPr>
            <a:endParaRPr lang="pl-PL" b="1" dirty="0" smtClean="0"/>
          </a:p>
          <a:p>
            <a:pPr marL="0" indent="0">
              <a:buNone/>
            </a:pPr>
            <a:r>
              <a:rPr lang="pl-PL" b="1" dirty="0" smtClean="0"/>
              <a:t>				</a:t>
            </a:r>
            <a:r>
              <a:rPr lang="pl-PL" dirty="0" smtClean="0"/>
              <a:t>Komisja senacka </a:t>
            </a:r>
            <a:endParaRPr lang="pl-PL" dirty="0"/>
          </a:p>
          <a:p>
            <a:pPr marL="0" indent="0">
              <a:buNone/>
            </a:pPr>
            <a:endParaRPr lang="pl-PL" dirty="0" smtClean="0"/>
          </a:p>
          <a:p>
            <a:pPr marL="0" indent="0" algn="just">
              <a:buNone/>
            </a:pPr>
            <a:r>
              <a:rPr lang="pl-PL" dirty="0" smtClean="0"/>
              <a:t>Komisja </a:t>
            </a:r>
            <a:r>
              <a:rPr lang="pl-PL" dirty="0"/>
              <a:t>senacka </a:t>
            </a:r>
            <a:r>
              <a:rPr lang="pl-PL" dirty="0" smtClean="0"/>
              <a:t>jest organem o charakterze pomocniczym, opiniodawczym-inspirującym.  Powoływana jest </a:t>
            </a:r>
            <a:r>
              <a:rPr lang="pl-PL" dirty="0"/>
              <a:t>w celu rozpatrywania i przygotowywania spraw </a:t>
            </a:r>
            <a:r>
              <a:rPr lang="pl-PL" dirty="0" smtClean="0"/>
              <a:t>z własnej inicjatywy, spraw przekazanych przez Senat, Marszałka Senatu oraz Prezydium Senatu. W Senacie powoływane s dwa rodzaje Komisji stałe (obligatoryjne) i nadzwyczajne.</a:t>
            </a:r>
            <a:endParaRPr lang="pl-PL" dirty="0"/>
          </a:p>
        </p:txBody>
      </p:sp>
    </p:spTree>
    <p:extLst>
      <p:ext uri="{BB962C8B-B14F-4D97-AF65-F5344CB8AC3E}">
        <p14:creationId xmlns:p14="http://schemas.microsoft.com/office/powerpoint/2010/main" val="2968812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STRUKTURA PARLAMENTU</a:t>
            </a:r>
            <a:endParaRPr lang="pl-PL" dirty="0"/>
          </a:p>
        </p:txBody>
      </p:sp>
      <p:sp>
        <p:nvSpPr>
          <p:cNvPr id="3" name="Symbol zastępczy zawartości 2"/>
          <p:cNvSpPr>
            <a:spLocks noGrp="1"/>
          </p:cNvSpPr>
          <p:nvPr>
            <p:ph idx="1"/>
          </p:nvPr>
        </p:nvSpPr>
        <p:spPr/>
        <p:txBody>
          <a:bodyPr/>
          <a:lstStyle/>
          <a:p>
            <a:pPr marL="0" indent="0">
              <a:buNone/>
            </a:pPr>
            <a:r>
              <a:rPr lang="pl-PL" dirty="0" smtClean="0"/>
              <a:t>1. JEDNOIZBOWA </a:t>
            </a:r>
          </a:p>
          <a:p>
            <a:pPr marL="0" indent="0">
              <a:buNone/>
            </a:pPr>
            <a:endParaRPr lang="pl-PL" dirty="0"/>
          </a:p>
          <a:p>
            <a:pPr marL="0" indent="0">
              <a:buNone/>
            </a:pPr>
            <a:r>
              <a:rPr lang="pl-PL" dirty="0" smtClean="0"/>
              <a:t>2. DWUIZBOWA (Sejm i Senat w Polsce)</a:t>
            </a:r>
            <a:endParaRPr lang="pl-PL" dirty="0"/>
          </a:p>
        </p:txBody>
      </p:sp>
    </p:spTree>
    <p:extLst>
      <p:ext uri="{BB962C8B-B14F-4D97-AF65-F5344CB8AC3E}">
        <p14:creationId xmlns:p14="http://schemas.microsoft.com/office/powerpoint/2010/main" val="1150120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ŹRÓDŁA PRAWA PARLAMENTARNEGO</a:t>
            </a:r>
            <a:br>
              <a:rPr lang="pl-PL" dirty="0" smtClean="0"/>
            </a:br>
            <a:endParaRPr lang="pl-PL" dirty="0"/>
          </a:p>
        </p:txBody>
      </p:sp>
      <p:sp>
        <p:nvSpPr>
          <p:cNvPr id="3" name="Symbol zastępczy zawartości 2"/>
          <p:cNvSpPr>
            <a:spLocks noGrp="1"/>
          </p:cNvSpPr>
          <p:nvPr>
            <p:ph idx="1"/>
          </p:nvPr>
        </p:nvSpPr>
        <p:spPr/>
        <p:txBody>
          <a:bodyPr>
            <a:normAutofit fontScale="40000" lnSpcReduction="20000"/>
          </a:bodyPr>
          <a:lstStyle/>
          <a:p>
            <a:pPr marL="514350" indent="-514350">
              <a:buFont typeface="+mj-lt"/>
              <a:buAutoNum type="arabicPeriod"/>
            </a:pPr>
            <a:r>
              <a:rPr lang="pl-PL" sz="6000" dirty="0" smtClean="0"/>
              <a:t>Konstytucja RP Rozdział IV</a:t>
            </a:r>
          </a:p>
          <a:p>
            <a:pPr marL="514350" indent="-514350">
              <a:buFont typeface="+mj-lt"/>
              <a:buAutoNum type="arabicPeriod"/>
            </a:pPr>
            <a:r>
              <a:rPr lang="pl-PL" sz="6000" dirty="0" smtClean="0"/>
              <a:t>Uchwała Sejmu </a:t>
            </a:r>
            <a:r>
              <a:rPr lang="pl-PL" sz="6000" dirty="0"/>
              <a:t>Rzeczypospolitej Polskiej </a:t>
            </a:r>
            <a:r>
              <a:rPr lang="pl-PL" sz="6000" dirty="0" smtClean="0"/>
              <a:t>z </a:t>
            </a:r>
            <a:r>
              <a:rPr lang="pl-PL" sz="6000" dirty="0"/>
              <a:t>dnia 30 lipca 1992 r. </a:t>
            </a:r>
            <a:r>
              <a:rPr lang="pl-PL" sz="6000" dirty="0" smtClean="0"/>
              <a:t>Regulamin Sejmu RP</a:t>
            </a:r>
          </a:p>
          <a:p>
            <a:pPr marL="514350" indent="-514350">
              <a:buFont typeface="+mj-lt"/>
              <a:buAutoNum type="arabicPeriod"/>
            </a:pPr>
            <a:r>
              <a:rPr lang="pl-PL" sz="6000" dirty="0"/>
              <a:t>Uchwała Senatu Rzeczypospolitej Polskiej z dnia 23 listopada 1990 </a:t>
            </a:r>
            <a:r>
              <a:rPr lang="pl-PL" sz="6000" dirty="0" smtClean="0"/>
              <a:t>r. Regulamin Senatu RP.</a:t>
            </a:r>
          </a:p>
          <a:p>
            <a:pPr marL="514350" indent="-514350">
              <a:buFont typeface="+mj-lt"/>
              <a:buAutoNum type="arabicPeriod"/>
            </a:pPr>
            <a:r>
              <a:rPr lang="pl-PL" sz="6000" dirty="0" smtClean="0"/>
              <a:t>Ustawa z dnia </a:t>
            </a:r>
            <a:r>
              <a:rPr lang="pl-PL" sz="6000" dirty="0"/>
              <a:t>9 maja 1996 r. </a:t>
            </a:r>
            <a:r>
              <a:rPr lang="pl-PL" sz="6000" dirty="0" smtClean="0"/>
              <a:t>o wykonywaniu mandatu Posła i Senatora.</a:t>
            </a:r>
          </a:p>
          <a:p>
            <a:pPr marL="514350" indent="-514350">
              <a:buFont typeface="+mj-lt"/>
              <a:buAutoNum type="arabicPeriod"/>
            </a:pPr>
            <a:r>
              <a:rPr lang="pl-PL" sz="6000" dirty="0" smtClean="0"/>
              <a:t>Ustawa z dnia 21 sierpnia 1997 r. o ograniczeniu prowadzenia działalności gospodarczej przez osoby pełniące funkcję publiczne.</a:t>
            </a:r>
          </a:p>
          <a:p>
            <a:pPr marL="514350" indent="-514350">
              <a:buFont typeface="+mj-lt"/>
              <a:buAutoNum type="arabicPeriod"/>
            </a:pPr>
            <a:r>
              <a:rPr lang="pl-PL" sz="6000" dirty="0" smtClean="0"/>
              <a:t>Ustawa z dnia 21 stycznia 1999 r. o sejmowej komisji śledczej.</a:t>
            </a:r>
          </a:p>
          <a:p>
            <a:pPr marL="514350" indent="-514350">
              <a:buFont typeface="+mj-lt"/>
              <a:buAutoNum type="arabicPeriod"/>
            </a:pPr>
            <a:r>
              <a:rPr lang="pl-PL" sz="6000" dirty="0" smtClean="0"/>
              <a:t>Ustawa z dnia 24 czerwca 1999 r o wykonywaniu inicjatywy ustawodawczej przez obywateli.</a:t>
            </a:r>
          </a:p>
          <a:p>
            <a:pPr marL="514350" indent="-514350">
              <a:buFont typeface="+mj-lt"/>
              <a:buAutoNum type="arabicPeriod"/>
            </a:pPr>
            <a:r>
              <a:rPr lang="pl-PL" sz="6000" dirty="0" smtClean="0"/>
              <a:t>Ustawa z dnia 8 października 2010 r. o współpracy RM i Sejmem i Senatem w sprawach związanych z członkostwem RP w UE.</a:t>
            </a:r>
          </a:p>
          <a:p>
            <a:pPr marL="514350" indent="-514350">
              <a:buFont typeface="+mj-lt"/>
              <a:buAutoNum type="arabicPeriod"/>
            </a:pPr>
            <a:endParaRPr lang="pl-PL" dirty="0"/>
          </a:p>
          <a:p>
            <a:pPr marL="514350" indent="-514350">
              <a:buFont typeface="+mj-lt"/>
              <a:buAutoNum type="arabicPeriod"/>
            </a:pPr>
            <a:endParaRPr lang="pl-PL" dirty="0" smtClean="0"/>
          </a:p>
          <a:p>
            <a:pPr marL="514350" indent="-514350">
              <a:buFont typeface="+mj-lt"/>
              <a:buAutoNum type="alphaLcParenR"/>
            </a:pPr>
            <a:endParaRPr lang="pl-PL" dirty="0"/>
          </a:p>
        </p:txBody>
      </p:sp>
    </p:spTree>
    <p:extLst>
      <p:ext uri="{BB962C8B-B14F-4D97-AF65-F5344CB8AC3E}">
        <p14:creationId xmlns:p14="http://schemas.microsoft.com/office/powerpoint/2010/main" val="2353361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331470"/>
            <a:ext cx="10515600" cy="5845493"/>
          </a:xfrm>
        </p:spPr>
        <p:txBody>
          <a:bodyPr>
            <a:normAutofit lnSpcReduction="10000"/>
          </a:bodyPr>
          <a:lstStyle/>
          <a:p>
            <a:pPr marL="0" indent="0">
              <a:buNone/>
            </a:pPr>
            <a:r>
              <a:rPr lang="pl-PL" dirty="0" smtClean="0"/>
              <a:t>			Poseł na Sejm RP/ Senator </a:t>
            </a:r>
          </a:p>
          <a:p>
            <a:pPr marL="0" indent="0">
              <a:buNone/>
            </a:pPr>
            <a:r>
              <a:rPr lang="pl-PL" dirty="0" smtClean="0"/>
              <a:t>Poseł na Sejm wykonuje mandat przedstawicielski. </a:t>
            </a:r>
          </a:p>
          <a:p>
            <a:pPr marL="0" indent="0">
              <a:buNone/>
            </a:pPr>
            <a:r>
              <a:rPr lang="pl-PL" dirty="0" smtClean="0"/>
              <a:t>W doktrynie wyróżnia się dwa rodzaje niniejszego mandatu:</a:t>
            </a:r>
          </a:p>
          <a:p>
            <a:pPr marL="0" indent="0">
              <a:buNone/>
            </a:pPr>
            <a:r>
              <a:rPr lang="pl-PL" dirty="0"/>
              <a:t>	</a:t>
            </a:r>
            <a:r>
              <a:rPr lang="pl-PL" dirty="0" smtClean="0"/>
              <a:t>1. mandat imperatywny (związany).</a:t>
            </a:r>
          </a:p>
          <a:p>
            <a:pPr marL="0" indent="0">
              <a:buNone/>
            </a:pPr>
            <a:r>
              <a:rPr lang="pl-PL" dirty="0"/>
              <a:t>	</a:t>
            </a:r>
            <a:r>
              <a:rPr lang="pl-PL" dirty="0" smtClean="0"/>
              <a:t>2. mandat wolny. </a:t>
            </a:r>
          </a:p>
          <a:p>
            <a:pPr marL="0" indent="0">
              <a:buNone/>
            </a:pPr>
            <a:r>
              <a:rPr lang="pl-PL" dirty="0" smtClean="0"/>
              <a:t>Konstytucja RP </a:t>
            </a:r>
            <a:r>
              <a:rPr lang="pl-PL" dirty="0" smtClean="0"/>
              <a:t>wskazała </a:t>
            </a:r>
            <a:r>
              <a:rPr lang="pl-PL" smtClean="0"/>
              <a:t>na </a:t>
            </a:r>
            <a:r>
              <a:rPr lang="pl-PL" smtClean="0"/>
              <a:t>wybór </a:t>
            </a:r>
            <a:r>
              <a:rPr lang="pl-PL" smtClean="0"/>
              <a:t>mandatu </a:t>
            </a:r>
            <a:r>
              <a:rPr lang="pl-PL" dirty="0" smtClean="0"/>
              <a:t>wolnego.</a:t>
            </a:r>
          </a:p>
          <a:p>
            <a:pPr marL="0" indent="0">
              <a:buNone/>
            </a:pPr>
            <a:r>
              <a:rPr lang="pl-PL" dirty="0" smtClean="0"/>
              <a:t>Mandat parlamentarny ma charakter: </a:t>
            </a:r>
          </a:p>
          <a:p>
            <a:pPr marL="0" indent="0">
              <a:buNone/>
            </a:pPr>
            <a:r>
              <a:rPr lang="pl-PL" dirty="0"/>
              <a:t>	</a:t>
            </a:r>
            <a:r>
              <a:rPr lang="pl-PL" dirty="0" smtClean="0"/>
              <a:t>1. generalny;</a:t>
            </a:r>
          </a:p>
          <a:p>
            <a:pPr marL="0" indent="0">
              <a:buNone/>
            </a:pPr>
            <a:r>
              <a:rPr lang="pl-PL" dirty="0"/>
              <a:t>	</a:t>
            </a:r>
            <a:r>
              <a:rPr lang="pl-PL" dirty="0" smtClean="0"/>
              <a:t>2. niezależny;</a:t>
            </a:r>
          </a:p>
          <a:p>
            <a:pPr marL="0" indent="0">
              <a:buNone/>
            </a:pPr>
            <a:r>
              <a:rPr lang="pl-PL" dirty="0"/>
              <a:t>	</a:t>
            </a:r>
            <a:r>
              <a:rPr lang="pl-PL" dirty="0" smtClean="0"/>
              <a:t>3. niezbywalny.</a:t>
            </a:r>
          </a:p>
          <a:p>
            <a:pPr marL="0" indent="0">
              <a:buNone/>
            </a:pPr>
            <a:r>
              <a:rPr lang="pl-PL" dirty="0" smtClean="0"/>
              <a:t>Parlamentarzysta  może wykonywać swój mandat zawodowo lub niezawodowo.</a:t>
            </a:r>
            <a:endParaRPr lang="pl-PL" dirty="0"/>
          </a:p>
        </p:txBody>
      </p:sp>
    </p:spTree>
    <p:extLst>
      <p:ext uri="{BB962C8B-B14F-4D97-AF65-F5344CB8AC3E}">
        <p14:creationId xmlns:p14="http://schemas.microsoft.com/office/powerpoint/2010/main" val="941383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440055"/>
            <a:ext cx="10515600" cy="5736908"/>
          </a:xfrm>
        </p:spPr>
        <p:txBody>
          <a:bodyPr/>
          <a:lstStyle/>
          <a:p>
            <a:pPr marL="0" indent="0">
              <a:buNone/>
            </a:pPr>
            <a:r>
              <a:rPr lang="pl-PL" dirty="0" smtClean="0"/>
              <a:t>Wyróżnia się dwa rodzaje immunitetów:</a:t>
            </a:r>
          </a:p>
          <a:p>
            <a:pPr marL="0" indent="0">
              <a:buNone/>
            </a:pPr>
            <a:r>
              <a:rPr lang="pl-PL" dirty="0" smtClean="0"/>
              <a:t>1. Immunitet nieodpowiedzialności;</a:t>
            </a:r>
          </a:p>
          <a:p>
            <a:pPr marL="0" indent="0">
              <a:buNone/>
            </a:pPr>
            <a:r>
              <a:rPr lang="pl-PL" dirty="0" smtClean="0"/>
              <a:t>2. Immunitet nietykalności:</a:t>
            </a:r>
          </a:p>
          <a:p>
            <a:pPr marL="0" indent="0">
              <a:buNone/>
            </a:pPr>
            <a:r>
              <a:rPr lang="pl-PL" dirty="0"/>
              <a:t>	</a:t>
            </a:r>
            <a:r>
              <a:rPr lang="pl-PL" dirty="0" smtClean="0"/>
              <a:t>a) immunitet procesowy;</a:t>
            </a:r>
          </a:p>
          <a:p>
            <a:pPr marL="0" indent="0">
              <a:buNone/>
            </a:pPr>
            <a:r>
              <a:rPr lang="pl-PL" dirty="0"/>
              <a:t>	</a:t>
            </a:r>
            <a:r>
              <a:rPr lang="pl-PL" dirty="0" smtClean="0"/>
              <a:t>b) immunitet nietykalności.</a:t>
            </a:r>
          </a:p>
          <a:p>
            <a:pPr marL="0" indent="0">
              <a:buNone/>
            </a:pPr>
            <a:r>
              <a:rPr lang="pl-PL" dirty="0" smtClean="0"/>
              <a:t>Konstytucja RP wyróżnią dwa immunitety</a:t>
            </a:r>
          </a:p>
          <a:p>
            <a:pPr marL="514350" indent="-514350">
              <a:buAutoNum type="arabicPeriod"/>
            </a:pPr>
            <a:r>
              <a:rPr lang="pl-PL" dirty="0" smtClean="0"/>
              <a:t>Immunitet formalny;</a:t>
            </a:r>
          </a:p>
          <a:p>
            <a:pPr marL="514350" indent="-514350">
              <a:buAutoNum type="arabicPeriod"/>
            </a:pPr>
            <a:r>
              <a:rPr lang="pl-PL" dirty="0" smtClean="0"/>
              <a:t>Immunitet materialny.</a:t>
            </a:r>
          </a:p>
          <a:p>
            <a:pPr marL="0" indent="0">
              <a:buNone/>
            </a:pPr>
            <a:endParaRPr lang="pl-PL" dirty="0"/>
          </a:p>
        </p:txBody>
      </p:sp>
    </p:spTree>
    <p:extLst>
      <p:ext uri="{BB962C8B-B14F-4D97-AF65-F5344CB8AC3E}">
        <p14:creationId xmlns:p14="http://schemas.microsoft.com/office/powerpoint/2010/main" val="1214998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Wybory do Parlamentu</a:t>
            </a:r>
            <a:br>
              <a:rPr lang="pl-PL" dirty="0" smtClean="0"/>
            </a:br>
            <a:endParaRPr lang="pl-PL" dirty="0"/>
          </a:p>
        </p:txBody>
      </p:sp>
      <p:sp>
        <p:nvSpPr>
          <p:cNvPr id="3" name="Symbol zastępczy zawartości 2"/>
          <p:cNvSpPr>
            <a:spLocks noGrp="1"/>
          </p:cNvSpPr>
          <p:nvPr>
            <p:ph idx="1"/>
          </p:nvPr>
        </p:nvSpPr>
        <p:spPr/>
        <p:txBody>
          <a:bodyPr/>
          <a:lstStyle/>
          <a:p>
            <a:pPr marL="514350" indent="-514350">
              <a:buFont typeface="+mj-lt"/>
              <a:buAutoNum type="arabicPeriod"/>
            </a:pPr>
            <a:r>
              <a:rPr lang="pl-PL" dirty="0" smtClean="0"/>
              <a:t>Zasada powszechności;</a:t>
            </a:r>
          </a:p>
          <a:p>
            <a:pPr marL="514350" indent="-514350">
              <a:buFont typeface="+mj-lt"/>
              <a:buAutoNum type="arabicPeriod"/>
            </a:pPr>
            <a:r>
              <a:rPr lang="pl-PL" dirty="0" smtClean="0"/>
              <a:t>Zasada równości;</a:t>
            </a:r>
          </a:p>
          <a:p>
            <a:pPr marL="514350" indent="-514350">
              <a:buFont typeface="+mj-lt"/>
              <a:buAutoNum type="arabicPeriod"/>
            </a:pPr>
            <a:r>
              <a:rPr lang="pl-PL" dirty="0" smtClean="0"/>
              <a:t>Zasada bezpośredniości;</a:t>
            </a:r>
          </a:p>
          <a:p>
            <a:pPr marL="514350" indent="-514350">
              <a:buFont typeface="+mj-lt"/>
              <a:buAutoNum type="arabicPeriod"/>
            </a:pPr>
            <a:r>
              <a:rPr lang="pl-PL" dirty="0" smtClean="0"/>
              <a:t>Zasada tajności;</a:t>
            </a:r>
          </a:p>
          <a:p>
            <a:pPr marL="514350" indent="-514350">
              <a:buFont typeface="+mj-lt"/>
              <a:buAutoNum type="arabicPeriod"/>
            </a:pPr>
            <a:r>
              <a:rPr lang="pl-PL" dirty="0" smtClean="0"/>
              <a:t>Zasada proporcjonalności;</a:t>
            </a:r>
          </a:p>
          <a:p>
            <a:pPr marL="514350" indent="-514350">
              <a:buFont typeface="+mj-lt"/>
              <a:buAutoNum type="arabicPeriod"/>
            </a:pPr>
            <a:r>
              <a:rPr lang="pl-PL" dirty="0" smtClean="0"/>
              <a:t>Zasada wolnych wyborów (nie wskazana Konstytucji RP ani tez w Kodeksie wyborczym).</a:t>
            </a:r>
          </a:p>
          <a:p>
            <a:pPr marL="0" indent="0">
              <a:buNone/>
            </a:pPr>
            <a:endParaRPr lang="pl-PL" dirty="0" smtClean="0"/>
          </a:p>
        </p:txBody>
      </p:sp>
    </p:spTree>
    <p:extLst>
      <p:ext uri="{BB962C8B-B14F-4D97-AF65-F5344CB8AC3E}">
        <p14:creationId xmlns:p14="http://schemas.microsoft.com/office/powerpoint/2010/main" val="4150992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funkcjonowania Parlamentu</a:t>
            </a:r>
            <a:br>
              <a:rPr lang="pl-PL" dirty="0" smtClean="0"/>
            </a:br>
            <a:endParaRPr lang="pl-PL" dirty="0"/>
          </a:p>
        </p:txBody>
      </p:sp>
      <p:sp>
        <p:nvSpPr>
          <p:cNvPr id="3" name="Symbol zastępczy zawartości 2"/>
          <p:cNvSpPr>
            <a:spLocks noGrp="1"/>
          </p:cNvSpPr>
          <p:nvPr>
            <p:ph idx="1"/>
          </p:nvPr>
        </p:nvSpPr>
        <p:spPr/>
        <p:txBody>
          <a:bodyPr/>
          <a:lstStyle/>
          <a:p>
            <a:pPr marL="514350" indent="-514350">
              <a:buFont typeface="+mj-lt"/>
              <a:buAutoNum type="arabicPeriod"/>
            </a:pPr>
            <a:r>
              <a:rPr lang="pl-PL" dirty="0" smtClean="0"/>
              <a:t>Zasada autonomii</a:t>
            </a:r>
          </a:p>
          <a:p>
            <a:pPr marL="514350" indent="-514350">
              <a:buFont typeface="+mj-lt"/>
              <a:buAutoNum type="arabicPeriod"/>
            </a:pPr>
            <a:r>
              <a:rPr lang="pl-PL" dirty="0" smtClean="0"/>
              <a:t>Zasada kadencyjności</a:t>
            </a:r>
          </a:p>
          <a:p>
            <a:pPr marL="514350" indent="-514350">
              <a:buFont typeface="+mj-lt"/>
              <a:buAutoNum type="arabicPeriod"/>
            </a:pPr>
            <a:r>
              <a:rPr lang="pl-PL" dirty="0" smtClean="0"/>
              <a:t>Zasada dyskontynuacji </a:t>
            </a:r>
          </a:p>
          <a:p>
            <a:pPr marL="514350" indent="-514350">
              <a:buFont typeface="+mj-lt"/>
              <a:buAutoNum type="arabicPeriod"/>
            </a:pPr>
            <a:r>
              <a:rPr lang="pl-PL" dirty="0" smtClean="0"/>
              <a:t>Zasada jawności</a:t>
            </a:r>
          </a:p>
          <a:p>
            <a:pPr marL="0" indent="0">
              <a:buNone/>
            </a:pPr>
            <a:endParaRPr lang="pl-PL" dirty="0"/>
          </a:p>
        </p:txBody>
      </p:sp>
    </p:spTree>
    <p:extLst>
      <p:ext uri="{BB962C8B-B14F-4D97-AF65-F5344CB8AC3E}">
        <p14:creationId xmlns:p14="http://schemas.microsoft.com/office/powerpoint/2010/main" val="798983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Model organizacji wewnętrznej Parlamentu</a:t>
            </a:r>
            <a:br>
              <a:rPr lang="pl-PL" dirty="0" smtClean="0"/>
            </a:br>
            <a:r>
              <a:rPr lang="pl-PL" dirty="0" smtClean="0"/>
              <a:t>wyróżnia dwa organy:</a:t>
            </a:r>
            <a:endParaRPr lang="pl-PL" dirty="0"/>
          </a:p>
        </p:txBody>
      </p:sp>
      <p:sp>
        <p:nvSpPr>
          <p:cNvPr id="3" name="Symbol zastępczy zawartości 2"/>
          <p:cNvSpPr>
            <a:spLocks noGrp="1"/>
          </p:cNvSpPr>
          <p:nvPr>
            <p:ph idx="1"/>
          </p:nvPr>
        </p:nvSpPr>
        <p:spPr/>
        <p:txBody>
          <a:bodyPr/>
          <a:lstStyle/>
          <a:p>
            <a:pPr marL="514350" indent="-514350">
              <a:buFont typeface="+mj-lt"/>
              <a:buAutoNum type="arabicPeriod"/>
            </a:pPr>
            <a:r>
              <a:rPr lang="pl-PL" dirty="0" smtClean="0"/>
              <a:t>Organ kierowniczy: Marszałek Sejmu/Senatu, Prezydium Sejmu/Senatu.</a:t>
            </a:r>
          </a:p>
          <a:p>
            <a:pPr marL="514350" indent="-514350">
              <a:buFont typeface="+mj-lt"/>
              <a:buAutoNum type="arabicPeriod"/>
            </a:pPr>
            <a:r>
              <a:rPr lang="pl-PL" dirty="0" smtClean="0"/>
              <a:t>Organ pomocniczy: Konwent Seniorów i Komisje sejmowe/senackie</a:t>
            </a:r>
          </a:p>
          <a:p>
            <a:pPr marL="0" indent="0">
              <a:buNone/>
            </a:pPr>
            <a:endParaRPr lang="pl-PL" dirty="0" smtClean="0"/>
          </a:p>
          <a:p>
            <a:pPr marL="0" indent="0">
              <a:buNone/>
            </a:pPr>
            <a:endParaRPr lang="pl-PL" dirty="0" smtClean="0"/>
          </a:p>
          <a:p>
            <a:pPr marL="514350" indent="-514350">
              <a:buFont typeface="+mj-lt"/>
              <a:buAutoNum type="arabicPeriod"/>
            </a:pPr>
            <a:endParaRPr lang="pl-PL" dirty="0" smtClean="0"/>
          </a:p>
        </p:txBody>
      </p:sp>
    </p:spTree>
    <p:extLst>
      <p:ext uri="{BB962C8B-B14F-4D97-AF65-F5344CB8AC3E}">
        <p14:creationId xmlns:p14="http://schemas.microsoft.com/office/powerpoint/2010/main" val="423996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Funkcje Sejmu i Senatu </a:t>
            </a:r>
            <a:endParaRPr lang="pl-PL" dirty="0"/>
          </a:p>
        </p:txBody>
      </p:sp>
      <p:sp>
        <p:nvSpPr>
          <p:cNvPr id="3" name="Symbol zastępczy zawartości 2"/>
          <p:cNvSpPr>
            <a:spLocks noGrp="1"/>
          </p:cNvSpPr>
          <p:nvPr>
            <p:ph idx="1"/>
          </p:nvPr>
        </p:nvSpPr>
        <p:spPr/>
        <p:txBody>
          <a:bodyPr/>
          <a:lstStyle/>
          <a:p>
            <a:pPr marL="514350" indent="-514350">
              <a:buFont typeface="+mj-lt"/>
              <a:buAutoNum type="arabicPeriod"/>
            </a:pPr>
            <a:r>
              <a:rPr lang="pl-PL" dirty="0" smtClean="0"/>
              <a:t>Funkcja </a:t>
            </a:r>
            <a:r>
              <a:rPr lang="pl-PL" dirty="0" err="1" smtClean="0"/>
              <a:t>ustrojodawcza</a:t>
            </a:r>
            <a:r>
              <a:rPr lang="pl-PL" dirty="0" smtClean="0"/>
              <a:t>;</a:t>
            </a:r>
          </a:p>
          <a:p>
            <a:pPr marL="514350" indent="-514350">
              <a:buFont typeface="+mj-lt"/>
              <a:buAutoNum type="arabicPeriod"/>
            </a:pPr>
            <a:r>
              <a:rPr lang="pl-PL" dirty="0" smtClean="0"/>
              <a:t>Funkcja ustawodawcza;</a:t>
            </a:r>
          </a:p>
          <a:p>
            <a:pPr marL="514350" indent="-514350">
              <a:buFont typeface="+mj-lt"/>
              <a:buAutoNum type="arabicPeriod"/>
            </a:pPr>
            <a:r>
              <a:rPr lang="pl-PL" dirty="0" smtClean="0"/>
              <a:t>Funkcja kontrolna (w niewielkim zakresie Senat RP);</a:t>
            </a:r>
          </a:p>
          <a:p>
            <a:pPr marL="514350" indent="-514350">
              <a:buFont typeface="+mj-lt"/>
              <a:buAutoNum type="arabicPeriod"/>
            </a:pPr>
            <a:r>
              <a:rPr lang="pl-PL" dirty="0" smtClean="0"/>
              <a:t>Funkcja kreacyjna ( w niewielkim zakresie Senat RP);</a:t>
            </a:r>
          </a:p>
          <a:p>
            <a:pPr marL="514350" indent="-514350">
              <a:buFont typeface="+mj-lt"/>
              <a:buAutoNum type="arabicPeriod"/>
            </a:pPr>
            <a:r>
              <a:rPr lang="pl-PL" dirty="0" smtClean="0"/>
              <a:t>Funkcja integracyjna (Senat RP);</a:t>
            </a:r>
          </a:p>
          <a:p>
            <a:pPr marL="514350" indent="-514350">
              <a:buFont typeface="+mj-lt"/>
              <a:buAutoNum type="arabicPeriod"/>
            </a:pPr>
            <a:r>
              <a:rPr lang="pl-PL" dirty="0" smtClean="0"/>
              <a:t>Funkcja międzynarodowa (Sejm RP).</a:t>
            </a:r>
            <a:endParaRPr lang="pl-PL" dirty="0"/>
          </a:p>
        </p:txBody>
      </p:sp>
    </p:spTree>
    <p:extLst>
      <p:ext uri="{BB962C8B-B14F-4D97-AF65-F5344CB8AC3E}">
        <p14:creationId xmlns:p14="http://schemas.microsoft.com/office/powerpoint/2010/main" val="1395958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170</TotalTime>
  <Words>1488</Words>
  <Application>Microsoft Office PowerPoint</Application>
  <PresentationFormat>Panoramiczny</PresentationFormat>
  <Paragraphs>102</Paragraphs>
  <Slides>18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18</vt:i4>
      </vt:variant>
    </vt:vector>
  </HeadingPairs>
  <TitlesOfParts>
    <vt:vector size="22" baseType="lpstr">
      <vt:lpstr>Arial</vt:lpstr>
      <vt:lpstr>Calibri</vt:lpstr>
      <vt:lpstr>Calibri Light</vt:lpstr>
      <vt:lpstr>Motyw pakietu Office</vt:lpstr>
      <vt:lpstr>PARLAMENT</vt:lpstr>
      <vt:lpstr>STRUKTURA PARLAMENTU</vt:lpstr>
      <vt:lpstr>ŹRÓDŁA PRAWA PARLAMENTARNEGO </vt:lpstr>
      <vt:lpstr>Prezentacja programu PowerPoint</vt:lpstr>
      <vt:lpstr>Prezentacja programu PowerPoint</vt:lpstr>
      <vt:lpstr>Wybory do Parlamentu </vt:lpstr>
      <vt:lpstr>Zasady funkcjonowania Parlamentu </vt:lpstr>
      <vt:lpstr>Model organizacji wewnętrznej Parlamentu wyróżnia dwa organy:</vt:lpstr>
      <vt:lpstr>Funkcje Sejmu i Senatu </vt:lpstr>
      <vt:lpstr>Marszałek </vt:lpstr>
      <vt:lpstr>Prezentacja programu PowerPoint</vt:lpstr>
      <vt:lpstr>Prezydium </vt:lpstr>
      <vt:lpstr>   Konwent Seniorów</vt:lpstr>
      <vt:lpstr>     Komisje</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PARLAMENT</dc:title>
  <dc:creator>Damian Mroczyński</dc:creator>
  <cp:lastModifiedBy>Damian Mroczyński</cp:lastModifiedBy>
  <cp:revision>20</cp:revision>
  <dcterms:created xsi:type="dcterms:W3CDTF">2017-03-08T12:38:24Z</dcterms:created>
  <dcterms:modified xsi:type="dcterms:W3CDTF">2017-05-02T13:37:27Z</dcterms:modified>
</cp:coreProperties>
</file>