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0" r:id="rId3"/>
    <p:sldId id="289" r:id="rId4"/>
    <p:sldId id="291" r:id="rId5"/>
    <p:sldId id="299" r:id="rId6"/>
    <p:sldId id="301" r:id="rId7"/>
    <p:sldId id="298" r:id="rId8"/>
    <p:sldId id="297" r:id="rId9"/>
    <p:sldId id="303" r:id="rId10"/>
    <p:sldId id="296" r:id="rId11"/>
    <p:sldId id="295" r:id="rId12"/>
    <p:sldId id="294" r:id="rId13"/>
    <p:sldId id="293" r:id="rId14"/>
    <p:sldId id="292" r:id="rId15"/>
    <p:sldId id="304" r:id="rId16"/>
    <p:sldId id="300" r:id="rId17"/>
    <p:sldId id="305" r:id="rId18"/>
    <p:sldId id="258" r:id="rId19"/>
    <p:sldId id="288" r:id="rId20"/>
    <p:sldId id="275" r:id="rId21"/>
    <p:sldId id="287" r:id="rId22"/>
    <p:sldId id="286" r:id="rId23"/>
    <p:sldId id="285" r:id="rId24"/>
    <p:sldId id="284" r:id="rId25"/>
    <p:sldId id="283" r:id="rId26"/>
    <p:sldId id="282" r:id="rId27"/>
    <p:sldId id="281" r:id="rId28"/>
    <p:sldId id="306" r:id="rId29"/>
    <p:sldId id="324" r:id="rId30"/>
    <p:sldId id="325" r:id="rId31"/>
    <p:sldId id="323" r:id="rId32"/>
    <p:sldId id="322" r:id="rId33"/>
    <p:sldId id="321" r:id="rId34"/>
    <p:sldId id="330" r:id="rId35"/>
    <p:sldId id="320" r:id="rId36"/>
    <p:sldId id="319" r:id="rId37"/>
    <p:sldId id="318" r:id="rId38"/>
    <p:sldId id="317" r:id="rId39"/>
    <p:sldId id="316" r:id="rId40"/>
    <p:sldId id="315" r:id="rId41"/>
    <p:sldId id="314" r:id="rId42"/>
    <p:sldId id="313" r:id="rId43"/>
    <p:sldId id="312" r:id="rId44"/>
    <p:sldId id="311" r:id="rId45"/>
    <p:sldId id="310" r:id="rId46"/>
    <p:sldId id="309" r:id="rId47"/>
    <p:sldId id="308" r:id="rId48"/>
    <p:sldId id="329" r:id="rId49"/>
    <p:sldId id="328" r:id="rId50"/>
    <p:sldId id="327" r:id="rId51"/>
    <p:sldId id="326" r:id="rId52"/>
    <p:sldId id="259" r:id="rId5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8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2017-03-13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2017-03-13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2017-03-13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2017-03-13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2017-03-13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2017-03-13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2017-03-13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2017-03-13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2017-03-13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2017-03-13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2017-03-13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2017-03-13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Prawo zagospodarowania przestrzennego</a:t>
            </a:r>
            <a:br>
              <a:rPr lang="pl-PL" b="1" dirty="0" smtClean="0"/>
            </a:br>
            <a:r>
              <a:rPr lang="pl-PL" b="1" dirty="0" smtClean="0"/>
              <a:t>a prawa </a:t>
            </a:r>
            <a:r>
              <a:rPr lang="pl-PL" b="1" dirty="0" smtClean="0"/>
              <a:t>jednostki</a:t>
            </a:r>
            <a:r>
              <a:rPr lang="pl-PL" b="1" dirty="0"/>
              <a:t> </a:t>
            </a:r>
            <a:r>
              <a:rPr lang="pl-PL" b="1" dirty="0" smtClean="0"/>
              <a:t>oraz koszty </a:t>
            </a:r>
            <a:r>
              <a:rPr lang="pl-PL" b="1" smtClean="0"/>
              <a:t>zagospodarowania przestrzennego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Jawność i partycypacja:</a:t>
            </a:r>
          </a:p>
          <a:p>
            <a:pPr>
              <a:buNone/>
            </a:pPr>
            <a:r>
              <a:rPr lang="pl-PL" u="sng" dirty="0" smtClean="0"/>
              <a:t>MPZP</a:t>
            </a:r>
          </a:p>
          <a:p>
            <a:pPr>
              <a:buNone/>
            </a:pPr>
            <a:r>
              <a:rPr lang="pl-PL" dirty="0" smtClean="0"/>
              <a:t>Wójt, burmistrz albo prezydent miasta po podjęciu przez radę gminy uchwały o przystąpieniu do sporządzania planu miejscowego kolejno:</a:t>
            </a:r>
          </a:p>
          <a:p>
            <a:pPr marL="514350" indent="-514350">
              <a:buAutoNum type="arabicParenR"/>
            </a:pPr>
            <a:r>
              <a:rPr lang="pl-PL" b="1" dirty="0" smtClean="0"/>
              <a:t>ogłasza w prasie miejscowej oraz przez obwieszczenie, a także w sposób zwyczajowo </a:t>
            </a:r>
            <a:r>
              <a:rPr lang="pl-PL" dirty="0" smtClean="0"/>
              <a:t>przyjęty w danej miejscowości, o podjęciu uchwały o przystąpieniu do sporządzania planu, </a:t>
            </a:r>
            <a:r>
              <a:rPr lang="pl-PL" b="1" dirty="0" smtClean="0"/>
              <a:t>określając formę, miejsce i termin składania wniosków do planu</a:t>
            </a:r>
            <a:r>
              <a:rPr lang="pl-PL" dirty="0" smtClean="0"/>
              <a:t>, nie krótszy niż 21 dni od dnia ogłoszenia; </a:t>
            </a:r>
          </a:p>
          <a:p>
            <a:pPr marL="514350" indent="-514350">
              <a:buAutoNum type="arabicParenR"/>
            </a:pPr>
            <a:r>
              <a:rPr lang="pl-PL" b="1" dirty="0" smtClean="0"/>
              <a:t>sporządza projekt planu miejscowego rozpatrując wnioski</a:t>
            </a:r>
            <a:r>
              <a:rPr lang="pl-PL" dirty="0" smtClean="0"/>
              <a:t>, o których mowa w </a:t>
            </a:r>
            <a:r>
              <a:rPr lang="pl-PL" dirty="0" err="1" smtClean="0"/>
              <a:t>pkt</a:t>
            </a:r>
            <a:r>
              <a:rPr lang="pl-PL" dirty="0" smtClean="0"/>
              <a:t> 1 </a:t>
            </a:r>
          </a:p>
          <a:p>
            <a:pPr marL="514350" indent="-514350">
              <a:buNone/>
            </a:pPr>
            <a:r>
              <a:rPr lang="pl-PL" dirty="0" smtClean="0"/>
              <a:t>(art. 17 pkt. 1 i 4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 marL="514350" indent="-514350">
              <a:buAutoNum type="arabicParenR"/>
            </a:pPr>
            <a:endParaRPr lang="pl-PL" dirty="0" smtClean="0"/>
          </a:p>
          <a:p>
            <a:pPr>
              <a:buNone/>
            </a:pPr>
            <a:endParaRPr lang="pl-PL" u="sng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b="1" dirty="0" smtClean="0"/>
              <a:t>Jawność i partycypacja:</a:t>
            </a:r>
          </a:p>
          <a:p>
            <a:pPr>
              <a:buNone/>
            </a:pPr>
            <a:r>
              <a:rPr lang="pl-PL" u="sng" dirty="0" smtClean="0"/>
              <a:t>MPZP</a:t>
            </a:r>
          </a:p>
          <a:p>
            <a:pPr>
              <a:buNone/>
            </a:pPr>
            <a:r>
              <a:rPr lang="pl-PL" dirty="0" smtClean="0"/>
              <a:t>3) </a:t>
            </a:r>
            <a:r>
              <a:rPr lang="pl-PL" u="sng" dirty="0" smtClean="0"/>
              <a:t>wprowadza zmiany wynikające z uzyskanych opinii i dokonanych uzgodnień oraz </a:t>
            </a:r>
            <a:r>
              <a:rPr lang="pl-PL" b="1" dirty="0" smtClean="0"/>
              <a:t>ogłasza, w sposób określony w </a:t>
            </a:r>
            <a:r>
              <a:rPr lang="pl-PL" b="1" dirty="0" err="1" smtClean="0"/>
              <a:t>pkt</a:t>
            </a:r>
            <a:r>
              <a:rPr lang="pl-PL" b="1" dirty="0" smtClean="0"/>
              <a:t> 1, o wyłożeniu projektu planu do publicznego wglądu </a:t>
            </a:r>
            <a:r>
              <a:rPr lang="pl-PL" dirty="0" smtClean="0"/>
              <a:t>na co najmniej 7 dni przed dniem wyłożenia i wykłada ten projekt wraz z prognozą oddziaływania na środowisko </a:t>
            </a:r>
            <a:r>
              <a:rPr lang="pl-PL" b="1" dirty="0" smtClean="0"/>
              <a:t>do publicznego wglądu na okres co najmniej 21 dni oraz organizuje w tym czasie dyskusję publiczną </a:t>
            </a:r>
            <a:r>
              <a:rPr lang="pl-PL" dirty="0" smtClean="0"/>
              <a:t>nad przyjętymi w projekcie planu rozwiązaniami; </a:t>
            </a:r>
          </a:p>
          <a:p>
            <a:pPr>
              <a:buNone/>
            </a:pPr>
            <a:r>
              <a:rPr lang="pl-PL" dirty="0" smtClean="0"/>
              <a:t>4) </a:t>
            </a:r>
            <a:r>
              <a:rPr lang="pl-PL" b="1" dirty="0" smtClean="0"/>
              <a:t>wyznacza w ogłoszeniu</a:t>
            </a:r>
            <a:r>
              <a:rPr lang="pl-PL" dirty="0" smtClean="0"/>
              <a:t>, o którym mowa w </a:t>
            </a:r>
            <a:r>
              <a:rPr lang="pl-PL" dirty="0" err="1" smtClean="0"/>
              <a:t>pkt</a:t>
            </a:r>
            <a:r>
              <a:rPr lang="pl-PL" dirty="0" smtClean="0"/>
              <a:t> 9, termin, w którym osoby fizyczne i prawne oraz jednostki organizacyjne nieposiadające osobowości prawnej </a:t>
            </a:r>
            <a:r>
              <a:rPr lang="pl-PL" b="1" dirty="0" smtClean="0"/>
              <a:t>mogą wnosić uwagi dotyczące projektu planu, nie krótszy niż 14 dni od dnia zakończenia okresu wyłożenia projektu planu;</a:t>
            </a:r>
          </a:p>
          <a:p>
            <a:pPr>
              <a:buNone/>
            </a:pPr>
            <a:r>
              <a:rPr lang="pl-PL" dirty="0" smtClean="0"/>
              <a:t>(art. 17 pkt. 9 i 11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Jawność i partycypacja:</a:t>
            </a:r>
          </a:p>
          <a:p>
            <a:pPr>
              <a:buNone/>
            </a:pPr>
            <a:r>
              <a:rPr lang="pl-PL" u="sng" dirty="0" smtClean="0"/>
              <a:t>MPZP</a:t>
            </a:r>
          </a:p>
          <a:p>
            <a:pPr>
              <a:buNone/>
            </a:pPr>
            <a:r>
              <a:rPr lang="pl-PL" dirty="0" smtClean="0"/>
              <a:t>5) </a:t>
            </a:r>
            <a:r>
              <a:rPr lang="pl-PL" b="1" dirty="0" smtClean="0"/>
              <a:t>rozpatruje uw</a:t>
            </a:r>
            <a:r>
              <a:rPr lang="pl-PL" dirty="0" smtClean="0"/>
              <a:t>agi, o których mowa we wcześniejszym slajdzie, w terminie nie dłuższym niż 21 dni od dnia upływu terminu ich składania;</a:t>
            </a:r>
          </a:p>
          <a:p>
            <a:pPr>
              <a:buNone/>
            </a:pPr>
            <a:r>
              <a:rPr lang="pl-PL" dirty="0" smtClean="0"/>
              <a:t>6) </a:t>
            </a:r>
            <a:r>
              <a:rPr lang="pl-PL" b="1" dirty="0" smtClean="0"/>
              <a:t>wprowadza zmiany do projektu planu miejscowego wynikające z rozpatrzenia uwag</a:t>
            </a:r>
            <a:r>
              <a:rPr lang="pl-PL" dirty="0" smtClean="0"/>
              <a:t>, o których mowa we wcześniejszym slajdzie, a następnie w niezbędnym zakresie ponawia uzgodnienia;</a:t>
            </a:r>
          </a:p>
          <a:p>
            <a:pPr>
              <a:buNone/>
            </a:pPr>
            <a:r>
              <a:rPr lang="pl-PL" dirty="0" smtClean="0"/>
              <a:t>7) </a:t>
            </a:r>
            <a:r>
              <a:rPr lang="pl-PL" b="1" dirty="0" smtClean="0"/>
              <a:t>przedstawia radzie gminy projekt planu miejscowego wraz z listą nieuwzględnionych uwag</a:t>
            </a:r>
            <a:r>
              <a:rPr lang="pl-PL" dirty="0" smtClean="0"/>
              <a:t>, o których mowa we wcześniejszym slajdzie. </a:t>
            </a:r>
          </a:p>
          <a:p>
            <a:pPr>
              <a:buNone/>
            </a:pPr>
            <a:r>
              <a:rPr lang="pl-PL" dirty="0" smtClean="0"/>
              <a:t>(art. 17 pkt. 12-14upzp)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 smtClean="0"/>
              <a:t>Jawność i partycypacja:</a:t>
            </a:r>
          </a:p>
          <a:p>
            <a:pPr>
              <a:buNone/>
            </a:pPr>
            <a:r>
              <a:rPr lang="pl-PL" u="sng" dirty="0" smtClean="0"/>
              <a:t>MPZP - Uwagi do projektu planu miejscowego</a:t>
            </a:r>
          </a:p>
          <a:p>
            <a:pPr>
              <a:buNone/>
            </a:pPr>
            <a:r>
              <a:rPr lang="pl-PL" dirty="0" smtClean="0"/>
              <a:t>1. Uwagi do projektu planu miejscowego może wnieść każdy, kto kwestionuje ustalenia przyjęte w projekcie planu, wyłożonym do publicznego wglądu, o którym mowa w art. 17 </a:t>
            </a:r>
            <a:r>
              <a:rPr lang="pl-PL" dirty="0" err="1" smtClean="0"/>
              <a:t>pkt</a:t>
            </a:r>
            <a:r>
              <a:rPr lang="pl-PL" dirty="0" smtClean="0"/>
              <a:t> 9.</a:t>
            </a:r>
          </a:p>
          <a:p>
            <a:pPr>
              <a:buNone/>
            </a:pPr>
            <a:r>
              <a:rPr lang="pl-PL" dirty="0" smtClean="0"/>
              <a:t>2. Uwagi do projektu planu należy wnieść na piśmie w terminie wyznaczonym w ogłoszeniu, o którym mowa w art. 17 </a:t>
            </a:r>
            <a:r>
              <a:rPr lang="pl-PL" dirty="0" err="1" smtClean="0"/>
              <a:t>pkt</a:t>
            </a:r>
            <a:r>
              <a:rPr lang="pl-PL" dirty="0" smtClean="0"/>
              <a:t> 11. </a:t>
            </a:r>
          </a:p>
          <a:p>
            <a:pPr>
              <a:buNone/>
            </a:pPr>
            <a:r>
              <a:rPr lang="pl-PL" dirty="0" smtClean="0"/>
              <a:t>(art. 18 ust. 1-2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u="sng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25658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b="1" dirty="0" smtClean="0"/>
              <a:t>Jawność i partycypacja:</a:t>
            </a:r>
          </a:p>
          <a:p>
            <a:pPr>
              <a:buNone/>
            </a:pPr>
            <a:r>
              <a:rPr lang="pl-PL" u="sng" dirty="0" smtClean="0"/>
              <a:t>MPZP - Uwagi do projektu planu miejscowego</a:t>
            </a:r>
          </a:p>
          <a:p>
            <a:pPr>
              <a:buNone/>
            </a:pPr>
            <a:r>
              <a:rPr lang="pl-PL" dirty="0" smtClean="0"/>
              <a:t>Jako wniesione na piśmie uznaje się również uwagi wniesione w postaci elektronicznej:</a:t>
            </a:r>
          </a:p>
          <a:p>
            <a:pPr marL="514350" indent="-514350">
              <a:buAutoNum type="arabicParenR"/>
            </a:pPr>
            <a:r>
              <a:rPr lang="pl-PL" dirty="0" smtClean="0"/>
              <a:t>opatrzone bezpiecznym podpisem elektronicznym weryfikowanym przy pomocy ważnego kwalifikowanego certyfikatu w rozumieniu ustawy z dnia 18 września 2001 r. o podpisie elektronicznym (Dz. U. z 2013 r. poz. 262 oraz z 2014 r. poz. 1662) lub</a:t>
            </a:r>
          </a:p>
          <a:p>
            <a:pPr marL="514350" indent="-514350">
              <a:buAutoNum type="arabicParenR"/>
            </a:pPr>
            <a:r>
              <a:rPr lang="pl-PL" dirty="0" smtClean="0"/>
              <a:t>opatrzone podpisem potwierdzonym profilem zaufanym </a:t>
            </a:r>
            <a:r>
              <a:rPr lang="pl-PL" dirty="0" err="1" smtClean="0"/>
              <a:t>ePUAP</a:t>
            </a:r>
            <a:r>
              <a:rPr lang="pl-PL" dirty="0" smtClean="0"/>
              <a:t> w rozumieniu przepisów ustawy z dnia 17 lutego 2005 r. o informatyzacji działalności podmiotów realizujących zadania publiczne (Dz. U. z 2014 r. poz. 1114) lub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pl-PL" dirty="0" smtClean="0"/>
              <a:t>za pomocą elektronicznej skrzynki podawczej w rozumieniu przepisów ustawy z dnia 17 lutego 2005 r. o informatyzacji działalności podmiotów realizujących zadania publiczne. </a:t>
            </a:r>
          </a:p>
          <a:p>
            <a:pPr marL="514350" indent="-514350">
              <a:buNone/>
            </a:pPr>
            <a:r>
              <a:rPr lang="pl-PL" dirty="0" smtClean="0"/>
              <a:t>(art. 18 ust. 3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 marL="514350" indent="-514350">
              <a:buAutoNum type="arabicParenR"/>
            </a:pPr>
            <a:endParaRPr lang="pl-PL" dirty="0" smtClean="0"/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Jawność i partycypacja:</a:t>
            </a:r>
          </a:p>
          <a:p>
            <a:pPr>
              <a:buNone/>
            </a:pPr>
            <a:r>
              <a:rPr lang="pl-PL" u="sng" dirty="0" smtClean="0"/>
              <a:t>MPZP</a:t>
            </a:r>
          </a:p>
          <a:p>
            <a:pPr>
              <a:buNone/>
            </a:pPr>
            <a:r>
              <a:rPr lang="pl-PL" dirty="0" smtClean="0"/>
              <a:t>Plan miejscowy uchwala rada gminy, po stwierdzeniu, że nie narusza on ustaleń studium, </a:t>
            </a:r>
            <a:r>
              <a:rPr lang="pl-PL" b="1" dirty="0" smtClean="0"/>
              <a:t>rozstrzygając jednocześnie o sposobie rozpatrzenia uwag do projektu planu </a:t>
            </a:r>
            <a:r>
              <a:rPr lang="pl-PL" dirty="0" smtClean="0"/>
              <a:t>oraz sposobie realizacji, zapisanych w planie, inwestycji z zakresu infrastruktury technicznej, które należą do zadań własnych gminy, oraz zasadach ich finansowania, zgodnie z przepisami o finansach publicznych. </a:t>
            </a:r>
          </a:p>
          <a:p>
            <a:pPr>
              <a:buNone/>
            </a:pPr>
            <a:r>
              <a:rPr lang="pl-PL" dirty="0" smtClean="0"/>
              <a:t>Część tekstowa planu stanowi treść uchwały, część graficzna oraz wymagane rozstrzygnięcia stanowią załączniki do uchwały. </a:t>
            </a:r>
          </a:p>
          <a:p>
            <a:pPr>
              <a:buNone/>
            </a:pPr>
            <a:r>
              <a:rPr lang="pl-PL" dirty="0" smtClean="0"/>
              <a:t>(art. 20 ust. 1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51723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Jawność i partycypacja:</a:t>
            </a:r>
          </a:p>
          <a:p>
            <a:pPr>
              <a:buNone/>
            </a:pPr>
            <a:r>
              <a:rPr lang="pl-PL" dirty="0" smtClean="0"/>
              <a:t>Niedopuszczalność zaskarżania do sądów administracyjnych: </a:t>
            </a:r>
          </a:p>
          <a:p>
            <a:pPr>
              <a:buNone/>
            </a:pPr>
            <a:r>
              <a:rPr lang="pl-PL" dirty="0" smtClean="0"/>
              <a:t>Rozstrzygnięcia wójta, burmistrza, prezydenta miasta albo marszałka województwa o </a:t>
            </a:r>
          </a:p>
          <a:p>
            <a:pPr>
              <a:buFontTx/>
              <a:buChar char="-"/>
            </a:pPr>
            <a:r>
              <a:rPr lang="pl-PL" dirty="0" smtClean="0"/>
              <a:t>nieuwzględnieniu odpowiednio </a:t>
            </a:r>
          </a:p>
          <a:p>
            <a:pPr marL="514350" indent="-514350">
              <a:buAutoNum type="arabicPeriod"/>
            </a:pPr>
            <a:r>
              <a:rPr lang="pl-PL" dirty="0" smtClean="0"/>
              <a:t>wniosków dotyczących studium uwarunkowań i kierunków zagospodarowania przestrzennego gminy,</a:t>
            </a:r>
          </a:p>
          <a:p>
            <a:pPr marL="514350" indent="-514350">
              <a:buAutoNum type="arabicPeriod"/>
            </a:pPr>
            <a:r>
              <a:rPr lang="pl-PL" dirty="0" smtClean="0"/>
              <a:t>uwag dotyczących projektu tego studium, </a:t>
            </a:r>
          </a:p>
          <a:p>
            <a:pPr marL="514350" indent="-514350">
              <a:buAutoNum type="arabicPeriod"/>
            </a:pPr>
            <a:r>
              <a:rPr lang="pl-PL" dirty="0" smtClean="0"/>
              <a:t>wniosków dotyczących miejscowego planu zagospodarowania przestrzennego, </a:t>
            </a:r>
          </a:p>
          <a:p>
            <a:pPr marL="514350" indent="-514350">
              <a:buAutoNum type="arabicPeriod"/>
            </a:pPr>
            <a:r>
              <a:rPr lang="pl-PL" dirty="0" smtClean="0"/>
              <a:t>uwag dotyczących projektu tego planu albo </a:t>
            </a:r>
          </a:p>
          <a:p>
            <a:pPr marL="514350" indent="-514350">
              <a:buAutoNum type="arabicPeriod"/>
            </a:pPr>
            <a:r>
              <a:rPr lang="pl-PL" dirty="0" smtClean="0"/>
              <a:t>wniosków dotyczących planu zagospodarowania przestrzennego województwa </a:t>
            </a:r>
          </a:p>
          <a:p>
            <a:pPr marL="514350" indent="-514350">
              <a:buFontTx/>
              <a:buChar char="-"/>
            </a:pPr>
            <a:r>
              <a:rPr lang="pl-PL" b="1" dirty="0" smtClean="0"/>
              <a:t>nie podlegają zaskarżeniu do sądu administracyjnego. </a:t>
            </a:r>
            <a:r>
              <a:rPr lang="pl-PL" dirty="0" smtClean="0"/>
              <a:t> </a:t>
            </a:r>
          </a:p>
          <a:p>
            <a:pPr marL="514350" indent="-514350">
              <a:buNone/>
            </a:pPr>
            <a:r>
              <a:rPr lang="pl-PL" dirty="0" smtClean="0"/>
              <a:t>(art. 7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b="1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Jawność i partycypacja:</a:t>
            </a:r>
          </a:p>
          <a:p>
            <a:pPr>
              <a:buNone/>
            </a:pPr>
            <a:r>
              <a:rPr lang="pl-PL" dirty="0" smtClean="0"/>
              <a:t>Każdy </a:t>
            </a:r>
            <a:r>
              <a:rPr lang="pl-PL" b="1" dirty="0" smtClean="0"/>
              <a:t>ma prawo wglądu </a:t>
            </a:r>
            <a:r>
              <a:rPr lang="pl-PL" dirty="0" smtClean="0"/>
              <a:t>do </a:t>
            </a:r>
          </a:p>
          <a:p>
            <a:pPr marL="514350" indent="-514350">
              <a:buAutoNum type="arabicPeriod"/>
            </a:pPr>
            <a:r>
              <a:rPr lang="pl-PL" dirty="0" smtClean="0"/>
              <a:t>studium lub </a:t>
            </a:r>
          </a:p>
          <a:p>
            <a:pPr marL="514350" indent="-514350">
              <a:buAutoNum type="arabicPeriod"/>
            </a:pPr>
            <a:r>
              <a:rPr lang="pl-PL" dirty="0" smtClean="0"/>
              <a:t>planu miejscowego </a:t>
            </a:r>
          </a:p>
          <a:p>
            <a:pPr marL="514350" indent="-514350">
              <a:buNone/>
            </a:pPr>
            <a:r>
              <a:rPr lang="pl-PL" dirty="0" smtClean="0"/>
              <a:t>oraz </a:t>
            </a:r>
            <a:r>
              <a:rPr lang="pl-PL" b="1" dirty="0" smtClean="0"/>
              <a:t>otrzymania z nich wypisów i wyrysów</a:t>
            </a:r>
            <a:r>
              <a:rPr lang="pl-PL" dirty="0" smtClean="0"/>
              <a:t>.</a:t>
            </a:r>
          </a:p>
          <a:p>
            <a:pPr marL="514350" indent="-514350">
              <a:buNone/>
            </a:pPr>
            <a:r>
              <a:rPr lang="pl-PL" dirty="0" smtClean="0"/>
              <a:t>(art. 30 ust. 1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dirty="0" smtClean="0"/>
              <a:t>1. </a:t>
            </a:r>
            <a:r>
              <a:rPr lang="pl-PL" b="1" dirty="0" smtClean="0"/>
              <a:t>Ustalenia miejscowego planu zagospodarowania przestrzennego </a:t>
            </a:r>
            <a:r>
              <a:rPr lang="pl-PL" u="sng" dirty="0" smtClean="0"/>
              <a:t>kształtują</a:t>
            </a:r>
            <a:r>
              <a:rPr lang="pl-PL" dirty="0" smtClean="0"/>
              <a:t>, wraz z innymi </a:t>
            </a:r>
            <a:r>
              <a:rPr lang="pl-PL" b="1" dirty="0" smtClean="0"/>
              <a:t>przepisam</a:t>
            </a:r>
            <a:r>
              <a:rPr lang="pl-PL" dirty="0" smtClean="0"/>
              <a:t>i, sposób wykonywania prawa własności nieruchomości.</a:t>
            </a:r>
          </a:p>
          <a:p>
            <a:pPr>
              <a:buNone/>
            </a:pPr>
            <a:r>
              <a:rPr lang="pl-PL" dirty="0" smtClean="0"/>
              <a:t>2. </a:t>
            </a:r>
            <a:r>
              <a:rPr lang="pl-PL" b="1" dirty="0" smtClean="0"/>
              <a:t>Każdy ma prawo</a:t>
            </a:r>
            <a:r>
              <a:rPr lang="pl-PL" dirty="0" smtClean="0"/>
              <a:t>, w granicach określonych  ustawą, do:</a:t>
            </a:r>
          </a:p>
          <a:p>
            <a:pPr>
              <a:buNone/>
            </a:pPr>
            <a:r>
              <a:rPr lang="pl-PL" dirty="0" smtClean="0"/>
              <a:t>  1) zagospodarowania terenu, do </a:t>
            </a:r>
            <a:r>
              <a:rPr lang="pl-PL" b="1" dirty="0" smtClean="0"/>
              <a:t>którego ma tytuł prawny</a:t>
            </a:r>
            <a:r>
              <a:rPr lang="pl-PL" dirty="0" smtClean="0"/>
              <a:t>, zgodnie z warunkami ustalonymi w miejscowym planie zagospodarowania przestrzennego albo decyzji o warunkach zabudowy i zagospodarowania terenu, </a:t>
            </a:r>
            <a:r>
              <a:rPr lang="pl-PL" b="1" dirty="0" smtClean="0"/>
              <a:t>jeżeli nie narusza to chronionego prawem interesu publicznego oraz osób trzecich;</a:t>
            </a:r>
          </a:p>
          <a:p>
            <a:pPr>
              <a:buNone/>
            </a:pPr>
            <a:r>
              <a:rPr lang="pl-PL" dirty="0" smtClean="0"/>
              <a:t>  2) </a:t>
            </a:r>
            <a:r>
              <a:rPr lang="pl-PL" b="1" dirty="0" smtClean="0"/>
              <a:t>ochrony własnego interesu prawnego </a:t>
            </a:r>
            <a:r>
              <a:rPr lang="pl-PL" dirty="0" smtClean="0"/>
              <a:t>przy zagospodarowaniu terenów należących do innych osób lub jednostek organizacyjnych.</a:t>
            </a:r>
          </a:p>
          <a:p>
            <a:pPr>
              <a:buNone/>
            </a:pPr>
            <a:r>
              <a:rPr lang="pl-PL" dirty="0" smtClean="0"/>
              <a:t>(art. 6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Decyzja o warunkach zabudowy nie rodzi praw do terenu oraz nie narusza prawa własności i uprawnień osób trzecich. Informację tej treści zamieszcza się w decyzji.</a:t>
            </a:r>
          </a:p>
          <a:p>
            <a:pPr>
              <a:buNone/>
            </a:pPr>
            <a:r>
              <a:rPr lang="pl-PL" dirty="0" smtClean="0"/>
              <a:t>(art. 63 ust. 2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W planowaniu i zagospodarowaniu przestrzennym uwzględnia się zwłaszcza: </a:t>
            </a:r>
          </a:p>
          <a:p>
            <a:pPr marL="514350" indent="-514350">
              <a:buAutoNum type="arabicPeriod"/>
            </a:pPr>
            <a:r>
              <a:rPr lang="pl-PL" dirty="0" smtClean="0"/>
              <a:t>zachowanie jawności i przejrzystości procedur planistycznych; </a:t>
            </a:r>
          </a:p>
          <a:p>
            <a:pPr marL="514350" indent="-514350">
              <a:buAutoNum type="arabicPeriod"/>
            </a:pPr>
            <a:r>
              <a:rPr lang="pl-PL" dirty="0" smtClean="0"/>
              <a:t>prawo własności; </a:t>
            </a:r>
          </a:p>
          <a:p>
            <a:pPr>
              <a:buNone/>
            </a:pPr>
            <a:r>
              <a:rPr lang="pl-PL" dirty="0" smtClean="0"/>
              <a:t>(art. 1 ust. 2 pkt. 7, 12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Roszczenia odszkodowawcze właściciela </a:t>
            </a:r>
          </a:p>
          <a:p>
            <a:pPr>
              <a:buNone/>
            </a:pPr>
            <a:r>
              <a:rPr lang="pl-PL" dirty="0" smtClean="0"/>
              <a:t>Roszczenia dotyczą:</a:t>
            </a:r>
          </a:p>
          <a:p>
            <a:pPr marL="514350" indent="-514350">
              <a:buAutoNum type="arabicPeriod"/>
            </a:pPr>
            <a:r>
              <a:rPr lang="pl-PL" dirty="0" smtClean="0"/>
              <a:t>MPZP </a:t>
            </a:r>
          </a:p>
          <a:p>
            <a:pPr marL="514350" indent="-514350">
              <a:buAutoNum type="arabicPeriod"/>
            </a:pPr>
            <a:r>
              <a:rPr lang="pl-PL" dirty="0" smtClean="0"/>
              <a:t>DWZ</a:t>
            </a:r>
          </a:p>
          <a:p>
            <a:pPr>
              <a:buNone/>
            </a:pPr>
            <a:r>
              <a:rPr lang="pl-PL" dirty="0" smtClean="0"/>
              <a:t>- Jeżeli decyzja o warunkach zabudowy wywołuje skutki, o których mowa w art. 36, przepisy art. 36 oraz art. 37 stosuje się odpowiednio. </a:t>
            </a:r>
            <a:r>
              <a:rPr lang="pl-PL" b="1" dirty="0" smtClean="0"/>
              <a:t>Koszty realizacji roszczeń</a:t>
            </a:r>
            <a:r>
              <a:rPr lang="pl-PL" dirty="0" smtClean="0"/>
              <a:t>, o których mowa w art. 36 ust. 1 i 3, </a:t>
            </a:r>
            <a:r>
              <a:rPr lang="pl-PL" b="1" dirty="0" smtClean="0"/>
              <a:t>ponosi inwestor, po uzyskaniu ostatecznej decyzji o pozwoleniu na budowę.</a:t>
            </a:r>
          </a:p>
          <a:p>
            <a:pPr>
              <a:buFontTx/>
              <a:buChar char="-"/>
            </a:pPr>
            <a:r>
              <a:rPr lang="pl-PL" b="1" dirty="0" smtClean="0"/>
              <a:t>Wnioskodawcy, który nie uzyskał prawa do terenu, nie przysługuje roszczenie o zwrot nakładów poniesionych w związku z otrzymaną decyzją o warunkach zabudowy. </a:t>
            </a:r>
          </a:p>
          <a:p>
            <a:pPr>
              <a:buFontTx/>
              <a:buChar char="-"/>
            </a:pPr>
            <a:r>
              <a:rPr lang="pl-PL" dirty="0" smtClean="0"/>
              <a:t>(art. 63 ust. 3-4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 marL="514350" indent="-514350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Roszczenia odszkodowawcze właściciela </a:t>
            </a:r>
          </a:p>
          <a:p>
            <a:pPr>
              <a:buNone/>
            </a:pPr>
            <a:r>
              <a:rPr lang="pl-PL" dirty="0" smtClean="0"/>
              <a:t>Jeżeli, w związku z uchwaleniem planu miejscowego albo jego zmianą, </a:t>
            </a:r>
          </a:p>
          <a:p>
            <a:pPr>
              <a:buNone/>
            </a:pPr>
            <a:r>
              <a:rPr lang="pl-PL" dirty="0" smtClean="0"/>
              <a:t>korzystanie z nieruchomości lub jej części </a:t>
            </a:r>
          </a:p>
          <a:p>
            <a:pPr>
              <a:buFontTx/>
              <a:buChar char="-"/>
            </a:pPr>
            <a:r>
              <a:rPr lang="pl-PL" dirty="0" smtClean="0"/>
              <a:t>w dotychczasowy sposób lub </a:t>
            </a:r>
          </a:p>
          <a:p>
            <a:pPr>
              <a:buFontTx/>
              <a:buChar char="-"/>
            </a:pPr>
            <a:r>
              <a:rPr lang="pl-PL" dirty="0" smtClean="0"/>
              <a:t>zgodny z dotychczasowym przeznaczeniem </a:t>
            </a:r>
          </a:p>
          <a:p>
            <a:pPr>
              <a:buNone/>
            </a:pPr>
            <a:r>
              <a:rPr lang="pl-PL" dirty="0" smtClean="0"/>
              <a:t>stało się </a:t>
            </a:r>
            <a:r>
              <a:rPr lang="pl-PL" b="1" dirty="0" smtClean="0"/>
              <a:t>niemożliwe</a:t>
            </a:r>
            <a:r>
              <a:rPr lang="pl-PL" dirty="0" smtClean="0"/>
              <a:t> bądź </a:t>
            </a:r>
            <a:r>
              <a:rPr lang="pl-PL" b="1" dirty="0" smtClean="0"/>
              <a:t>istotnie ograniczone</a:t>
            </a:r>
            <a:r>
              <a:rPr lang="pl-PL" dirty="0" smtClean="0"/>
              <a:t>, </a:t>
            </a:r>
          </a:p>
          <a:p>
            <a:pPr>
              <a:buNone/>
            </a:pPr>
            <a:r>
              <a:rPr lang="pl-PL" dirty="0" smtClean="0"/>
              <a:t>właściciel albo użytkownik wieczysty nieruchomości może, z zastrzeżeniem ust. 2, żądać od gminy:</a:t>
            </a:r>
          </a:p>
          <a:p>
            <a:pPr>
              <a:buNone/>
            </a:pPr>
            <a:r>
              <a:rPr lang="pl-PL" dirty="0" smtClean="0"/>
              <a:t>1) odszkodowania za poniesioną rzeczywistą szkodę albo</a:t>
            </a:r>
          </a:p>
          <a:p>
            <a:pPr>
              <a:buNone/>
            </a:pPr>
            <a:r>
              <a:rPr lang="pl-PL" dirty="0" smtClean="0"/>
              <a:t>2) wykupienia nieruchomości lub jej części. </a:t>
            </a:r>
          </a:p>
          <a:p>
            <a:pPr>
              <a:buNone/>
            </a:pPr>
            <a:r>
              <a:rPr lang="pl-PL" dirty="0" smtClean="0"/>
              <a:t>(art. 36 ust. 1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 smtClean="0"/>
              <a:t>Roszczenia odszkodowawcze właściciela </a:t>
            </a:r>
          </a:p>
          <a:p>
            <a:pPr>
              <a:buNone/>
            </a:pPr>
            <a:r>
              <a:rPr lang="pl-PL" dirty="0" smtClean="0"/>
              <a:t>Realizacja roszczeń, o których mowa w art. 36 ust. 1, </a:t>
            </a:r>
          </a:p>
          <a:p>
            <a:pPr>
              <a:buFontTx/>
              <a:buChar char="-"/>
            </a:pPr>
            <a:r>
              <a:rPr lang="pl-PL" dirty="0" smtClean="0"/>
              <a:t>może nastąpić również w drodze zaoferowania przez gminę właścicielowi albo użytkownikowi wieczystemu </a:t>
            </a:r>
          </a:p>
          <a:p>
            <a:pPr>
              <a:buFontTx/>
              <a:buChar char="-"/>
            </a:pPr>
            <a:r>
              <a:rPr lang="pl-PL" dirty="0" smtClean="0"/>
              <a:t>nieruchomości zamiennej. </a:t>
            </a:r>
          </a:p>
          <a:p>
            <a:pPr>
              <a:buNone/>
            </a:pPr>
            <a:r>
              <a:rPr lang="pl-PL" dirty="0" smtClean="0"/>
              <a:t>Z dniem zawarcia umowy zamiany roszczenia wygasają. </a:t>
            </a:r>
          </a:p>
          <a:p>
            <a:pPr>
              <a:buNone/>
            </a:pPr>
            <a:r>
              <a:rPr lang="pl-PL" dirty="0" smtClean="0"/>
              <a:t>(art. 36 ust. 2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 smtClean="0"/>
              <a:t>Roszczenia odszkodowawcze właściciela </a:t>
            </a:r>
          </a:p>
          <a:p>
            <a:pPr>
              <a:buNone/>
            </a:pPr>
            <a:r>
              <a:rPr lang="pl-PL" dirty="0" smtClean="0"/>
              <a:t>Jeżeli, w związku z uchwaleniem planu miejscowego albo jego zmianą, </a:t>
            </a:r>
          </a:p>
          <a:p>
            <a:pPr>
              <a:buFontTx/>
              <a:buChar char="-"/>
            </a:pPr>
            <a:r>
              <a:rPr lang="pl-PL" dirty="0" smtClean="0"/>
              <a:t>wartość nieruchomości uległa </a:t>
            </a:r>
            <a:r>
              <a:rPr lang="pl-PL" b="1" dirty="0" smtClean="0"/>
              <a:t>obniżeniu</a:t>
            </a:r>
            <a:r>
              <a:rPr lang="pl-PL" dirty="0" smtClean="0"/>
              <a:t>, a właściciel albo użytkownik wieczysty zbywa tę nieruchomość i nie skorzystał z praw, o których mowa w art. 36 ust. 1 i 2, </a:t>
            </a:r>
          </a:p>
          <a:p>
            <a:pPr>
              <a:buFontTx/>
              <a:buChar char="-"/>
            </a:pPr>
            <a:r>
              <a:rPr lang="pl-PL" dirty="0" smtClean="0"/>
              <a:t>może żądać od gminy odszkodowania równego obniżeniu wartości nieruchomości. </a:t>
            </a:r>
          </a:p>
          <a:p>
            <a:pPr>
              <a:buNone/>
            </a:pPr>
            <a:r>
              <a:rPr lang="pl-PL" dirty="0" smtClean="0"/>
              <a:t>(art. 36 ust. 3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Roszczenia odszkodowawcze właściciela </a:t>
            </a:r>
          </a:p>
          <a:p>
            <a:pPr>
              <a:buNone/>
            </a:pPr>
            <a:r>
              <a:rPr lang="pl-PL" dirty="0" smtClean="0"/>
              <a:t>Jeżeli w związku z uchwaleniem planu miejscowego albo jego zmianą wartość nieruchomości </a:t>
            </a:r>
            <a:r>
              <a:rPr lang="pl-PL" b="1" dirty="0" smtClean="0"/>
              <a:t>wzrosła</a:t>
            </a:r>
            <a:r>
              <a:rPr lang="pl-PL" dirty="0" smtClean="0"/>
              <a:t>, </a:t>
            </a:r>
          </a:p>
          <a:p>
            <a:pPr>
              <a:buFontTx/>
              <a:buChar char="-"/>
            </a:pPr>
            <a:r>
              <a:rPr lang="pl-PL" dirty="0" smtClean="0"/>
              <a:t>a właściciel lub użytkownik wieczysty zbywa tę nieruchomość, wójt, burmistrz albo prezydent miasta pobiera </a:t>
            </a:r>
            <a:r>
              <a:rPr lang="pl-PL" b="1" dirty="0" smtClean="0"/>
              <a:t>jednorazową opłatę ustaloną w tym planie,</a:t>
            </a:r>
            <a:r>
              <a:rPr lang="pl-PL" dirty="0" smtClean="0"/>
              <a:t> określoną w stosunku procentowym do wzrostu wartości nieruchomości. </a:t>
            </a:r>
          </a:p>
          <a:p>
            <a:pPr>
              <a:buFontTx/>
              <a:buChar char="-"/>
            </a:pPr>
            <a:r>
              <a:rPr lang="pl-PL" dirty="0" smtClean="0"/>
              <a:t>Opłata ta jest dochodem własnym gminy. </a:t>
            </a:r>
          </a:p>
          <a:p>
            <a:pPr>
              <a:buFontTx/>
              <a:buChar char="-"/>
            </a:pPr>
            <a:r>
              <a:rPr lang="pl-PL" dirty="0" smtClean="0"/>
              <a:t>Wysokość opłaty nie może być wyższa niż 30% wzrostu wartości nieruchomości.</a:t>
            </a:r>
          </a:p>
          <a:p>
            <a:pPr>
              <a:buNone/>
            </a:pPr>
            <a:r>
              <a:rPr lang="pl-PL" dirty="0" smtClean="0"/>
              <a:t>(art. 36 ust. 4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Roszczenia odszkodowawcze właściciela </a:t>
            </a:r>
          </a:p>
          <a:p>
            <a:pPr>
              <a:buNone/>
            </a:pPr>
            <a:r>
              <a:rPr lang="pl-PL" dirty="0" smtClean="0"/>
              <a:t>1.  W razie stwierdzenia nieważności uchwały rady gminy w sprawie planu miejscowego, w części lub w całości, odszkodowanie, o którym mowa w art. 36 ust. 1 </a:t>
            </a:r>
            <a:r>
              <a:rPr lang="pl-PL" dirty="0" err="1" smtClean="0"/>
              <a:t>pkt</a:t>
            </a:r>
            <a:r>
              <a:rPr lang="pl-PL" dirty="0" smtClean="0"/>
              <a:t> 1, albo opłata, o której mowa w art. 36 ust. 4, podlegają zwrotowi odpowiednio na rzecz gminy lub na rzecz aktualnego właściciela albo użytkownika wieczystego nieruchomości.</a:t>
            </a:r>
          </a:p>
          <a:p>
            <a:pPr>
              <a:buNone/>
            </a:pPr>
            <a:r>
              <a:rPr lang="pl-PL" dirty="0" smtClean="0"/>
              <a:t>2. W przypadku, o którym mowa w art. 36 ust. 3, w razie stwierdzenia nieważności uchwały rady gminy w sprawie planu miejscowego w części lub w całości gmina może </a:t>
            </a:r>
            <a:r>
              <a:rPr lang="pl-PL" b="1" dirty="0" smtClean="0"/>
              <a:t>żądać od aktualnego właściciela albo użytkownika wieczystego nieruchomości zwrotu kwoty stanowiącej równowartość wypłaconego odszkodowania.</a:t>
            </a:r>
          </a:p>
          <a:p>
            <a:pPr>
              <a:buNone/>
            </a:pPr>
            <a:r>
              <a:rPr lang="pl-PL" dirty="0" smtClean="0"/>
              <a:t>(art. 36 ust. 5-6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Roszczenia odszkodowawcze właściciela </a:t>
            </a:r>
          </a:p>
          <a:p>
            <a:pPr algn="ctr">
              <a:buNone/>
            </a:pPr>
            <a:r>
              <a:rPr lang="pl-PL" u="sng" dirty="0" smtClean="0"/>
              <a:t>Obniżenie / wzrost wartości nieruchomości</a:t>
            </a:r>
          </a:p>
          <a:p>
            <a:pPr>
              <a:buFontTx/>
              <a:buChar char="-"/>
            </a:pPr>
            <a:r>
              <a:rPr lang="pl-PL" dirty="0" smtClean="0"/>
              <a:t>Wysokość odszkodowania z tytułu </a:t>
            </a:r>
            <a:r>
              <a:rPr lang="pl-PL" b="1" dirty="0" smtClean="0"/>
              <a:t>obniżenia</a:t>
            </a:r>
            <a:r>
              <a:rPr lang="pl-PL" dirty="0" smtClean="0"/>
              <a:t> wartości nieruchomości, o którym mowa w art. 36 ust. 3, oraz</a:t>
            </a:r>
          </a:p>
          <a:p>
            <a:pPr>
              <a:buFontTx/>
              <a:buChar char="-"/>
            </a:pPr>
            <a:r>
              <a:rPr lang="pl-PL" dirty="0" smtClean="0"/>
              <a:t>wysokość opłaty z tytułu </a:t>
            </a:r>
            <a:r>
              <a:rPr lang="pl-PL" b="1" dirty="0" smtClean="0"/>
              <a:t>wzrostu</a:t>
            </a:r>
            <a:r>
              <a:rPr lang="pl-PL" dirty="0" smtClean="0"/>
              <a:t> wartości nieruchomości, o której mowa w art. 36 ust. 4, </a:t>
            </a:r>
            <a:r>
              <a:rPr lang="pl-PL" u="sng" dirty="0" smtClean="0"/>
              <a:t>ustala się na dzień jej sprzedaży</a:t>
            </a:r>
            <a:r>
              <a:rPr lang="pl-PL" dirty="0" smtClean="0"/>
              <a:t>. </a:t>
            </a:r>
          </a:p>
          <a:p>
            <a:pPr>
              <a:buNone/>
            </a:pPr>
            <a:r>
              <a:rPr lang="pl-PL" b="1" dirty="0" smtClean="0"/>
              <a:t>Obniżenie oraz wzrost </a:t>
            </a:r>
            <a:r>
              <a:rPr lang="pl-PL" dirty="0" smtClean="0"/>
              <a:t>wartości nieruchomości stanowią różnicę między wartością nieruchomości określoną przy uwzględnieniu przeznaczenia terenu obowiązującego po uchwaleniu lub zmianie planu miejscowego a jej wartością, </a:t>
            </a:r>
            <a:r>
              <a:rPr lang="pl-PL" b="1" dirty="0" smtClean="0"/>
              <a:t>określoną przy uwzględnieniu przeznaczenia terenu, obowiązującego przed zmianą tego planu, lub faktycznego sposobu wykorzystywania nieruchomości przed jego uchwaleniem. </a:t>
            </a:r>
          </a:p>
          <a:p>
            <a:pPr>
              <a:buNone/>
            </a:pPr>
            <a:r>
              <a:rPr lang="pl-PL" dirty="0" smtClean="0"/>
              <a:t>(art. 37 ust. 1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 smtClean="0"/>
              <a:t>Roszczenia odszkodowawcze właściciela </a:t>
            </a:r>
          </a:p>
          <a:p>
            <a:pPr>
              <a:buNone/>
            </a:pPr>
            <a:r>
              <a:rPr lang="pl-PL" dirty="0" smtClean="0"/>
              <a:t>- </a:t>
            </a:r>
            <a:r>
              <a:rPr lang="pl-PL" b="1" dirty="0" smtClean="0"/>
              <a:t>Spory w sprawach</a:t>
            </a:r>
            <a:r>
              <a:rPr lang="pl-PL" dirty="0" smtClean="0"/>
              <a:t>, o których mowa w art. 36 ust. 1-3 i ust. 5, </a:t>
            </a:r>
            <a:r>
              <a:rPr lang="pl-PL" b="1" dirty="0" smtClean="0"/>
              <a:t>rozstrzygają sądy powszechne</a:t>
            </a:r>
            <a:r>
              <a:rPr lang="pl-PL" dirty="0" smtClean="0"/>
              <a:t>.</a:t>
            </a:r>
          </a:p>
          <a:p>
            <a:pPr>
              <a:buFontTx/>
              <a:buChar char="-"/>
            </a:pPr>
            <a:r>
              <a:rPr lang="pl-PL" dirty="0" smtClean="0"/>
              <a:t>W odniesieniu do zasad określania wartości nieruchomości oraz zasad określania skutków finansowych uchwalania lub zmiany planów miejscowych, a także w odniesieniu do osób uprawnionych do określania tych wartości i skutków finansowych </a:t>
            </a:r>
            <a:r>
              <a:rPr lang="pl-PL" b="1" dirty="0" smtClean="0"/>
              <a:t>stosuje się przepisy o gospodarce nieruchomościami</a:t>
            </a:r>
            <a:r>
              <a:rPr lang="pl-PL" dirty="0" smtClean="0"/>
              <a:t>. </a:t>
            </a:r>
          </a:p>
          <a:p>
            <a:pPr>
              <a:buNone/>
            </a:pPr>
            <a:r>
              <a:rPr lang="pl-PL" dirty="0" smtClean="0"/>
              <a:t>(art. 36 ust. 10-11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5400" b="1" dirty="0" smtClean="0"/>
          </a:p>
          <a:p>
            <a:pPr algn="ctr">
              <a:buNone/>
            </a:pPr>
            <a:r>
              <a:rPr lang="pl-PL" sz="5400" b="1" dirty="0" smtClean="0"/>
              <a:t>Koszty </a:t>
            </a:r>
            <a:r>
              <a:rPr lang="pl-PL" sz="5400" b="1" dirty="0"/>
              <a:t>zagospodarowania przestrzennego</a:t>
            </a:r>
            <a:endParaRPr lang="pl-PL" sz="5400" b="1" dirty="0" smtClean="0"/>
          </a:p>
        </p:txBody>
      </p:sp>
    </p:spTree>
    <p:extLst>
      <p:ext uri="{BB962C8B-B14F-4D97-AF65-F5344CB8AC3E}">
        <p14:creationId xmlns:p14="http://schemas.microsoft.com/office/powerpoint/2010/main" val="36004877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800" dirty="0"/>
              <a:t>1. Koszty sporządzenia studium obciążają budżet gminy.</a:t>
            </a:r>
          </a:p>
          <a:p>
            <a:pPr>
              <a:buNone/>
            </a:pPr>
            <a:r>
              <a:rPr lang="pl-PL" sz="2800" dirty="0"/>
              <a:t>2. Koszty sporządzenia lub zmiany studium wynikające z rozmieszczenia inwestycji celu publicznego o znaczeniu ponadlokalnym lub metropolitalnym obciążają odpowiednio budżet państwa, budżet województwa, budżet związku metropolitalnego albo budżet powiatu</a:t>
            </a:r>
            <a:r>
              <a:rPr lang="pl-PL" sz="2800" dirty="0" smtClean="0"/>
              <a:t>.</a:t>
            </a:r>
          </a:p>
          <a:p>
            <a:pPr>
              <a:buNone/>
            </a:pPr>
            <a:r>
              <a:rPr lang="pl-PL" sz="2800" dirty="0" smtClean="0"/>
              <a:t>(art. 13 </a:t>
            </a:r>
            <a:r>
              <a:rPr lang="pl-PL" sz="2800" dirty="0" err="1" smtClean="0"/>
              <a:t>upzp</a:t>
            </a:r>
            <a:r>
              <a:rPr lang="pl-PL" sz="2800" dirty="0"/>
              <a:t>)</a:t>
            </a:r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2356497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Ustalając przeznaczenie terenu lub określając potencjalny sposób zagospodarowania i korzystania z terenu, </a:t>
            </a:r>
          </a:p>
          <a:p>
            <a:pPr>
              <a:buNone/>
            </a:pPr>
            <a:r>
              <a:rPr lang="pl-PL" b="1" dirty="0" smtClean="0"/>
              <a:t>organ waży interes publiczny i interesy prywatne</a:t>
            </a:r>
            <a:r>
              <a:rPr lang="pl-PL" dirty="0" smtClean="0"/>
              <a:t>, </a:t>
            </a:r>
          </a:p>
          <a:p>
            <a:pPr>
              <a:buFontTx/>
              <a:buChar char="-"/>
            </a:pPr>
            <a:r>
              <a:rPr lang="pl-PL" dirty="0" smtClean="0"/>
              <a:t>w tym zgłaszane w </a:t>
            </a:r>
            <a:r>
              <a:rPr lang="pl-PL" b="1" dirty="0" smtClean="0"/>
              <a:t>postaci wniosków i uwag</a:t>
            </a:r>
            <a:r>
              <a:rPr lang="pl-PL" dirty="0" smtClean="0"/>
              <a:t>, </a:t>
            </a:r>
          </a:p>
          <a:p>
            <a:pPr>
              <a:buNone/>
            </a:pPr>
            <a:r>
              <a:rPr lang="pl-PL" dirty="0" smtClean="0"/>
              <a:t>zmierzające do ochrony </a:t>
            </a:r>
          </a:p>
          <a:p>
            <a:pPr>
              <a:buNone/>
            </a:pPr>
            <a:r>
              <a:rPr lang="pl-PL" dirty="0" smtClean="0"/>
              <a:t>1.</a:t>
            </a:r>
            <a:r>
              <a:rPr lang="pl-PL" b="1" dirty="0" smtClean="0"/>
              <a:t>istniejącego stanu zagospodarowania terenu</a:t>
            </a:r>
            <a:r>
              <a:rPr lang="pl-PL" dirty="0" smtClean="0"/>
              <a:t>, jak i </a:t>
            </a:r>
          </a:p>
          <a:p>
            <a:pPr>
              <a:buNone/>
            </a:pPr>
            <a:r>
              <a:rPr lang="pl-PL" dirty="0" smtClean="0"/>
              <a:t>2. </a:t>
            </a:r>
            <a:r>
              <a:rPr lang="pl-PL" b="1" dirty="0" smtClean="0"/>
              <a:t>zmian w zakresie jego zagospodarowania</a:t>
            </a:r>
            <a:r>
              <a:rPr lang="pl-PL" dirty="0" smtClean="0"/>
              <a:t>, a także</a:t>
            </a:r>
          </a:p>
          <a:p>
            <a:pPr>
              <a:buNone/>
            </a:pPr>
            <a:r>
              <a:rPr lang="pl-PL" dirty="0" smtClean="0"/>
              <a:t>- analizy ekonomiczne, środowiskowe i społeczne. </a:t>
            </a:r>
          </a:p>
          <a:p>
            <a:pPr>
              <a:buNone/>
            </a:pPr>
            <a:r>
              <a:rPr lang="pl-PL" dirty="0" smtClean="0"/>
              <a:t>(art. 1 ust. 3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800" dirty="0"/>
              <a:t>Organy, o których mowa w art. 11 pkt 6 oraz art. 17 pkt 6, w </a:t>
            </a:r>
            <a:r>
              <a:rPr lang="pl-PL" sz="2800" b="1" dirty="0"/>
              <a:t>zakresie swojej właściwości rzeczowej lub miejscowej, opiniują i uzgadniają, na swój koszt, odpowiednio projekt studium albo projekt planu miejscowego</a:t>
            </a:r>
            <a:r>
              <a:rPr lang="pl-PL" sz="2800" dirty="0"/>
              <a:t>. </a:t>
            </a:r>
            <a:endParaRPr lang="pl-PL" sz="2800" dirty="0" smtClean="0"/>
          </a:p>
          <a:p>
            <a:pPr>
              <a:buNone/>
            </a:pPr>
            <a:r>
              <a:rPr lang="pl-PL" sz="2800" dirty="0" smtClean="0"/>
              <a:t>Uzgodnień </a:t>
            </a:r>
            <a:r>
              <a:rPr lang="pl-PL" sz="2800" dirty="0"/>
              <a:t>dokonuje się w trybie art. 106 Kodeksu postępowania administracyjnego</a:t>
            </a:r>
            <a:r>
              <a:rPr lang="pl-PL" sz="2800" dirty="0" smtClean="0"/>
              <a:t>.</a:t>
            </a:r>
          </a:p>
          <a:p>
            <a:pPr>
              <a:buNone/>
            </a:pPr>
            <a:r>
              <a:rPr lang="pl-PL" sz="2800" dirty="0" smtClean="0"/>
              <a:t>(art. 24 ust. 1 </a:t>
            </a:r>
            <a:r>
              <a:rPr lang="pl-PL" sz="2800" dirty="0" err="1" smtClean="0"/>
              <a:t>upzp</a:t>
            </a:r>
            <a:r>
              <a:rPr lang="pl-PL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730802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sz="2800" dirty="0" smtClean="0"/>
              <a:t>1</a:t>
            </a:r>
            <a:r>
              <a:rPr lang="pl-PL" sz="2800" dirty="0"/>
              <a:t>. Koszty sporządzenia planu miejscowego obciążają budżet gminy, z zastrzeżeniem ust. 2.</a:t>
            </a:r>
          </a:p>
          <a:p>
            <a:pPr marL="0" indent="0">
              <a:buNone/>
            </a:pPr>
            <a:r>
              <a:rPr lang="pl-PL" sz="2800" dirty="0"/>
              <a:t>2. Koszty sporządzenia planu miejscowego obciążają</a:t>
            </a:r>
            <a:r>
              <a:rPr lang="pl-PL" sz="2800" dirty="0" smtClean="0"/>
              <a:t>:</a:t>
            </a:r>
          </a:p>
          <a:p>
            <a:pPr marL="0" indent="0">
              <a:buNone/>
            </a:pPr>
            <a:r>
              <a:rPr lang="pl-PL" sz="2800" dirty="0" smtClean="0"/>
              <a:t>  1</a:t>
            </a:r>
            <a:r>
              <a:rPr lang="pl-PL" sz="2800" dirty="0"/>
              <a:t>) budżet państwa - jeżeli jest on w całości lub w części bezpośrednią konsekwencją zamiaru realizacji inwestycji celu publicznego o znaczeniu krajowym;</a:t>
            </a:r>
          </a:p>
          <a:p>
            <a:pPr marL="0" indent="0">
              <a:buNone/>
            </a:pPr>
            <a:r>
              <a:rPr lang="pl-PL" sz="2800" dirty="0" smtClean="0"/>
              <a:t>  2</a:t>
            </a:r>
            <a:r>
              <a:rPr lang="pl-PL" sz="2800" dirty="0"/>
              <a:t>) budżet województwa - jeżeli jest on w całości lub w części bezpośrednią konsekwencją zamiaru realizacji inwestycji celu publicznego o znaczeniu wojewódzkim;</a:t>
            </a:r>
          </a:p>
          <a:p>
            <a:pPr marL="0" indent="0">
              <a:buNone/>
            </a:pPr>
            <a:r>
              <a:rPr lang="pl-PL" sz="2800" dirty="0" smtClean="0"/>
              <a:t>  3</a:t>
            </a:r>
            <a:r>
              <a:rPr lang="pl-PL" sz="2800" dirty="0"/>
              <a:t>) budżet powiatu - jeżeli jest on w całości lub w części bezpośrednią konsekwencją zamiaru realizacji inwestycji celu publicznego o znaczeniu powiatowym;</a:t>
            </a:r>
          </a:p>
          <a:p>
            <a:pPr marL="0" indent="0">
              <a:buNone/>
            </a:pPr>
            <a:r>
              <a:rPr lang="pl-PL" sz="2800" dirty="0" smtClean="0"/>
              <a:t>  4</a:t>
            </a:r>
            <a:r>
              <a:rPr lang="pl-PL" sz="2800" dirty="0"/>
              <a:t>) inwestora realizującego inwestycję celu publicznego - w części, w jakiej jest on bezpośrednią konsekwencją zamiaru realizacji tej inwestycji</a:t>
            </a:r>
            <a:r>
              <a:rPr lang="pl-PL" sz="2800" dirty="0" smtClean="0"/>
              <a:t>.</a:t>
            </a:r>
          </a:p>
          <a:p>
            <a:pPr marL="0" indent="0">
              <a:buNone/>
            </a:pPr>
            <a:r>
              <a:rPr lang="pl-PL" sz="2800" dirty="0" smtClean="0"/>
              <a:t>(art. 21 </a:t>
            </a:r>
            <a:r>
              <a:rPr lang="pl-PL" sz="2800" dirty="0" err="1" smtClean="0"/>
              <a:t>upzp</a:t>
            </a:r>
            <a:r>
              <a:rPr lang="pl-PL" sz="2800" dirty="0" smtClean="0"/>
              <a:t>)</a:t>
            </a:r>
            <a:endParaRPr lang="pl-PL" sz="2800" dirty="0"/>
          </a:p>
          <a:p>
            <a:pPr>
              <a:buNone/>
            </a:pPr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23564979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800" dirty="0" smtClean="0"/>
              <a:t>Koszty </a:t>
            </a:r>
            <a:r>
              <a:rPr lang="pl-PL" sz="2800" dirty="0"/>
              <a:t>wprowadzenia ustaleń planu zagospodarowania przestrzennego województwa do planu miejscowego oraz zwrotu wydatków na odszkodowania, o których mowa w art. 36, a także kwoty przeznaczone na pokrycie zwiększonych kosztów realizacji zadań gminnych są ustalane w umowie zawartej pomiędzy marszałkiem województwa a wójtem, burmistrzem albo prezydentem miasta. Przepisy art. 21 stosuje się odpowiednio</a:t>
            </a:r>
            <a:r>
              <a:rPr lang="pl-PL" sz="2800" dirty="0" smtClean="0"/>
              <a:t>.</a:t>
            </a:r>
          </a:p>
          <a:p>
            <a:pPr>
              <a:buNone/>
            </a:pPr>
            <a:r>
              <a:rPr lang="pl-PL" sz="2800" dirty="0" smtClean="0"/>
              <a:t>(art. 44 ust. 3 </a:t>
            </a:r>
            <a:r>
              <a:rPr lang="pl-PL" sz="2800" dirty="0" err="1" smtClean="0"/>
              <a:t>upzp</a:t>
            </a:r>
            <a:r>
              <a:rPr lang="pl-PL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564979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800" dirty="0"/>
              <a:t>W przypadku, o którym mowa w </a:t>
            </a:r>
            <a:r>
              <a:rPr lang="pl-PL" sz="2800" dirty="0" smtClean="0"/>
              <a:t>art. 12 ust</a:t>
            </a:r>
            <a:r>
              <a:rPr lang="pl-PL" sz="2800" dirty="0"/>
              <a:t>. </a:t>
            </a:r>
            <a:r>
              <a:rPr lang="pl-PL" sz="2800" dirty="0" smtClean="0"/>
              <a:t>3 </a:t>
            </a:r>
            <a:r>
              <a:rPr lang="pl-PL" sz="2800" dirty="0" err="1" smtClean="0"/>
              <a:t>upzp</a:t>
            </a:r>
            <a:r>
              <a:rPr lang="pl-PL" sz="2800" dirty="0" smtClean="0"/>
              <a:t>, </a:t>
            </a:r>
            <a:r>
              <a:rPr lang="pl-PL" sz="2800" b="1" dirty="0"/>
              <a:t>koszty sporządzenia planu ponosi w całości gmina, której obszaru dotyczy zarządzenie zastępcze</a:t>
            </a:r>
            <a:r>
              <a:rPr lang="pl-PL" sz="2800" b="1" dirty="0" smtClean="0"/>
              <a:t>.</a:t>
            </a:r>
          </a:p>
          <a:p>
            <a:pPr>
              <a:buNone/>
            </a:pPr>
            <a:r>
              <a:rPr lang="pl-PL" sz="2800" dirty="0" smtClean="0"/>
              <a:t>(art. 12 ust. 4 </a:t>
            </a:r>
            <a:r>
              <a:rPr lang="pl-PL" sz="2800" dirty="0" err="1" smtClean="0"/>
              <a:t>upzp</a:t>
            </a:r>
            <a:r>
              <a:rPr lang="pl-PL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564979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800" dirty="0" smtClean="0"/>
              <a:t>Jeżeli </a:t>
            </a:r>
            <a:r>
              <a:rPr lang="pl-PL" sz="2800" dirty="0"/>
              <a:t>decyzja o warunkach zabudowy wywołuje skutki, o których mowa w art. 36, przepisy art. 36 oraz art. 37 stosuje się odpowiednio. Koszty realizacji roszczeń, o których mowa w art. 36 ust. 1 i 3, ponosi inwestor, po uzyskaniu ostatecznej decyzji o pozwoleniu na budowę</a:t>
            </a:r>
            <a:r>
              <a:rPr lang="pl-PL" sz="2800" dirty="0" smtClean="0"/>
              <a:t>.</a:t>
            </a:r>
          </a:p>
          <a:p>
            <a:pPr>
              <a:buNone/>
            </a:pPr>
            <a:r>
              <a:rPr lang="pl-PL" sz="2800" dirty="0" smtClean="0"/>
              <a:t>(art. 63 ust. 3 </a:t>
            </a:r>
            <a:r>
              <a:rPr lang="pl-PL" sz="2800" dirty="0" err="1" smtClean="0"/>
              <a:t>upzp</a:t>
            </a:r>
            <a:r>
              <a:rPr lang="pl-PL" sz="2800" dirty="0"/>
              <a:t>)</a:t>
            </a:r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38421039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sz="2800" dirty="0" smtClean="0"/>
              <a:t>W </a:t>
            </a:r>
            <a:r>
              <a:rPr lang="pl-PL" sz="2800" dirty="0"/>
              <a:t>studium uwzględnia się uwarunkowania </a:t>
            </a:r>
            <a:r>
              <a:rPr lang="pl-PL" sz="2800" dirty="0" smtClean="0"/>
              <a:t>wynikające </a:t>
            </a:r>
            <a:r>
              <a:rPr lang="pl-PL" sz="2800" dirty="0"/>
              <a:t>w szczególności </a:t>
            </a:r>
            <a:r>
              <a:rPr lang="pl-PL" sz="2800" dirty="0" smtClean="0"/>
              <a:t>z potrzeb </a:t>
            </a:r>
            <a:r>
              <a:rPr lang="pl-PL" sz="2800" dirty="0"/>
              <a:t>i możliwości rozwoju gminy, uwzględniających w szczególności:</a:t>
            </a:r>
          </a:p>
          <a:p>
            <a:pPr marL="0" indent="0">
              <a:buNone/>
            </a:pPr>
            <a:r>
              <a:rPr lang="pl-PL" sz="2800" dirty="0"/>
              <a:t>a)  </a:t>
            </a:r>
            <a:r>
              <a:rPr lang="pl-PL" sz="2800" b="1" dirty="0"/>
              <a:t>analizy ekonomiczne</a:t>
            </a:r>
            <a:r>
              <a:rPr lang="pl-PL" sz="2800" dirty="0"/>
              <a:t>, środowiskowe i społeczne,</a:t>
            </a:r>
          </a:p>
          <a:p>
            <a:pPr marL="0" indent="0">
              <a:buNone/>
            </a:pPr>
            <a:r>
              <a:rPr lang="pl-PL" sz="2800" dirty="0"/>
              <a:t>b)  prognozy demograficzne, w tym uwzględniające, tam gdzie to uzasadnione, migracje w ramach miejskich obszarów funkcjonalnych ośrodka wojewódzkiego,</a:t>
            </a:r>
          </a:p>
          <a:p>
            <a:pPr marL="0" indent="0">
              <a:buNone/>
            </a:pPr>
            <a:r>
              <a:rPr lang="pl-PL" sz="2800" dirty="0"/>
              <a:t>c)  </a:t>
            </a:r>
            <a:r>
              <a:rPr lang="pl-PL" sz="2800" b="1" dirty="0"/>
              <a:t>możliwości finansowania </a:t>
            </a:r>
            <a:r>
              <a:rPr lang="pl-PL" sz="2800" dirty="0"/>
              <a:t>przez gminę wykonania sieci komunikacyjnej i infrastruktury technicznej, a także infrastruktury społecznej, służących realizacji zadań własnych gminy,</a:t>
            </a:r>
          </a:p>
          <a:p>
            <a:pPr marL="514350" indent="-514350">
              <a:buAutoNum type="alphaLcParenR" startAt="4"/>
            </a:pPr>
            <a:r>
              <a:rPr lang="pl-PL" sz="2800" dirty="0" smtClean="0"/>
              <a:t>bilans </a:t>
            </a:r>
            <a:r>
              <a:rPr lang="pl-PL" sz="2800" dirty="0"/>
              <a:t>terenów przeznaczonych pod zabudowę</a:t>
            </a:r>
            <a:r>
              <a:rPr lang="pl-PL" sz="2800" dirty="0" smtClean="0"/>
              <a:t>;</a:t>
            </a:r>
          </a:p>
          <a:p>
            <a:pPr marL="0" indent="0">
              <a:buNone/>
            </a:pPr>
            <a:r>
              <a:rPr lang="pl-PL" sz="2800" dirty="0" smtClean="0"/>
              <a:t>(art. 10 ust. 1 pkt. 7 </a:t>
            </a:r>
            <a:r>
              <a:rPr lang="pl-PL" sz="2800" dirty="0" err="1" smtClean="0"/>
              <a:t>upzp</a:t>
            </a:r>
            <a:r>
              <a:rPr lang="pl-PL" sz="2800" dirty="0" smtClean="0"/>
              <a:t>)</a:t>
            </a:r>
          </a:p>
          <a:p>
            <a:pPr marL="0" indent="0">
              <a:buNone/>
            </a:pPr>
            <a:endParaRPr lang="pl-PL" sz="2800" dirty="0" smtClean="0"/>
          </a:p>
          <a:p>
            <a:pPr marL="0" indent="0">
              <a:buNone/>
            </a:pPr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23564979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sz="2800" dirty="0"/>
              <a:t>Dokonując bilansu terenów przeznaczonych pod </a:t>
            </a:r>
            <a:r>
              <a:rPr lang="pl-PL" sz="2800" dirty="0" smtClean="0"/>
              <a:t>zabudowę:</a:t>
            </a:r>
          </a:p>
          <a:p>
            <a:pPr>
              <a:buNone/>
            </a:pPr>
            <a:r>
              <a:rPr lang="pl-PL" sz="2800" dirty="0" smtClean="0"/>
              <a:t>- formułuje </a:t>
            </a:r>
            <a:r>
              <a:rPr lang="pl-PL" sz="2800" dirty="0"/>
              <a:t>się, </a:t>
            </a:r>
            <a:r>
              <a:rPr lang="pl-PL" sz="2800" b="1" dirty="0"/>
              <a:t>na podstawie analiz ekonomicznych</a:t>
            </a:r>
            <a:r>
              <a:rPr lang="pl-PL" sz="2800" dirty="0"/>
              <a:t>, środowiskowych, społecznych, prognoz demograficznych oraz możliwości finansowych gminy, o których mowa w ust. 1 pkt 7 lit. a-c, </a:t>
            </a:r>
            <a:r>
              <a:rPr lang="pl-PL" sz="2800" b="1" dirty="0"/>
              <a:t>maksymalne w skali gminy zapotrzebowanie na nową zabudowę, wyrażone w ilości powierzchni użytkowej zabudowy, w podziale na funkcje zabudowy;</a:t>
            </a:r>
          </a:p>
          <a:p>
            <a:pPr>
              <a:buNone/>
            </a:pPr>
            <a:r>
              <a:rPr lang="pl-PL" sz="2800" dirty="0"/>
              <a:t>(art. 10 ust. 5 pkt. 1 </a:t>
            </a:r>
            <a:r>
              <a:rPr lang="pl-PL" sz="2800" dirty="0" err="1"/>
              <a:t>upzp</a:t>
            </a:r>
            <a:r>
              <a:rPr lang="pl-PL" sz="2800" dirty="0" smtClean="0"/>
              <a:t>)</a:t>
            </a:r>
          </a:p>
          <a:p>
            <a:pPr>
              <a:buNone/>
            </a:pPr>
            <a:endParaRPr lang="pl-PL" sz="2800" dirty="0" smtClean="0"/>
          </a:p>
          <a:p>
            <a:pPr>
              <a:buFontTx/>
              <a:buChar char="-"/>
            </a:pPr>
            <a:r>
              <a:rPr lang="pl-PL" sz="2800" dirty="0" smtClean="0"/>
              <a:t>określa się </a:t>
            </a:r>
            <a:r>
              <a:rPr lang="pl-PL" sz="2800" b="1" dirty="0" smtClean="0"/>
              <a:t>możliwości </a:t>
            </a:r>
            <a:r>
              <a:rPr lang="pl-PL" sz="2800" b="1" dirty="0"/>
              <a:t>finansowania przez </a:t>
            </a:r>
            <a:r>
              <a:rPr lang="pl-PL" sz="2800" dirty="0"/>
              <a:t>gminę wykonania sieci komunikacyjnych i infrastruktury technicznej oraz społecznej, służących realizacji zadań własnych gminy, </a:t>
            </a:r>
            <a:endParaRPr lang="pl-PL" sz="2800" dirty="0" smtClean="0"/>
          </a:p>
          <a:p>
            <a:pPr>
              <a:buFontTx/>
              <a:buChar char="-"/>
            </a:pPr>
            <a:r>
              <a:rPr lang="pl-PL" sz="2800" dirty="0" smtClean="0"/>
              <a:t>(</a:t>
            </a:r>
            <a:r>
              <a:rPr lang="pl-PL" sz="2800" dirty="0"/>
              <a:t>art. 10 ust. 5 pkt. </a:t>
            </a:r>
            <a:r>
              <a:rPr lang="pl-PL" sz="2800" dirty="0" smtClean="0"/>
              <a:t>5 </a:t>
            </a:r>
            <a:r>
              <a:rPr lang="pl-PL" sz="2800" dirty="0" err="1" smtClean="0"/>
              <a:t>lit.a</a:t>
            </a:r>
            <a:r>
              <a:rPr lang="pl-PL" sz="2800" dirty="0" smtClean="0"/>
              <a:t>  </a:t>
            </a:r>
            <a:r>
              <a:rPr lang="pl-PL" sz="2800" dirty="0" err="1"/>
              <a:t>upzp</a:t>
            </a:r>
            <a:r>
              <a:rPr lang="pl-PL" sz="2800" dirty="0"/>
              <a:t>)</a:t>
            </a:r>
          </a:p>
          <a:p>
            <a:pPr>
              <a:buNone/>
            </a:pPr>
            <a:endParaRPr lang="pl-PL" sz="2800" dirty="0"/>
          </a:p>
          <a:p>
            <a:pPr>
              <a:buNone/>
            </a:pPr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23564979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800" dirty="0"/>
              <a:t>Wójt, burmistrz albo prezydent miasta sporządza projekt planu miejscowego, zawierający część tekstową i graficzną, zgodnie z zapisami studium oraz z przepisami odrębnymi, odnoszącymi się do obszaru objętego planem, wraz z uzasadnieniem. </a:t>
            </a:r>
            <a:endParaRPr lang="pl-PL" sz="2800" dirty="0" smtClean="0"/>
          </a:p>
          <a:p>
            <a:pPr>
              <a:buNone/>
            </a:pPr>
            <a:r>
              <a:rPr lang="pl-PL" sz="2800" dirty="0" smtClean="0"/>
              <a:t>W </a:t>
            </a:r>
            <a:r>
              <a:rPr lang="pl-PL" sz="2800" dirty="0"/>
              <a:t>uzasadnieniu przedstawia się w szczególności</a:t>
            </a:r>
            <a:r>
              <a:rPr lang="pl-PL" sz="2800" dirty="0" smtClean="0"/>
              <a:t>: </a:t>
            </a:r>
            <a:r>
              <a:rPr lang="pl-PL" sz="2800" b="1" dirty="0" smtClean="0"/>
              <a:t>wpływ </a:t>
            </a:r>
            <a:r>
              <a:rPr lang="pl-PL" sz="2800" b="1" dirty="0"/>
              <a:t>na finanse publiczne, w tym budżet gminy</a:t>
            </a:r>
            <a:r>
              <a:rPr lang="pl-PL" sz="2800" b="1" dirty="0" smtClean="0"/>
              <a:t>.</a:t>
            </a:r>
          </a:p>
          <a:p>
            <a:pPr>
              <a:buNone/>
            </a:pPr>
            <a:r>
              <a:rPr lang="pl-PL" sz="2800" dirty="0" smtClean="0"/>
              <a:t>(art. 15 ust. 1 pkt. 3 </a:t>
            </a:r>
            <a:r>
              <a:rPr lang="pl-PL" sz="2800" dirty="0" err="1" smtClean="0"/>
              <a:t>upzp</a:t>
            </a:r>
            <a:r>
              <a:rPr lang="pl-PL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564979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800" dirty="0"/>
              <a:t>Wójt, burmistrz albo prezydent miasta po podjęciu przez radę gminy uchwały o przystąpieniu do sporządzania planu miejscowego kolejno</a:t>
            </a:r>
            <a:r>
              <a:rPr lang="pl-PL" sz="2800" dirty="0" smtClean="0"/>
              <a:t>:</a:t>
            </a:r>
          </a:p>
          <a:p>
            <a:pPr>
              <a:buNone/>
            </a:pPr>
            <a:r>
              <a:rPr lang="pl-PL" sz="2800" dirty="0"/>
              <a:t>sporządza </a:t>
            </a:r>
            <a:r>
              <a:rPr lang="pl-PL" sz="2800" b="1" dirty="0"/>
              <a:t>prognozę skutków finansowych uchwalenia planu miejscowego</a:t>
            </a:r>
            <a:r>
              <a:rPr lang="pl-PL" sz="2800" dirty="0"/>
              <a:t>, z uwzględnieniem art. </a:t>
            </a:r>
            <a:r>
              <a:rPr lang="pl-PL" sz="2800" dirty="0" smtClean="0"/>
              <a:t>36 </a:t>
            </a:r>
            <a:r>
              <a:rPr lang="pl-PL" sz="2800" dirty="0" err="1" smtClean="0"/>
              <a:t>upzp</a:t>
            </a:r>
            <a:r>
              <a:rPr lang="pl-PL" sz="2800" dirty="0" smtClean="0"/>
              <a:t>;</a:t>
            </a:r>
          </a:p>
          <a:p>
            <a:pPr>
              <a:buNone/>
            </a:pPr>
            <a:r>
              <a:rPr lang="pl-PL" sz="2800" dirty="0" smtClean="0"/>
              <a:t>(art. 17 pkt. 5 </a:t>
            </a:r>
            <a:r>
              <a:rPr lang="pl-PL" sz="2800" dirty="0" err="1" smtClean="0"/>
              <a:t>upzp</a:t>
            </a:r>
            <a:r>
              <a:rPr lang="pl-PL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564979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800" dirty="0"/>
              <a:t>Plan miejscowy uchwala rada gminy, po stwierdzeniu, że nie narusza on ustaleń studium, rozstrzygając jednocześnie o sposobie rozpatrzenia uwag do projektu planu oraz sposobie realizacji, zapisanych w planie, inwestycji z zakresu infrastruktury technicznej, które należą do zadań własnych gminy, oraz </a:t>
            </a:r>
            <a:r>
              <a:rPr lang="pl-PL" sz="2800" b="1" dirty="0"/>
              <a:t>zasadach ich finansowania, zgodnie z przepisami o finansach publicznych. </a:t>
            </a:r>
            <a:endParaRPr lang="pl-PL" sz="2800" b="1" dirty="0" smtClean="0"/>
          </a:p>
          <a:p>
            <a:pPr>
              <a:buNone/>
            </a:pPr>
            <a:r>
              <a:rPr lang="pl-PL" sz="2800" dirty="0" smtClean="0"/>
              <a:t>(art. 20 ust. 1 </a:t>
            </a:r>
            <a:r>
              <a:rPr lang="pl-PL" sz="2800" dirty="0" err="1" smtClean="0"/>
              <a:t>zd</a:t>
            </a:r>
            <a:r>
              <a:rPr lang="pl-PL" sz="2800" dirty="0" smtClean="0"/>
              <a:t>. 1 </a:t>
            </a:r>
            <a:r>
              <a:rPr lang="pl-PL" sz="2800" dirty="0" err="1" smtClean="0"/>
              <a:t>upzp</a:t>
            </a:r>
            <a:r>
              <a:rPr lang="pl-PL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56497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Jawność i partycypacja:</a:t>
            </a:r>
          </a:p>
          <a:p>
            <a:pPr>
              <a:buFontTx/>
              <a:buChar char="-"/>
            </a:pPr>
            <a:r>
              <a:rPr lang="pl-PL" dirty="0" smtClean="0"/>
              <a:t>Ma miejsce w toku przygotowania aktów planowania: </a:t>
            </a:r>
          </a:p>
          <a:p>
            <a:pPr marL="514350" indent="-514350">
              <a:buAutoNum type="arabicPeriod"/>
            </a:pPr>
            <a:r>
              <a:rPr lang="pl-PL" dirty="0" smtClean="0"/>
              <a:t>Stadium uwarunkowań </a:t>
            </a:r>
          </a:p>
          <a:p>
            <a:pPr marL="514350" indent="-514350">
              <a:buAutoNum type="arabicPeriod"/>
            </a:pPr>
            <a:r>
              <a:rPr lang="pl-PL" dirty="0" smtClean="0"/>
              <a:t>MPZP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800" dirty="0"/>
              <a:t>Komitet Rewitalizacji, o którym mowa w art. 7 ustawy z dnia 9 października 2015 r. o rewitalizacji, opiniuje projekt miejscowego planu rewitalizacji oraz </a:t>
            </a:r>
            <a:r>
              <a:rPr lang="pl-PL" sz="2800" b="1" dirty="0"/>
              <a:t>prognozę skutków finansowych jego uchwalenia</a:t>
            </a:r>
            <a:r>
              <a:rPr lang="pl-PL" sz="2800" dirty="0" smtClean="0"/>
              <a:t>.</a:t>
            </a:r>
          </a:p>
          <a:p>
            <a:pPr>
              <a:buNone/>
            </a:pPr>
            <a:r>
              <a:rPr lang="pl-PL" sz="2800" dirty="0" smtClean="0"/>
              <a:t>(art. 37j ust. 1 </a:t>
            </a:r>
            <a:r>
              <a:rPr lang="pl-PL" sz="2800" dirty="0" err="1" smtClean="0"/>
              <a:t>upzp</a:t>
            </a:r>
            <a:r>
              <a:rPr lang="pl-PL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564979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sz="2800" dirty="0"/>
              <a:t>Jeżeli, w związku z uchwaleniem planu miejscowego albo jego zmianą, </a:t>
            </a:r>
            <a:r>
              <a:rPr lang="pl-PL" sz="2800" b="1" dirty="0"/>
              <a:t>korzystanie z nieruchomości lub jej części w dotychczasowy sposób lub zgodny z dotychczasowym przeznaczeniem stało się niemożliwe bądź istotnie ograniczone, właściciel </a:t>
            </a:r>
            <a:r>
              <a:rPr lang="pl-PL" sz="2800" dirty="0"/>
              <a:t>albo użytkownik wieczysty nieruchomości może, z zastrzeżeniem ust. 2, żądać od gminy:</a:t>
            </a:r>
          </a:p>
          <a:p>
            <a:pPr>
              <a:buNone/>
            </a:pPr>
            <a:r>
              <a:rPr lang="pl-PL" sz="2800" dirty="0"/>
              <a:t>1)  </a:t>
            </a:r>
            <a:r>
              <a:rPr lang="pl-PL" sz="2800" b="1" dirty="0"/>
              <a:t>odszkodowania za poniesioną rzeczywistą szkodę albo</a:t>
            </a:r>
          </a:p>
          <a:p>
            <a:pPr marL="514350" indent="-514350">
              <a:buAutoNum type="arabicParenR" startAt="2"/>
            </a:pPr>
            <a:r>
              <a:rPr lang="pl-PL" sz="2800" b="1" dirty="0" smtClean="0"/>
              <a:t>wykupienia </a:t>
            </a:r>
            <a:r>
              <a:rPr lang="pl-PL" sz="2800" b="1" dirty="0"/>
              <a:t>nieruchomości lub jej części</a:t>
            </a:r>
            <a:r>
              <a:rPr lang="pl-PL" sz="2800" b="1" dirty="0" smtClean="0"/>
              <a:t>.</a:t>
            </a:r>
          </a:p>
          <a:p>
            <a:pPr marL="0" indent="0">
              <a:buNone/>
            </a:pPr>
            <a:r>
              <a:rPr lang="pl-PL" sz="2800" dirty="0" smtClean="0"/>
              <a:t>(art. 36 ust. 1 </a:t>
            </a:r>
            <a:r>
              <a:rPr lang="pl-PL" sz="2800" dirty="0" err="1" smtClean="0"/>
              <a:t>upzp</a:t>
            </a:r>
            <a:r>
              <a:rPr lang="pl-PL" sz="2800" dirty="0"/>
              <a:t>) </a:t>
            </a:r>
            <a:endParaRPr lang="pl-PL" sz="2800" dirty="0" smtClean="0"/>
          </a:p>
          <a:p>
            <a:pPr marL="0" indent="0">
              <a:buNone/>
            </a:pPr>
            <a:endParaRPr lang="pl-PL" sz="2800" dirty="0" smtClean="0"/>
          </a:p>
          <a:p>
            <a:pPr marL="0" indent="0">
              <a:buNone/>
            </a:pPr>
            <a:r>
              <a:rPr lang="pl-PL" sz="2800" dirty="0" smtClean="0"/>
              <a:t>Realizacja </a:t>
            </a:r>
            <a:r>
              <a:rPr lang="pl-PL" sz="2800" dirty="0"/>
              <a:t>roszczeń, o których mowa w ust. 1, </a:t>
            </a:r>
            <a:r>
              <a:rPr lang="pl-PL" sz="2800" b="1" dirty="0"/>
              <a:t>może nastąpić również w drodze zaoferowania przez gminę właścicielowi </a:t>
            </a:r>
            <a:r>
              <a:rPr lang="pl-PL" sz="2800" dirty="0"/>
              <a:t>albo użytkownikowi wieczystemu nieruchomości zamiennej. Z dniem zawarcia umowy zamiany roszczenia wygasają</a:t>
            </a:r>
            <a:r>
              <a:rPr lang="pl-PL" sz="2800" dirty="0" smtClean="0"/>
              <a:t>.</a:t>
            </a:r>
          </a:p>
          <a:p>
            <a:pPr marL="0" indent="0">
              <a:buNone/>
            </a:pPr>
            <a:r>
              <a:rPr lang="pl-PL" sz="2800" dirty="0"/>
              <a:t>(art. 36 ust. </a:t>
            </a:r>
            <a:r>
              <a:rPr lang="pl-PL" sz="2800" dirty="0" smtClean="0"/>
              <a:t>2 </a:t>
            </a:r>
            <a:r>
              <a:rPr lang="pl-PL" sz="2800" dirty="0" err="1"/>
              <a:t>upzp</a:t>
            </a:r>
            <a:r>
              <a:rPr lang="pl-PL" sz="2800" dirty="0"/>
              <a:t>) </a:t>
            </a:r>
          </a:p>
          <a:p>
            <a:pPr marL="0" indent="0">
              <a:buNone/>
            </a:pPr>
            <a:endParaRPr lang="pl-PL" sz="2800" dirty="0" smtClean="0"/>
          </a:p>
          <a:p>
            <a:pPr marL="0" indent="0">
              <a:buNone/>
            </a:pPr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23564979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800" dirty="0"/>
              <a:t>Jeżeli, </a:t>
            </a:r>
            <a:r>
              <a:rPr lang="pl-PL" sz="2800" b="1" dirty="0"/>
              <a:t>w związku z uchwaleniem planu miejscowego </a:t>
            </a:r>
            <a:r>
              <a:rPr lang="pl-PL" sz="2800" dirty="0"/>
              <a:t>albo jego zmianą, </a:t>
            </a:r>
            <a:r>
              <a:rPr lang="pl-PL" sz="2800" b="1" dirty="0"/>
              <a:t>wartość nieruchomości uległa obniżeniu, a właściciel albo użytkownik wieczysty zbywa tę nieruchomość i nie skorzystał z praw, o których mowa w ust. 1 i 2</a:t>
            </a:r>
            <a:r>
              <a:rPr lang="pl-PL" sz="2800" dirty="0"/>
              <a:t>, może </a:t>
            </a:r>
            <a:r>
              <a:rPr lang="pl-PL" sz="2800" b="1" dirty="0"/>
              <a:t>żądać od gminy odszkodowania równego obniżeniu wartości nieruchomości</a:t>
            </a:r>
            <a:r>
              <a:rPr lang="pl-PL" sz="2800" b="1" dirty="0" smtClean="0"/>
              <a:t>.</a:t>
            </a:r>
          </a:p>
          <a:p>
            <a:pPr>
              <a:buNone/>
            </a:pPr>
            <a:r>
              <a:rPr lang="pl-PL" sz="2800" dirty="0"/>
              <a:t>(art. 36 ust. </a:t>
            </a:r>
            <a:r>
              <a:rPr lang="pl-PL" sz="2800" dirty="0" smtClean="0"/>
              <a:t>3 </a:t>
            </a:r>
            <a:r>
              <a:rPr lang="pl-PL" sz="2800" dirty="0" err="1"/>
              <a:t>upzp</a:t>
            </a:r>
            <a:r>
              <a:rPr lang="pl-PL" sz="2800" dirty="0"/>
              <a:t>) </a:t>
            </a:r>
          </a:p>
          <a:p>
            <a:pPr>
              <a:buNone/>
            </a:pPr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23564979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l-PL" sz="2800" b="1" dirty="0"/>
              <a:t>Jeżeli w związku z uchwaleniem planu miejscowego </a:t>
            </a:r>
            <a:r>
              <a:rPr lang="pl-PL" sz="2800" dirty="0"/>
              <a:t>albo jego zmianą </a:t>
            </a:r>
            <a:r>
              <a:rPr lang="pl-PL" sz="2800" b="1" dirty="0"/>
              <a:t>wartość nieruchomości wzrosła</a:t>
            </a:r>
            <a:r>
              <a:rPr lang="pl-PL" sz="2800" dirty="0"/>
              <a:t>, a właściciel lub użytkownik wieczysty </a:t>
            </a:r>
            <a:r>
              <a:rPr lang="pl-PL" sz="2800" b="1" dirty="0"/>
              <a:t>zbywa tę nieruchomość</a:t>
            </a:r>
            <a:r>
              <a:rPr lang="pl-PL" sz="2800" dirty="0"/>
              <a:t>, wójt, burmistrz albo prezydent miasta pobiera </a:t>
            </a:r>
            <a:r>
              <a:rPr lang="pl-PL" sz="2800" b="1" dirty="0"/>
              <a:t>jednorazową opłatę ustaloną w tym planie, określoną w stosunku procentowym do wzrostu wartości nieruchomości</a:t>
            </a:r>
            <a:r>
              <a:rPr lang="pl-PL" sz="2800" dirty="0"/>
              <a:t>. </a:t>
            </a:r>
            <a:endParaRPr lang="pl-PL" sz="2800" dirty="0" smtClean="0"/>
          </a:p>
          <a:p>
            <a:pPr>
              <a:buNone/>
            </a:pPr>
            <a:r>
              <a:rPr lang="pl-PL" sz="2800" dirty="0" smtClean="0"/>
              <a:t>Opłata </a:t>
            </a:r>
            <a:r>
              <a:rPr lang="pl-PL" sz="2800" dirty="0"/>
              <a:t>ta jest dochodem własnym gminy. </a:t>
            </a:r>
            <a:endParaRPr lang="pl-PL" sz="2800" dirty="0" smtClean="0"/>
          </a:p>
          <a:p>
            <a:pPr>
              <a:buNone/>
            </a:pPr>
            <a:r>
              <a:rPr lang="pl-PL" sz="2800" dirty="0" smtClean="0"/>
              <a:t>Wysokość </a:t>
            </a:r>
            <a:r>
              <a:rPr lang="pl-PL" sz="2800" dirty="0"/>
              <a:t>opłaty nie może być wyższa niż 30% wzrostu wartości nieruchomości</a:t>
            </a:r>
            <a:r>
              <a:rPr lang="pl-PL" sz="2800" dirty="0" smtClean="0"/>
              <a:t>.</a:t>
            </a:r>
          </a:p>
          <a:p>
            <a:pPr>
              <a:buNone/>
            </a:pPr>
            <a:r>
              <a:rPr lang="pl-PL" sz="2800" dirty="0"/>
              <a:t>(art. 36 ust. </a:t>
            </a:r>
            <a:r>
              <a:rPr lang="pl-PL" sz="2800" dirty="0" smtClean="0"/>
              <a:t>4 </a:t>
            </a:r>
            <a:r>
              <a:rPr lang="pl-PL" sz="2800" dirty="0" err="1"/>
              <a:t>upzp</a:t>
            </a:r>
            <a:r>
              <a:rPr lang="pl-PL" sz="2800" dirty="0"/>
              <a:t>) </a:t>
            </a:r>
          </a:p>
          <a:p>
            <a:pPr>
              <a:buNone/>
            </a:pPr>
            <a:endParaRPr lang="pl-PL" sz="2800" dirty="0" smtClean="0"/>
          </a:p>
          <a:p>
            <a:pPr>
              <a:buNone/>
            </a:pPr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23564979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800" dirty="0"/>
              <a:t>W razie </a:t>
            </a:r>
            <a:r>
              <a:rPr lang="pl-PL" sz="2800" b="1" dirty="0"/>
              <a:t>stwierdzenia nieważności uchwały rady gminy w sprawie planu miejscowego</a:t>
            </a:r>
            <a:r>
              <a:rPr lang="pl-PL" sz="2800" dirty="0"/>
              <a:t>, w części lub w całości, </a:t>
            </a:r>
            <a:r>
              <a:rPr lang="pl-PL" sz="2800" b="1" dirty="0"/>
              <a:t>odszkodowanie, o którym mowa w ust. 1 pkt </a:t>
            </a:r>
            <a:r>
              <a:rPr lang="pl-PL" sz="2800" b="1" dirty="0" smtClean="0"/>
              <a:t>1 – dot. wykupienia nieruchomości - , </a:t>
            </a:r>
            <a:r>
              <a:rPr lang="pl-PL" sz="2800" b="1" dirty="0"/>
              <a:t>albo opłata</a:t>
            </a:r>
            <a:r>
              <a:rPr lang="pl-PL" sz="2800" dirty="0"/>
              <a:t>, o której mowa w ust. 4, </a:t>
            </a:r>
            <a:r>
              <a:rPr lang="pl-PL" sz="2800" b="1" dirty="0"/>
              <a:t>podlegają zwrotowi odpowiednio na rzecz gminy lub na rzecz aktualnego właściciela albo użytkownika wieczystego nieruchomości. </a:t>
            </a:r>
            <a:endParaRPr lang="pl-PL" sz="2800" b="1" dirty="0" smtClean="0"/>
          </a:p>
          <a:p>
            <a:pPr>
              <a:buNone/>
            </a:pPr>
            <a:r>
              <a:rPr lang="pl-PL" sz="2800" dirty="0" smtClean="0"/>
              <a:t>(</a:t>
            </a:r>
            <a:r>
              <a:rPr lang="pl-PL" sz="2800" dirty="0"/>
              <a:t>art. 36 ust. </a:t>
            </a:r>
            <a:r>
              <a:rPr lang="pl-PL" sz="2800" dirty="0" smtClean="0"/>
              <a:t>5 </a:t>
            </a:r>
            <a:r>
              <a:rPr lang="pl-PL" sz="2800" dirty="0" err="1"/>
              <a:t>upzp</a:t>
            </a:r>
            <a:r>
              <a:rPr lang="pl-PL" sz="2800" dirty="0"/>
              <a:t>) </a:t>
            </a:r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23564979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800" dirty="0"/>
              <a:t>W przypadku, o którym mowa w ust. </a:t>
            </a:r>
            <a:r>
              <a:rPr lang="pl-PL" sz="2800" dirty="0" smtClean="0"/>
              <a:t>3 – dot. obniżenia wartości nieruchomości - , </a:t>
            </a:r>
            <a:r>
              <a:rPr lang="pl-PL" sz="2800" dirty="0"/>
              <a:t>w razie stwierdzenia nieważności uchwały rady gminy w sprawie planu miejscowego w części lub w całości gmina może </a:t>
            </a:r>
            <a:r>
              <a:rPr lang="pl-PL" sz="2800" b="1" dirty="0"/>
              <a:t>żądać od aktualnego właściciela albo użytkownika wieczystego nieruchomości zwrotu kwoty stanowiącej równowartość wypłaconego odszkodowania</a:t>
            </a:r>
            <a:r>
              <a:rPr lang="pl-PL" sz="2800" b="1" dirty="0" smtClean="0"/>
              <a:t>.</a:t>
            </a:r>
          </a:p>
          <a:p>
            <a:pPr>
              <a:buNone/>
            </a:pPr>
            <a:r>
              <a:rPr lang="pl-PL" sz="2800" dirty="0"/>
              <a:t>(art. 36 ust. </a:t>
            </a:r>
            <a:r>
              <a:rPr lang="pl-PL" sz="2800" dirty="0" smtClean="0"/>
              <a:t>6 </a:t>
            </a:r>
            <a:r>
              <a:rPr lang="pl-PL" sz="2800" dirty="0" err="1"/>
              <a:t>upzp</a:t>
            </a:r>
            <a:r>
              <a:rPr lang="pl-PL" sz="2800" dirty="0"/>
              <a:t>) </a:t>
            </a:r>
          </a:p>
          <a:p>
            <a:pPr>
              <a:buNone/>
            </a:pPr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23564979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pl-PL" sz="2800" dirty="0" smtClean="0"/>
              <a:t>Wysokość </a:t>
            </a:r>
            <a:r>
              <a:rPr lang="pl-PL" sz="2800" dirty="0"/>
              <a:t>odszkodowania z tytułu obniżenia wartości nieruchomości, o którym mowa w art. 36 ust. 3, oraz </a:t>
            </a:r>
            <a:endParaRPr lang="pl-PL" sz="2800" dirty="0" smtClean="0"/>
          </a:p>
          <a:p>
            <a:pPr>
              <a:buFontTx/>
              <a:buChar char="-"/>
            </a:pPr>
            <a:r>
              <a:rPr lang="pl-PL" sz="2800" dirty="0" smtClean="0"/>
              <a:t>wysokość </a:t>
            </a:r>
            <a:r>
              <a:rPr lang="pl-PL" sz="2800" dirty="0"/>
              <a:t>opłaty z tytułu wzrostu wartości nieruchomości, o której mowa w art. 36 ust. 4, </a:t>
            </a:r>
            <a:endParaRPr lang="pl-PL" sz="2800" dirty="0" smtClean="0"/>
          </a:p>
          <a:p>
            <a:pPr marL="0" indent="0">
              <a:buNone/>
            </a:pPr>
            <a:r>
              <a:rPr lang="pl-PL" sz="2800" b="1" dirty="0" smtClean="0"/>
              <a:t>ustala </a:t>
            </a:r>
            <a:r>
              <a:rPr lang="pl-PL" sz="2800" b="1" dirty="0"/>
              <a:t>się na dzień jej sprzedaży. </a:t>
            </a:r>
            <a:endParaRPr lang="pl-PL" sz="2800" b="1" dirty="0" smtClean="0"/>
          </a:p>
          <a:p>
            <a:pPr marL="0" indent="0">
              <a:buNone/>
            </a:pPr>
            <a:r>
              <a:rPr lang="pl-PL" sz="2800" dirty="0" smtClean="0"/>
              <a:t>Obniżenie </a:t>
            </a:r>
            <a:r>
              <a:rPr lang="pl-PL" sz="2800" dirty="0"/>
              <a:t>oraz wzrost wartości nieruchomości stanowią różnicę między wartością nieruchomości określoną przy uwzględnieniu przeznaczenia terenu obowiązującego po uchwaleniu lub zmianie planu miejscowego a jej wartością, określoną przy uwzględnieniu przeznaczenia terenu, obowiązującego przed zmianą tego planu, lub faktycznego sposobu wykorzystywania nieruchomości przed jego uchwaleniem</a:t>
            </a:r>
            <a:r>
              <a:rPr lang="pl-PL" sz="2800" dirty="0" smtClean="0"/>
              <a:t>.</a:t>
            </a:r>
          </a:p>
          <a:p>
            <a:pPr marL="0" indent="0">
              <a:buNone/>
            </a:pPr>
            <a:r>
              <a:rPr lang="pl-PL" sz="2800" dirty="0"/>
              <a:t>(art. </a:t>
            </a:r>
            <a:r>
              <a:rPr lang="pl-PL" sz="2800" dirty="0" smtClean="0"/>
              <a:t>37 ust. 1 </a:t>
            </a:r>
            <a:r>
              <a:rPr lang="pl-PL" sz="2800" dirty="0" err="1" smtClean="0"/>
              <a:t>upzp</a:t>
            </a:r>
            <a:r>
              <a:rPr lang="pl-PL" sz="2800" dirty="0"/>
              <a:t>) </a:t>
            </a:r>
          </a:p>
          <a:p>
            <a:pPr marL="0" indent="0">
              <a:buNone/>
            </a:pPr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23564979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800" dirty="0"/>
              <a:t>3. </a:t>
            </a:r>
            <a:r>
              <a:rPr lang="pl-PL" sz="2800" b="1" dirty="0"/>
              <a:t>Roszczenia</a:t>
            </a:r>
            <a:r>
              <a:rPr lang="pl-PL" sz="2800" dirty="0"/>
              <a:t>, o których mowa w art. 36 ust. 3, </a:t>
            </a:r>
            <a:r>
              <a:rPr lang="pl-PL" sz="2800" b="1" dirty="0"/>
              <a:t>można zgłaszać w terminie 5 lat od dnia, w którym plan miejscowy albo jego zmiana stały się obowiązujące</a:t>
            </a:r>
            <a:r>
              <a:rPr lang="pl-PL" sz="2800" dirty="0"/>
              <a:t>.</a:t>
            </a:r>
          </a:p>
          <a:p>
            <a:pPr>
              <a:buNone/>
            </a:pPr>
            <a:r>
              <a:rPr lang="pl-PL" sz="2800" dirty="0"/>
              <a:t>4. </a:t>
            </a:r>
            <a:r>
              <a:rPr lang="pl-PL" sz="2800" b="1" dirty="0"/>
              <a:t>Przepis ust. 3 stosuje się odpowiednio do opłat, o których mowa w art. 36 ust. 4</a:t>
            </a:r>
            <a:r>
              <a:rPr lang="pl-PL" sz="2800" b="1" dirty="0" smtClean="0"/>
              <a:t>.</a:t>
            </a:r>
          </a:p>
          <a:p>
            <a:pPr>
              <a:buNone/>
            </a:pPr>
            <a:r>
              <a:rPr lang="pl-PL" sz="2800" dirty="0"/>
              <a:t>(art. 37 ust. </a:t>
            </a:r>
            <a:r>
              <a:rPr lang="pl-PL" sz="2800" dirty="0" smtClean="0"/>
              <a:t>3-4 </a:t>
            </a:r>
            <a:r>
              <a:rPr lang="pl-PL" sz="2800" dirty="0" err="1"/>
              <a:t>upzp</a:t>
            </a:r>
            <a:r>
              <a:rPr lang="pl-PL" sz="2800" dirty="0"/>
              <a:t>) </a:t>
            </a:r>
          </a:p>
          <a:p>
            <a:pPr>
              <a:buNone/>
            </a:pPr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23564979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sz="2800" dirty="0"/>
              <a:t>Notariusz, w terminie 7 dni od dnia sporządzenia umowy, której przedmiotem jest zbycie nieruchomości, w formie aktu notarialnego, jest zobowiązany przesłać wójtowi, burmistrzowi albo prezydentowi miasta wypis z tego aktu</a:t>
            </a:r>
            <a:r>
              <a:rPr lang="pl-PL" sz="2800" dirty="0" smtClean="0"/>
              <a:t>. </a:t>
            </a:r>
          </a:p>
          <a:p>
            <a:pPr>
              <a:buNone/>
            </a:pPr>
            <a:r>
              <a:rPr lang="pl-PL" sz="2800" dirty="0"/>
              <a:t>(art. 37 ust. </a:t>
            </a:r>
            <a:r>
              <a:rPr lang="pl-PL" sz="2800" dirty="0" smtClean="0"/>
              <a:t>5 </a:t>
            </a:r>
            <a:r>
              <a:rPr lang="pl-PL" sz="2800" dirty="0" err="1"/>
              <a:t>upzp</a:t>
            </a:r>
            <a:r>
              <a:rPr lang="pl-PL" sz="2800" dirty="0"/>
              <a:t>) </a:t>
            </a:r>
            <a:endParaRPr lang="pl-PL" sz="2800" dirty="0" smtClean="0"/>
          </a:p>
          <a:p>
            <a:pPr>
              <a:buNone/>
            </a:pPr>
            <a:endParaRPr lang="pl-PL" sz="2800" dirty="0" smtClean="0"/>
          </a:p>
          <a:p>
            <a:pPr>
              <a:buNone/>
            </a:pPr>
            <a:r>
              <a:rPr lang="pl-PL" sz="2800" dirty="0"/>
              <a:t>6. Wójt, burmistrz albo prezydent miasta ustala opłatę, o której mowa w art. 36 ust. 4, w drodze decyzji, bezzwłocznie po otrzymaniu wypisu z aktu notarialnego, o którym mowa w ust. 5.</a:t>
            </a:r>
          </a:p>
          <a:p>
            <a:pPr>
              <a:buNone/>
            </a:pPr>
            <a:r>
              <a:rPr lang="pl-PL" sz="2800" dirty="0"/>
              <a:t>7. Właściciel albo użytkownik wieczysty nieruchomości, której wartość wzrosła w związku z uchwaleniem lub zmianą planu miejscowego, przed jej zbyciem może żądać od wójta, burmistrza albo prezydenta miasta ustalenia, w drodze decyzji, wysokości opłaty, o której mowa w art. 36 ust. 4</a:t>
            </a:r>
            <a:r>
              <a:rPr lang="pl-PL" sz="2800" dirty="0" smtClean="0"/>
              <a:t>.</a:t>
            </a:r>
          </a:p>
          <a:p>
            <a:pPr>
              <a:buNone/>
            </a:pPr>
            <a:r>
              <a:rPr lang="pl-PL" sz="2800" dirty="0"/>
              <a:t>(art. 37 ust. </a:t>
            </a:r>
            <a:r>
              <a:rPr lang="pl-PL" sz="2800" dirty="0" smtClean="0"/>
              <a:t>6-7 </a:t>
            </a:r>
            <a:r>
              <a:rPr lang="pl-PL" sz="2800" dirty="0" err="1"/>
              <a:t>upzp</a:t>
            </a:r>
            <a:r>
              <a:rPr lang="pl-PL" sz="2800" dirty="0"/>
              <a:t>) </a:t>
            </a:r>
          </a:p>
          <a:p>
            <a:pPr>
              <a:buNone/>
            </a:pPr>
            <a:endParaRPr lang="pl-PL" sz="2800" dirty="0"/>
          </a:p>
          <a:p>
            <a:pPr>
              <a:buNone/>
            </a:pPr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17057658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800" dirty="0"/>
              <a:t>9. Wykonanie obowiązku wynikającego z roszczeń, o których mowa w art. 36 ust. 1-3, następuje w terminie 6 miesięcy od dnia złożenia wniosku, chyba że strony postanowią inaczej. W przypadku opóźnienia w wypłacie odszkodowania lub wykupie nieruchomości właścicielowi albo użytkownikowi wieczystemu nieruchomości przysługują odsetki ustawowe za opóźnienie.</a:t>
            </a:r>
          </a:p>
          <a:p>
            <a:pPr>
              <a:buNone/>
            </a:pPr>
            <a:r>
              <a:rPr lang="pl-PL" sz="2800" dirty="0"/>
              <a:t>10. Spory w sprawach, o których mowa w art. 36 ust. 1-3 i ust. 5, rozstrzygają sądy powszechne</a:t>
            </a:r>
            <a:r>
              <a:rPr lang="pl-PL" sz="2800" dirty="0" smtClean="0"/>
              <a:t>.</a:t>
            </a:r>
          </a:p>
          <a:p>
            <a:pPr>
              <a:buNone/>
            </a:pPr>
            <a:r>
              <a:rPr lang="pl-PL" sz="2800" dirty="0"/>
              <a:t>(art. 37 ust. </a:t>
            </a:r>
            <a:r>
              <a:rPr lang="pl-PL" sz="2800" dirty="0" smtClean="0"/>
              <a:t>9-10 </a:t>
            </a:r>
            <a:r>
              <a:rPr lang="pl-PL" sz="2800" dirty="0" err="1"/>
              <a:t>upzp</a:t>
            </a:r>
            <a:r>
              <a:rPr lang="pl-PL" sz="2800" dirty="0"/>
              <a:t>) </a:t>
            </a:r>
          </a:p>
          <a:p>
            <a:pPr>
              <a:buNone/>
            </a:pPr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1705765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Jawność i partycypacja:</a:t>
            </a:r>
          </a:p>
          <a:p>
            <a:pPr>
              <a:buNone/>
            </a:pPr>
            <a:r>
              <a:rPr lang="pl-PL" u="sng" dirty="0" smtClean="0"/>
              <a:t>plan zagospodarowania przestrzennego województwa</a:t>
            </a:r>
          </a:p>
          <a:p>
            <a:pPr>
              <a:buFontTx/>
              <a:buChar char="-"/>
            </a:pPr>
            <a:r>
              <a:rPr lang="pl-PL" dirty="0" smtClean="0"/>
              <a:t>Po podjęciu przez sejmik województwa uchwały o przystąpieniu do sporządzania planu </a:t>
            </a:r>
            <a:r>
              <a:rPr lang="pl-PL" i="1" dirty="0" smtClean="0"/>
              <a:t>zagospodarowania przestrzennego</a:t>
            </a:r>
            <a:r>
              <a:rPr lang="pl-PL" dirty="0" smtClean="0"/>
              <a:t> województwa marszałek województwa kolejno:</a:t>
            </a:r>
          </a:p>
          <a:p>
            <a:pPr marL="514350" indent="-514350">
              <a:buAutoNum type="arabicParenR"/>
            </a:pPr>
            <a:r>
              <a:rPr lang="pl-PL" b="1" dirty="0" smtClean="0"/>
              <a:t>ogłasza w prasie ogólnopolskiej oraz przez obwieszczenie w urzędach gmin</a:t>
            </a:r>
            <a:r>
              <a:rPr lang="pl-PL" dirty="0" smtClean="0"/>
              <a:t>, starostwach powiatowych, urzędzie marszałkowskim i urzędzie wojewódzkim o podjęciu uchwały o przystąpieniu do sporządzania planu, </a:t>
            </a:r>
            <a:r>
              <a:rPr lang="pl-PL" b="1" dirty="0" smtClean="0"/>
              <a:t>określając formę, miejsce i termin składania wniosków dotyczących planu</a:t>
            </a:r>
            <a:r>
              <a:rPr lang="pl-PL" dirty="0" smtClean="0"/>
              <a:t>, nie krótszy niż 3 miesiące od dnia ogłoszenia</a:t>
            </a:r>
          </a:p>
          <a:p>
            <a:pPr marL="514350" indent="-514350">
              <a:buAutoNum type="arabicParenR"/>
            </a:pPr>
            <a:r>
              <a:rPr lang="pl-PL" b="1" dirty="0" smtClean="0"/>
              <a:t>rozpatruje wnioski</a:t>
            </a:r>
            <a:r>
              <a:rPr lang="pl-PL" dirty="0" smtClean="0"/>
              <a:t>, o których mowa w </a:t>
            </a:r>
            <a:r>
              <a:rPr lang="pl-PL" dirty="0" err="1" smtClean="0"/>
              <a:t>pkt</a:t>
            </a:r>
            <a:r>
              <a:rPr lang="pl-PL" dirty="0" smtClean="0"/>
              <a:t> 1; </a:t>
            </a:r>
          </a:p>
          <a:p>
            <a:pPr marL="514350" indent="-514350">
              <a:buNone/>
            </a:pPr>
            <a:r>
              <a:rPr lang="pl-PL" dirty="0" smtClean="0"/>
              <a:t>(art. 41 ust. 1 pkt. 1, 3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u="sng" dirty="0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sz="2800" dirty="0"/>
              <a:t>1. </a:t>
            </a:r>
            <a:r>
              <a:rPr lang="pl-PL" sz="2800" b="1" dirty="0"/>
              <a:t>W razie ograniczenia sposobu korzystania z nieruchomości na skutek ustanowienia regulacji</a:t>
            </a:r>
            <a:r>
              <a:rPr lang="pl-PL" sz="2800" dirty="0"/>
              <a:t>, o których mowa w art. 37g ust. 2 pkt 4 - </a:t>
            </a:r>
            <a:r>
              <a:rPr lang="pl-PL" sz="2800" b="1" dirty="0"/>
              <a:t>zakazy i ograniczenia dotyczące działalności handlowej lub </a:t>
            </a:r>
            <a:r>
              <a:rPr lang="pl-PL" sz="2800" b="1" dirty="0" smtClean="0"/>
              <a:t>usługowej </a:t>
            </a:r>
            <a:r>
              <a:rPr lang="pl-PL" sz="2800" dirty="0" smtClean="0"/>
              <a:t>- , </a:t>
            </a:r>
            <a:r>
              <a:rPr lang="pl-PL" sz="2800" dirty="0"/>
              <a:t>na żądanie poszkodowanego </a:t>
            </a:r>
            <a:r>
              <a:rPr lang="pl-PL" sz="2800" b="1" dirty="0"/>
              <a:t>właściwy starosta ustala, w drodze decyzji, wysokość odszkodowania. </a:t>
            </a:r>
            <a:r>
              <a:rPr lang="pl-PL" sz="2800" dirty="0"/>
              <a:t>Od decyzji starosty odwołanie nie przysługuje.</a:t>
            </a:r>
          </a:p>
          <a:p>
            <a:pPr>
              <a:buNone/>
            </a:pPr>
            <a:r>
              <a:rPr lang="pl-PL" sz="2800" dirty="0"/>
              <a:t>2. </a:t>
            </a:r>
            <a:r>
              <a:rPr lang="pl-PL" sz="2800" b="1" dirty="0"/>
              <a:t>Strona niezadowolona z przyznanego odszkodowania może w terminie 30 dni od dnia doręczenia jej decyzji, o której mowa w ust. 1, wnieść powództwo do sądu powszechnego</a:t>
            </a:r>
            <a:r>
              <a:rPr lang="pl-PL" sz="2800" dirty="0"/>
              <a:t>. Droga sądowa przysługuje także w razie niewydania decyzji przez właściwy organ w terminie 3 miesięcy od dnia zgłoszenia żądania przez poszkodowanego.</a:t>
            </a:r>
          </a:p>
          <a:p>
            <a:pPr>
              <a:buNone/>
            </a:pPr>
            <a:r>
              <a:rPr lang="pl-PL" sz="2800" dirty="0"/>
              <a:t>3. </a:t>
            </a:r>
            <a:r>
              <a:rPr lang="pl-PL" sz="2800" b="1" dirty="0"/>
              <a:t>Organem obowiązanym do wypłaty odszkodowania jest gmina</a:t>
            </a:r>
            <a:r>
              <a:rPr lang="pl-PL" sz="2800" dirty="0"/>
              <a:t>.</a:t>
            </a:r>
          </a:p>
          <a:p>
            <a:pPr>
              <a:buNone/>
            </a:pPr>
            <a:r>
              <a:rPr lang="pl-PL" sz="2800" dirty="0"/>
              <a:t>4. </a:t>
            </a:r>
            <a:r>
              <a:rPr lang="pl-PL" sz="2800" b="1" dirty="0"/>
              <a:t>Uzyskanie odszkodowania nie wyłącza roszczeń, o których mowa w art. 36</a:t>
            </a:r>
            <a:r>
              <a:rPr lang="pl-PL" sz="2800" dirty="0" smtClean="0"/>
              <a:t>.</a:t>
            </a:r>
          </a:p>
          <a:p>
            <a:pPr>
              <a:buNone/>
            </a:pPr>
            <a:r>
              <a:rPr lang="pl-PL" sz="2800" dirty="0" smtClean="0"/>
              <a:t>(art. 37h </a:t>
            </a:r>
            <a:r>
              <a:rPr lang="pl-PL" sz="2800" dirty="0" err="1" smtClean="0"/>
              <a:t>upzp</a:t>
            </a:r>
            <a:r>
              <a:rPr lang="pl-PL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0576582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Koszty zagospodarowania przestrzennego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800" dirty="0"/>
              <a:t>Decyzja o warunkach zabudowy nie rodzi praw do terenu oraz nie narusza prawa własności i uprawnień osób trzecich. Informację tej treści zamieszcza się w decyzji</a:t>
            </a:r>
            <a:r>
              <a:rPr lang="pl-PL" sz="2800" dirty="0" smtClean="0"/>
              <a:t>.</a:t>
            </a:r>
            <a:endParaRPr lang="pl-PL" sz="2800" dirty="0"/>
          </a:p>
          <a:p>
            <a:pPr>
              <a:buNone/>
            </a:pPr>
            <a:r>
              <a:rPr lang="pl-PL" sz="2800" dirty="0"/>
              <a:t>Wnioskodawcy, który nie uzyskał prawa do terenu, nie przysługuje roszczenie o zwrot nakładów poniesionych w związku z otrzymaną decyzją o warunkach zabudowy</a:t>
            </a:r>
            <a:r>
              <a:rPr lang="pl-PL" sz="2800" dirty="0" smtClean="0"/>
              <a:t>.</a:t>
            </a:r>
          </a:p>
          <a:p>
            <a:pPr>
              <a:buNone/>
            </a:pPr>
            <a:r>
              <a:rPr lang="pl-PL" sz="2800" dirty="0" smtClean="0"/>
              <a:t>(art. 63 ust. 2 i 4 </a:t>
            </a:r>
            <a:r>
              <a:rPr lang="pl-PL" sz="2800" dirty="0" err="1" smtClean="0"/>
              <a:t>upzp</a:t>
            </a:r>
            <a:r>
              <a:rPr lang="pl-PL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057658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5400" b="1" dirty="0" smtClean="0"/>
          </a:p>
          <a:p>
            <a:pPr algn="ctr">
              <a:buNone/>
            </a:pPr>
            <a:r>
              <a:rPr lang="pl-PL" sz="5400" b="1" dirty="0" smtClean="0"/>
              <a:t>Dziękuję za uwagę </a:t>
            </a:r>
            <a:endParaRPr lang="pl-PL" sz="5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Jawność i partycypacja:</a:t>
            </a:r>
          </a:p>
          <a:p>
            <a:pPr>
              <a:buNone/>
            </a:pPr>
            <a:r>
              <a:rPr lang="pl-PL" u="sng" dirty="0" smtClean="0"/>
              <a:t>Studium uwarunkowań: </a:t>
            </a:r>
          </a:p>
          <a:p>
            <a:pPr>
              <a:buNone/>
            </a:pPr>
            <a:r>
              <a:rPr lang="pl-PL" dirty="0" smtClean="0"/>
              <a:t>Wójt, burmistrz albo prezydent miasta, po podjęciu przez radę gminy uchwały o przystąpieniu do sporządzania studium, kolejno:</a:t>
            </a:r>
          </a:p>
          <a:p>
            <a:pPr marL="514350" indent="-514350">
              <a:buAutoNum type="arabicParenR"/>
            </a:pPr>
            <a:r>
              <a:rPr lang="pl-PL" b="1" dirty="0" smtClean="0"/>
              <a:t>ogłasza w prasie miejscowej oraz przez obwiesz</a:t>
            </a:r>
            <a:r>
              <a:rPr lang="pl-PL" dirty="0" smtClean="0"/>
              <a:t>czenie, a także w sposób zwyczajowo przyjęty w danej miejscowości, o podjęciu uchwały o przystąpieniu do sporządzania studium, </a:t>
            </a:r>
            <a:r>
              <a:rPr lang="pl-PL" b="1" dirty="0" smtClean="0"/>
              <a:t>określając formę, miejsce i termin składania wniosków dotyczących studium</a:t>
            </a:r>
            <a:r>
              <a:rPr lang="pl-PL" dirty="0" smtClean="0"/>
              <a:t>, nie krótszy jednak niż 21 dni od dnia ogłoszenia; </a:t>
            </a:r>
          </a:p>
          <a:p>
            <a:pPr marL="514350" indent="-514350">
              <a:buAutoNum type="arabicParenR"/>
            </a:pPr>
            <a:r>
              <a:rPr lang="pl-PL" b="1" dirty="0" smtClean="0"/>
              <a:t>sporządza projekt studium rozpatrując wnioski</a:t>
            </a:r>
            <a:r>
              <a:rPr lang="pl-PL" dirty="0" smtClean="0"/>
              <a:t>, o których mowa w </a:t>
            </a:r>
            <a:r>
              <a:rPr lang="pl-PL" dirty="0" err="1" smtClean="0"/>
              <a:t>pkt</a:t>
            </a:r>
            <a:r>
              <a:rPr lang="pl-PL" dirty="0" smtClean="0"/>
              <a:t> 1, </a:t>
            </a:r>
          </a:p>
          <a:p>
            <a:pPr marL="514350" indent="-514350">
              <a:buNone/>
            </a:pPr>
            <a:r>
              <a:rPr lang="pl-PL" dirty="0" smtClean="0"/>
              <a:t>(art. 11 pkt. 1 i 4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 marL="514350" indent="-514350">
              <a:buAutoNum type="arabicParenR"/>
            </a:pPr>
            <a:endParaRPr lang="pl-PL" dirty="0" smtClean="0"/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Jawność i partycypacja:</a:t>
            </a:r>
          </a:p>
          <a:p>
            <a:pPr>
              <a:buNone/>
            </a:pPr>
            <a:r>
              <a:rPr lang="pl-PL" u="sng" dirty="0" smtClean="0"/>
              <a:t>Studium uwarunkowań: </a:t>
            </a:r>
          </a:p>
          <a:p>
            <a:pPr>
              <a:buNone/>
            </a:pPr>
            <a:r>
              <a:rPr lang="pl-PL" dirty="0" smtClean="0"/>
              <a:t>3) </a:t>
            </a:r>
            <a:r>
              <a:rPr lang="pl-PL" b="1" dirty="0" smtClean="0"/>
              <a:t>ogłasza w sposób określony w </a:t>
            </a:r>
            <a:r>
              <a:rPr lang="pl-PL" b="1" dirty="0" err="1" smtClean="0"/>
              <a:t>pkt</a:t>
            </a:r>
            <a:r>
              <a:rPr lang="pl-PL" b="1" dirty="0" smtClean="0"/>
              <a:t> 1, o wyłożeniu projektu studium do publicznego wglądu </a:t>
            </a:r>
            <a:r>
              <a:rPr lang="pl-PL" dirty="0" smtClean="0"/>
              <a:t>na okres co najmniej 7 dni przed dniem wyłożenia i wykłada ten projekt do publicznego wglądu oraz </a:t>
            </a:r>
          </a:p>
          <a:p>
            <a:pPr>
              <a:buFontTx/>
              <a:buChar char="-"/>
            </a:pPr>
            <a:r>
              <a:rPr lang="pl-PL" dirty="0" smtClean="0"/>
              <a:t>publikuje na stronach internetowych urzędu gminy na okres co najmniej 21 dni oraz </a:t>
            </a:r>
          </a:p>
          <a:p>
            <a:pPr>
              <a:buFontTx/>
              <a:buChar char="-"/>
            </a:pPr>
            <a:r>
              <a:rPr lang="pl-PL" dirty="0" smtClean="0"/>
              <a:t>organizuje w tym czasie dyskusję publiczną nad przyjętymi w tym projekcie studium rozwiązaniami; </a:t>
            </a:r>
          </a:p>
          <a:p>
            <a:pPr>
              <a:buNone/>
            </a:pPr>
            <a:r>
              <a:rPr lang="pl-PL" dirty="0" smtClean="0"/>
              <a:t>(art. 11 pkt. 10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Jawność i partycypacja:</a:t>
            </a:r>
          </a:p>
          <a:p>
            <a:pPr>
              <a:buNone/>
            </a:pPr>
            <a:r>
              <a:rPr lang="pl-PL" u="sng" dirty="0" smtClean="0"/>
              <a:t>Studium uwarunkowań: </a:t>
            </a:r>
          </a:p>
          <a:p>
            <a:pPr>
              <a:buNone/>
            </a:pPr>
            <a:r>
              <a:rPr lang="pl-PL" dirty="0" smtClean="0"/>
              <a:t>4) wyznacza w ogłoszeniu, o którym mowa w </a:t>
            </a:r>
            <a:r>
              <a:rPr lang="pl-PL" dirty="0" err="1" smtClean="0"/>
              <a:t>pkt</a:t>
            </a:r>
            <a:r>
              <a:rPr lang="pl-PL" dirty="0" smtClean="0"/>
              <a:t> 10, termin, </a:t>
            </a:r>
            <a:r>
              <a:rPr lang="pl-PL" b="1" dirty="0" smtClean="0"/>
              <a:t>w którym osoby prawne i fizyczne oraz jednostki organizacyjne nieposiadające osobowości prawnej mogą wnosić uwagi dotyczące projektu studium</a:t>
            </a:r>
            <a:r>
              <a:rPr lang="pl-PL" dirty="0" smtClean="0"/>
              <a:t>, nie krótszy niż 21 dni od dnia zakończenia okresu wyłożenia studium;</a:t>
            </a:r>
          </a:p>
          <a:p>
            <a:pPr>
              <a:buNone/>
            </a:pPr>
            <a:r>
              <a:rPr lang="pl-PL" dirty="0" smtClean="0"/>
              <a:t>5) przedstawia radzie gminy do uchwalenia projekt studium wraz z listą nieuwzględnionych uwag, o których mowa w </a:t>
            </a:r>
            <a:r>
              <a:rPr lang="pl-PL" dirty="0" err="1" smtClean="0"/>
              <a:t>pkt</a:t>
            </a:r>
            <a:r>
              <a:rPr lang="pl-PL" dirty="0" smtClean="0"/>
              <a:t> 11. </a:t>
            </a:r>
          </a:p>
          <a:p>
            <a:pPr>
              <a:buNone/>
            </a:pPr>
            <a:r>
              <a:rPr lang="pl-PL" dirty="0" smtClean="0"/>
              <a:t>(art. 11 pkt. 11-12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Upzp</a:t>
            </a:r>
            <a:r>
              <a:rPr lang="pl-PL" b="1" dirty="0" smtClean="0"/>
              <a:t> a prawa jednostki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 smtClean="0"/>
              <a:t>Jawność i partycypacja:</a:t>
            </a:r>
          </a:p>
          <a:p>
            <a:pPr>
              <a:buNone/>
            </a:pPr>
            <a:r>
              <a:rPr lang="pl-PL" u="sng" dirty="0" smtClean="0"/>
              <a:t>Studium uwarunkowań: </a:t>
            </a:r>
          </a:p>
          <a:p>
            <a:pPr>
              <a:buNone/>
            </a:pPr>
            <a:r>
              <a:rPr lang="pl-PL" dirty="0" smtClean="0"/>
              <a:t>Studium uchwala rada gminy, </a:t>
            </a:r>
            <a:r>
              <a:rPr lang="pl-PL" b="1" dirty="0" smtClean="0"/>
              <a:t>rozstrzygając jednocześnie o sposobie rozpatrzenia uwag, o których mowa w art. 11 </a:t>
            </a:r>
            <a:r>
              <a:rPr lang="pl-PL" b="1" dirty="0" err="1" smtClean="0"/>
              <a:t>pkt</a:t>
            </a:r>
            <a:r>
              <a:rPr lang="pl-PL" b="1" dirty="0" smtClean="0"/>
              <a:t> 12 </a:t>
            </a:r>
            <a:r>
              <a:rPr lang="pl-PL" b="1" dirty="0" err="1" smtClean="0"/>
              <a:t>upzp</a:t>
            </a:r>
            <a:r>
              <a:rPr lang="pl-PL" b="1" dirty="0" smtClean="0"/>
              <a:t> . </a:t>
            </a:r>
          </a:p>
          <a:p>
            <a:pPr>
              <a:buNone/>
            </a:pPr>
            <a:r>
              <a:rPr lang="pl-PL" dirty="0" smtClean="0"/>
              <a:t>Tekst i rysunek studium oraz rozstrzygnięcie o sposobie rozpatrzenia uwag stanowią załączniki do uchwały o uchwaleniu studium. </a:t>
            </a:r>
          </a:p>
          <a:p>
            <a:pPr>
              <a:buNone/>
            </a:pPr>
            <a:r>
              <a:rPr lang="pl-PL" dirty="0" smtClean="0"/>
              <a:t>(art. 12 ust. 1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4088</Words>
  <Application>Microsoft Office PowerPoint</Application>
  <PresentationFormat>Pokaz na ekranie (4:3)</PresentationFormat>
  <Paragraphs>288</Paragraphs>
  <Slides>52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52</vt:i4>
      </vt:variant>
    </vt:vector>
  </HeadingPairs>
  <TitlesOfParts>
    <vt:vector size="53" baseType="lpstr">
      <vt:lpstr>Motyw pakietu Office</vt:lpstr>
      <vt:lpstr>Prawo zagospodarowania przestrzennego a prawa jednostki oraz koszty zagospodarowania przestrzennego</vt:lpstr>
      <vt:lpstr>Upzp a prawa jednostki </vt:lpstr>
      <vt:lpstr>Upzp a prawa jednostki </vt:lpstr>
      <vt:lpstr>Upzp a prawa jednostki </vt:lpstr>
      <vt:lpstr>Upzp a prawa jednostki </vt:lpstr>
      <vt:lpstr>Upzp a prawa jednostki </vt:lpstr>
      <vt:lpstr>Upzp a prawa jednostki </vt:lpstr>
      <vt:lpstr>Upzp a prawa jednostki </vt:lpstr>
      <vt:lpstr>Upzp a prawa jednostki </vt:lpstr>
      <vt:lpstr>Upzp a prawa jednostki </vt:lpstr>
      <vt:lpstr>Upzp a prawa jednostki </vt:lpstr>
      <vt:lpstr>Upzp a prawa jednostki </vt:lpstr>
      <vt:lpstr>Upzp a prawa jednostki </vt:lpstr>
      <vt:lpstr>Upzp a prawa jednostki </vt:lpstr>
      <vt:lpstr>Upzp a prawa jednostki </vt:lpstr>
      <vt:lpstr>Upzp a prawa jednostki </vt:lpstr>
      <vt:lpstr>Upzp a prawa jednostki </vt:lpstr>
      <vt:lpstr>Upzp a prawa jednostki </vt:lpstr>
      <vt:lpstr>Upzp a prawa jednostki </vt:lpstr>
      <vt:lpstr>Upzp a prawa jednostki </vt:lpstr>
      <vt:lpstr>Upzp a prawa jednostki </vt:lpstr>
      <vt:lpstr>Upzp a prawa jednostki </vt:lpstr>
      <vt:lpstr>Upzp a prawa jednostki </vt:lpstr>
      <vt:lpstr>Upzp a prawa jednostki </vt:lpstr>
      <vt:lpstr>Upzp a prawa jednostki </vt:lpstr>
      <vt:lpstr>Upzp a prawa jednostki </vt:lpstr>
      <vt:lpstr>Upzp a prawa jednostki </vt:lpstr>
      <vt:lpstr>Koszty zagospodarowania przestrzennego</vt:lpstr>
      <vt:lpstr>Koszty zagospodarowania przestrzennego</vt:lpstr>
      <vt:lpstr>Koszty zagospodarowania przestrzennego</vt:lpstr>
      <vt:lpstr>Koszty zagospodarowania przestrzennego</vt:lpstr>
      <vt:lpstr>Koszty zagospodarowania przestrzennego</vt:lpstr>
      <vt:lpstr>Koszty zagospodarowania przestrzennego</vt:lpstr>
      <vt:lpstr>Koszty zagospodarowania przestrzennego</vt:lpstr>
      <vt:lpstr>Koszty zagospodarowania przestrzennego</vt:lpstr>
      <vt:lpstr>Koszty zagospodarowania przestrzennego</vt:lpstr>
      <vt:lpstr>Koszty zagospodarowania przestrzennego</vt:lpstr>
      <vt:lpstr>Koszty zagospodarowania przestrzennego</vt:lpstr>
      <vt:lpstr>Koszty zagospodarowania przestrzennego</vt:lpstr>
      <vt:lpstr>Koszty zagospodarowania przestrzennego</vt:lpstr>
      <vt:lpstr>Koszty zagospodarowania przestrzennego</vt:lpstr>
      <vt:lpstr>Koszty zagospodarowania przestrzennego</vt:lpstr>
      <vt:lpstr>Koszty zagospodarowania przestrzennego</vt:lpstr>
      <vt:lpstr>Koszty zagospodarowania przestrzennego</vt:lpstr>
      <vt:lpstr>Koszty zagospodarowania przestrzennego</vt:lpstr>
      <vt:lpstr>Koszty zagospodarowania przestrzennego</vt:lpstr>
      <vt:lpstr>Koszty zagospodarowania przestrzennego</vt:lpstr>
      <vt:lpstr>Koszty zagospodarowania przestrzennego</vt:lpstr>
      <vt:lpstr>Koszty zagospodarowania przestrzennego</vt:lpstr>
      <vt:lpstr>Koszty zagospodarowania przestrzennego</vt:lpstr>
      <vt:lpstr>Koszty zagospodarowania przestrzennego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zagospodarowania przestrzennego a prawa jednostki</dc:title>
  <dc:creator>Maciek</dc:creator>
  <cp:lastModifiedBy>Maciej Błażewski</cp:lastModifiedBy>
  <cp:revision>12</cp:revision>
  <dcterms:created xsi:type="dcterms:W3CDTF">2016-02-05T16:29:56Z</dcterms:created>
  <dcterms:modified xsi:type="dcterms:W3CDTF">2017-03-13T13:36:45Z</dcterms:modified>
</cp:coreProperties>
</file>