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75" r:id="rId5"/>
    <p:sldId id="274" r:id="rId6"/>
    <p:sldId id="273" r:id="rId7"/>
    <p:sldId id="272" r:id="rId8"/>
    <p:sldId id="271" r:id="rId9"/>
    <p:sldId id="270" r:id="rId10"/>
    <p:sldId id="269" r:id="rId11"/>
    <p:sldId id="268" r:id="rId12"/>
    <p:sldId id="289" r:id="rId13"/>
    <p:sldId id="288" r:id="rId14"/>
    <p:sldId id="334" r:id="rId15"/>
    <p:sldId id="336" r:id="rId16"/>
    <p:sldId id="340" r:id="rId17"/>
    <p:sldId id="339" r:id="rId18"/>
    <p:sldId id="338" r:id="rId19"/>
    <p:sldId id="287" r:id="rId20"/>
    <p:sldId id="286" r:id="rId21"/>
    <p:sldId id="285" r:id="rId22"/>
    <p:sldId id="284" r:id="rId23"/>
    <p:sldId id="283" r:id="rId24"/>
    <p:sldId id="298" r:id="rId25"/>
    <p:sldId id="314" r:id="rId26"/>
    <p:sldId id="297" r:id="rId27"/>
    <p:sldId id="313" r:id="rId28"/>
    <p:sldId id="312" r:id="rId29"/>
    <p:sldId id="311" r:id="rId30"/>
    <p:sldId id="259" r:id="rId31"/>
    <p:sldId id="330" r:id="rId32"/>
    <p:sldId id="333" r:id="rId33"/>
    <p:sldId id="329" r:id="rId34"/>
    <p:sldId id="328" r:id="rId35"/>
    <p:sldId id="327" r:id="rId36"/>
    <p:sldId id="344" r:id="rId37"/>
    <p:sldId id="343" r:id="rId38"/>
    <p:sldId id="342" r:id="rId39"/>
    <p:sldId id="341" r:id="rId40"/>
    <p:sldId id="315" r:id="rId41"/>
    <p:sldId id="321" r:id="rId42"/>
    <p:sldId id="320" r:id="rId43"/>
    <p:sldId id="317" r:id="rId4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2016-02-06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2016-02-06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2016-02-06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2016-02-06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2016-02-06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2016-02-06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2016-02-06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Studium </a:t>
            </a:r>
            <a:br>
              <a:rPr lang="pl-PL" b="1" dirty="0" smtClean="0"/>
            </a:br>
            <a:r>
              <a:rPr lang="pl-PL" b="1" dirty="0" smtClean="0"/>
              <a:t>uwarunkowań i kierunków zagospodarowania przestrzennego 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Etapy sporządzania Studium: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5. uzyskanie </a:t>
            </a:r>
          </a:p>
          <a:p>
            <a:pPr>
              <a:buFontTx/>
              <a:buChar char="-"/>
            </a:pPr>
            <a:r>
              <a:rPr lang="pl-PL" dirty="0" smtClean="0"/>
              <a:t>od gminnej lub innej właściwej, w rozumieniu art. 8, komisji urbanistyczno-architektonicznej</a:t>
            </a:r>
          </a:p>
          <a:p>
            <a:pPr>
              <a:buFontTx/>
              <a:buChar char="-"/>
            </a:pPr>
            <a:r>
              <a:rPr lang="pl-PL" dirty="0" smtClean="0"/>
              <a:t>opinii o projekcie studium;</a:t>
            </a:r>
          </a:p>
          <a:p>
            <a:pPr>
              <a:buNone/>
            </a:pPr>
            <a:r>
              <a:rPr lang="pl-PL" dirty="0" smtClean="0"/>
              <a:t>(art. 11 pkt. 5 </a:t>
            </a:r>
            <a:r>
              <a:rPr lang="pl-PL" dirty="0" err="1" smtClean="0"/>
              <a:t>upzp</a:t>
            </a:r>
            <a:r>
              <a:rPr lang="pl-PL" dirty="0" smtClean="0"/>
              <a:t>) </a:t>
            </a:r>
          </a:p>
          <a:p>
            <a:pPr>
              <a:buNone/>
            </a:pPr>
            <a:r>
              <a:rPr lang="pl-PL" dirty="0" smtClean="0"/>
              <a:t>- Następny slajd – c.d. – organy doradcze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54461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b="1" dirty="0" smtClean="0"/>
              <a:t>c.d. pkt. 5 Organy doradcze</a:t>
            </a:r>
          </a:p>
          <a:p>
            <a:pPr>
              <a:buNone/>
            </a:pPr>
            <a:r>
              <a:rPr lang="pl-PL" dirty="0" smtClean="0"/>
              <a:t>Ust. 3 </a:t>
            </a:r>
            <a:r>
              <a:rPr lang="pl-PL" b="1" dirty="0" smtClean="0"/>
              <a:t>Marszałek województwa, wójt</a:t>
            </a:r>
            <a:r>
              <a:rPr lang="pl-PL" dirty="0" smtClean="0"/>
              <a:t>, burmistrz albo prezydent miasta powołuje, z zastrzeżeniem ust. 4 i 5, </a:t>
            </a:r>
            <a:r>
              <a:rPr lang="pl-PL" b="1" dirty="0" smtClean="0"/>
              <a:t>odpowiednio wojewódzką albo gminną komisję urbanistyczno-architektoniczną</a:t>
            </a:r>
            <a:r>
              <a:rPr lang="pl-PL" dirty="0" smtClean="0"/>
              <a:t>, jako organ doradczy, oraz ustala, w drodze regulaminu, jej organizację i tryb działania.</a:t>
            </a:r>
          </a:p>
          <a:p>
            <a:pPr>
              <a:buNone/>
            </a:pPr>
            <a:r>
              <a:rPr lang="pl-PL" dirty="0" smtClean="0"/>
              <a:t>Ust. 4. </a:t>
            </a:r>
            <a:r>
              <a:rPr lang="pl-PL" b="1" dirty="0" smtClean="0"/>
              <a:t>Wójt</a:t>
            </a:r>
            <a:r>
              <a:rPr lang="pl-PL" dirty="0" smtClean="0"/>
              <a:t>, burmistrz albo prezydent miasta </a:t>
            </a:r>
            <a:r>
              <a:rPr lang="pl-PL" b="1" dirty="0" smtClean="0"/>
              <a:t>może powierzyć gminnej komisji urbanistyczno-architektonicznej powołanej w innej gminie pełnienie funkcji organu doradczego</a:t>
            </a:r>
            <a:r>
              <a:rPr lang="pl-PL" dirty="0" smtClean="0"/>
              <a:t>, na mocy </a:t>
            </a:r>
            <a:r>
              <a:rPr lang="pl-PL" b="1" dirty="0" smtClean="0"/>
              <a:t>porozumieni</a:t>
            </a:r>
            <a:r>
              <a:rPr lang="pl-PL" dirty="0" smtClean="0"/>
              <a:t>a zawartego z odpowiednim wójtem, burmistrzem lub prezydentem miasta.</a:t>
            </a:r>
          </a:p>
          <a:p>
            <a:pPr>
              <a:buNone/>
            </a:pPr>
            <a:r>
              <a:rPr lang="pl-PL" dirty="0" smtClean="0"/>
              <a:t>Ust 5. </a:t>
            </a:r>
            <a:r>
              <a:rPr lang="pl-PL" b="1" dirty="0" smtClean="0"/>
              <a:t>Przy starostach powiatów </a:t>
            </a:r>
            <a:r>
              <a:rPr lang="pl-PL" dirty="0" smtClean="0"/>
              <a:t>mogą być powoływane </a:t>
            </a:r>
            <a:r>
              <a:rPr lang="pl-PL" b="1" dirty="0" smtClean="0"/>
              <a:t>powiatowe komisje urbanistyczno-architektoniczne jako organy doradcze starostów powiatów </a:t>
            </a:r>
            <a:r>
              <a:rPr lang="pl-PL" b="1" u="sng" dirty="0" smtClean="0"/>
              <a:t>oraz</a:t>
            </a:r>
            <a:r>
              <a:rPr lang="pl-PL" dirty="0" smtClean="0"/>
              <a:t>, na podstawie stosownych </a:t>
            </a:r>
            <a:r>
              <a:rPr lang="pl-PL" b="1" dirty="0" smtClean="0"/>
              <a:t>porozumień, wójtów</a:t>
            </a:r>
            <a:r>
              <a:rPr lang="pl-PL" dirty="0" smtClean="0"/>
              <a:t>, burmistrzów gmin albo prezydentów miast wchodzących w skład tych powiatów, </a:t>
            </a:r>
            <a:r>
              <a:rPr lang="pl-PL" b="1" dirty="0" smtClean="0"/>
              <a:t>które nie powołały gminnych komisji lub nie powierzyły funkcji pełnienia organu doradczego komisji powołanej w innej gminie, </a:t>
            </a:r>
            <a:r>
              <a:rPr lang="pl-PL" sz="3400" dirty="0" smtClean="0"/>
              <a:t>w trybie określonym w ust. 4.</a:t>
            </a:r>
          </a:p>
          <a:p>
            <a:pPr>
              <a:buNone/>
            </a:pPr>
            <a:r>
              <a:rPr lang="pl-PL" dirty="0" smtClean="0"/>
              <a:t>(art. 8 ust. 3-5 </a:t>
            </a:r>
            <a:r>
              <a:rPr lang="pl-PL" dirty="0" err="1" smtClean="0"/>
              <a:t>upzp</a:t>
            </a:r>
            <a:r>
              <a:rPr lang="pl-PL" dirty="0" smtClean="0"/>
              <a:t>).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dirty="0" smtClean="0"/>
              <a:t>6. występuje o uzgodnienie projektu studium:</a:t>
            </a:r>
          </a:p>
          <a:p>
            <a:pPr>
              <a:buFontTx/>
              <a:buChar char="-"/>
            </a:pPr>
            <a:r>
              <a:rPr lang="pl-PL" dirty="0" smtClean="0"/>
              <a:t>z zarządem województwa w zakresie jego zgodności z ustaleniami planu </a:t>
            </a:r>
            <a:r>
              <a:rPr lang="pl-PL" i="1" dirty="0" smtClean="0"/>
              <a:t>zagospodarowania przestrzennego</a:t>
            </a:r>
            <a:r>
              <a:rPr lang="pl-PL" dirty="0" smtClean="0"/>
              <a:t> województwa, </a:t>
            </a:r>
          </a:p>
          <a:p>
            <a:pPr>
              <a:buFontTx/>
              <a:buChar char="-"/>
            </a:pPr>
            <a:r>
              <a:rPr lang="pl-PL" dirty="0" smtClean="0"/>
              <a:t>z zarządem związku metropolitalnego w zakresie jego zgodności z ramowym studium uwarunkowań i kierunków </a:t>
            </a:r>
            <a:r>
              <a:rPr lang="pl-PL" i="1" dirty="0" smtClean="0"/>
              <a:t>zagospodarowania przestrzennego</a:t>
            </a:r>
            <a:r>
              <a:rPr lang="pl-PL" dirty="0" smtClean="0"/>
              <a:t> związku metropolitalnego i </a:t>
            </a:r>
          </a:p>
          <a:p>
            <a:pPr>
              <a:buFontTx/>
              <a:buChar char="-"/>
            </a:pPr>
            <a:r>
              <a:rPr lang="pl-PL" dirty="0" smtClean="0"/>
              <a:t>z wojewodą w zakresie jego zgodności z ustaleniami programów, o których mowa w art. 48 ust. 1, </a:t>
            </a:r>
          </a:p>
          <a:p>
            <a:pPr>
              <a:buFontTx/>
              <a:buChar char="-"/>
            </a:pPr>
            <a:r>
              <a:rPr lang="pl-PL" dirty="0" smtClean="0"/>
              <a:t>oraz występuje o opinie dotyczące rozwiązań przyjętych w projekcie studium do innych organów </a:t>
            </a:r>
          </a:p>
          <a:p>
            <a:pPr>
              <a:buNone/>
            </a:pPr>
            <a:r>
              <a:rPr lang="pl-PL" dirty="0" smtClean="0"/>
              <a:t>(art. 11 pkt. 6 </a:t>
            </a:r>
            <a:r>
              <a:rPr lang="pl-PL" dirty="0" err="1" smtClean="0"/>
              <a:t>upzp</a:t>
            </a:r>
            <a:r>
              <a:rPr lang="pl-PL" dirty="0" smtClean="0"/>
              <a:t>).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96752"/>
            <a:ext cx="8892480" cy="566124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dirty="0" err="1" smtClean="0"/>
              <a:t>c.d</a:t>
            </a:r>
            <a:r>
              <a:rPr lang="pl-PL" dirty="0" smtClean="0"/>
              <a:t> pkt. 6 </a:t>
            </a:r>
          </a:p>
          <a:p>
            <a:pPr>
              <a:buNone/>
            </a:pPr>
            <a:r>
              <a:rPr lang="pl-PL" b="1" dirty="0" smtClean="0"/>
              <a:t>Organami, do których występuje o opinie, są: </a:t>
            </a:r>
          </a:p>
          <a:p>
            <a:pPr>
              <a:buNone/>
            </a:pPr>
            <a:r>
              <a:rPr lang="pl-PL" dirty="0" smtClean="0"/>
              <a:t>a) starosty powiatowego,</a:t>
            </a:r>
          </a:p>
          <a:p>
            <a:pPr>
              <a:buNone/>
            </a:pPr>
            <a:r>
              <a:rPr lang="pl-PL" dirty="0" smtClean="0"/>
              <a:t>b) gmin sąsiednich,</a:t>
            </a:r>
          </a:p>
          <a:p>
            <a:pPr>
              <a:buNone/>
            </a:pPr>
            <a:r>
              <a:rPr lang="pl-PL" dirty="0" smtClean="0"/>
              <a:t>c) właściwego wojewódzkiego konserwatora zabytków,</a:t>
            </a:r>
          </a:p>
          <a:p>
            <a:pPr>
              <a:buNone/>
            </a:pPr>
            <a:r>
              <a:rPr lang="pl-PL" dirty="0" smtClean="0"/>
              <a:t>d) właściwych organów wojskowych, ochrony granic oraz bezpieczeństwa państwa,</a:t>
            </a:r>
          </a:p>
          <a:p>
            <a:pPr>
              <a:buNone/>
            </a:pPr>
            <a:r>
              <a:rPr lang="pl-PL" dirty="0" smtClean="0"/>
              <a:t>e) dyrektora właściwego urzędu morskiego w zakresie zagospodarowania pasa technicznego, pasa ochronnego oraz morskich portów i przystani,</a:t>
            </a:r>
          </a:p>
          <a:p>
            <a:pPr>
              <a:buNone/>
            </a:pPr>
            <a:r>
              <a:rPr lang="pl-PL" dirty="0" smtClean="0"/>
              <a:t>f) właściwego organu nadzoru górniczego w zakresie zagospodarowania terenów górniczych,</a:t>
            </a:r>
          </a:p>
          <a:p>
            <a:pPr>
              <a:buNone/>
            </a:pPr>
            <a:r>
              <a:rPr lang="pl-PL" dirty="0" smtClean="0"/>
              <a:t>g) właściwego organu administracji geologicznej,</a:t>
            </a:r>
          </a:p>
          <a:p>
            <a:pPr>
              <a:buNone/>
            </a:pPr>
            <a:r>
              <a:rPr lang="pl-PL" dirty="0" smtClean="0"/>
              <a:t>h) ministra właściwego do spraw zdrowia w zakresie zagospodarowania obszarów ochrony uzdrowiskowej,</a:t>
            </a:r>
          </a:p>
          <a:p>
            <a:pPr>
              <a:buNone/>
            </a:pPr>
            <a:r>
              <a:rPr lang="pl-PL" dirty="0" smtClean="0"/>
              <a:t>i) dyrektora regionalnego zarządu gospodarki wodnej w zakresie zagospodarowania obszarów szczególnego zagrożenia powodzią,</a:t>
            </a:r>
          </a:p>
          <a:p>
            <a:pPr>
              <a:buNone/>
            </a:pPr>
            <a:r>
              <a:rPr lang="pl-PL" dirty="0" smtClean="0"/>
              <a:t>j) regionalnego dyrektora ochrony środowiska, </a:t>
            </a:r>
          </a:p>
          <a:p>
            <a:pPr>
              <a:buNone/>
            </a:pPr>
            <a:r>
              <a:rPr lang="pl-PL" dirty="0" smtClean="0"/>
              <a:t>k) właściwego organu Państwowej Straży Pożarnej i wojewódzkiego inspektora ochrony środowiska </a:t>
            </a:r>
          </a:p>
          <a:p>
            <a:pPr>
              <a:buNone/>
            </a:pPr>
            <a:r>
              <a:rPr lang="pl-PL" dirty="0" smtClean="0"/>
              <a:t>(art. 11 pkt. 6 </a:t>
            </a:r>
            <a:r>
              <a:rPr lang="pl-PL" dirty="0" err="1" smtClean="0"/>
              <a:t>upzp</a:t>
            </a:r>
            <a:r>
              <a:rPr lang="pl-PL" dirty="0" smtClean="0"/>
              <a:t>).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 smtClean="0"/>
              <a:t>Etapy sporządzania Studium: </a:t>
            </a:r>
          </a:p>
          <a:p>
            <a:pPr>
              <a:buNone/>
            </a:pPr>
            <a:r>
              <a:rPr lang="pl-PL" dirty="0" smtClean="0"/>
              <a:t>ad. 6 Organy, o których mowa w art. 11 </a:t>
            </a:r>
            <a:r>
              <a:rPr lang="pl-PL" dirty="0" err="1" smtClean="0"/>
              <a:t>pkt</a:t>
            </a:r>
            <a:r>
              <a:rPr lang="pl-PL" dirty="0" smtClean="0"/>
              <a:t> 5 i 6, </a:t>
            </a:r>
          </a:p>
          <a:p>
            <a:pPr>
              <a:buFontTx/>
              <a:buChar char="-"/>
            </a:pPr>
            <a:r>
              <a:rPr lang="pl-PL" dirty="0" smtClean="0"/>
              <a:t>w zakresie swojej właściwości rzeczowej i miejscowej </a:t>
            </a:r>
          </a:p>
          <a:p>
            <a:pPr>
              <a:buFontTx/>
              <a:buChar char="-"/>
            </a:pPr>
            <a:r>
              <a:rPr lang="pl-PL" dirty="0" smtClean="0"/>
              <a:t>są obowiązane do współpracy przy sporządzaniu odpowiednio projektu planu miejscowego, </a:t>
            </a:r>
          </a:p>
          <a:p>
            <a:pPr>
              <a:buFontTx/>
              <a:buChar char="-"/>
            </a:pPr>
            <a:r>
              <a:rPr lang="pl-PL" dirty="0" smtClean="0"/>
              <a:t>polegającej na wyrażaniu opinii, składaniu wniosków oraz udostępnianiu informacji.</a:t>
            </a:r>
          </a:p>
          <a:p>
            <a:pPr>
              <a:buNone/>
            </a:pPr>
            <a:r>
              <a:rPr lang="pl-PL" dirty="0" smtClean="0"/>
              <a:t>(art. 23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 smtClean="0"/>
              <a:t>Etapy sporządzania Studium: </a:t>
            </a:r>
          </a:p>
          <a:p>
            <a:pPr>
              <a:buNone/>
            </a:pPr>
            <a:r>
              <a:rPr lang="pl-PL" dirty="0" smtClean="0"/>
              <a:t>ad. 6</a:t>
            </a:r>
          </a:p>
          <a:p>
            <a:pPr marL="514350" indent="-514350">
              <a:buAutoNum type="arabicPeriod"/>
            </a:pPr>
            <a:r>
              <a:rPr lang="pl-PL" dirty="0" smtClean="0"/>
              <a:t>Organy, o których mowa w art. 11 </a:t>
            </a:r>
            <a:r>
              <a:rPr lang="pl-PL" dirty="0" err="1" smtClean="0"/>
              <a:t>pkt</a:t>
            </a:r>
            <a:r>
              <a:rPr lang="pl-PL" dirty="0" smtClean="0"/>
              <a:t> 6, w zakresie swojej właściwości rzeczowej lub miejscowej,</a:t>
            </a:r>
          </a:p>
          <a:p>
            <a:pPr marL="514350" indent="-514350">
              <a:buFontTx/>
              <a:buChar char="-"/>
            </a:pPr>
            <a:r>
              <a:rPr lang="pl-PL" dirty="0" smtClean="0"/>
              <a:t>opiniują i uzgadniają, na swój koszt, odpowiednio projekt studium. </a:t>
            </a:r>
          </a:p>
          <a:p>
            <a:pPr marL="514350" indent="-514350">
              <a:buFontTx/>
              <a:buChar char="-"/>
            </a:pPr>
            <a:r>
              <a:rPr lang="pl-PL" dirty="0" smtClean="0"/>
              <a:t>Uzgodnień dokonuje się w trybie art. 106 Kodeksu postępowania administracyjnego.</a:t>
            </a:r>
          </a:p>
          <a:p>
            <a:pPr>
              <a:buNone/>
            </a:pPr>
            <a:r>
              <a:rPr lang="pl-PL" dirty="0" smtClean="0"/>
              <a:t>2. Wójt, burmistrz albo prezydent miasta </a:t>
            </a:r>
            <a:r>
              <a:rPr lang="pl-PL" b="1" dirty="0" smtClean="0"/>
              <a:t>może uznać za uzgodniony projekt studium w przypadku</a:t>
            </a:r>
            <a:r>
              <a:rPr lang="pl-PL" dirty="0" smtClean="0"/>
              <a:t>, w którym organy, o których mowa w ust. 1, </a:t>
            </a:r>
            <a:r>
              <a:rPr lang="pl-PL" b="1" dirty="0" smtClean="0"/>
              <a:t>nie określą warunków, na jakich uzgodnienie może nastąpić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(art. 24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b="1" dirty="0" smtClean="0"/>
              <a:t>Etapy sporządzania Studium: </a:t>
            </a:r>
          </a:p>
          <a:p>
            <a:pPr>
              <a:buNone/>
            </a:pPr>
            <a:r>
              <a:rPr lang="pl-PL" dirty="0" smtClean="0"/>
              <a:t>ad. 6</a:t>
            </a:r>
          </a:p>
          <a:p>
            <a:pPr>
              <a:buNone/>
            </a:pPr>
            <a:r>
              <a:rPr lang="pl-PL" dirty="0" smtClean="0"/>
              <a:t>§  1. Jeżeli przepis prawa uzależnia wydanie decyzji od zajęcia stanowiska przez inny organ (wyrażenia opinii lub zgody albo wyrażenia stanowiska w innej formie), </a:t>
            </a:r>
            <a:r>
              <a:rPr lang="pl-PL" u="sng" dirty="0" smtClean="0"/>
              <a:t>decyzję wydaje się po zajęciu stanowiska przez ten orga</a:t>
            </a:r>
            <a:r>
              <a:rPr lang="pl-PL" dirty="0" smtClean="0"/>
              <a:t>n.</a:t>
            </a:r>
          </a:p>
          <a:p>
            <a:pPr>
              <a:buNone/>
            </a:pPr>
            <a:r>
              <a:rPr lang="pl-PL" dirty="0" smtClean="0"/>
              <a:t>§  2. Organ załatwiający sprawę, zwracając się do innego organu o zajęcie stanowiska, zawiadamia o tym stronę.</a:t>
            </a:r>
          </a:p>
          <a:p>
            <a:pPr>
              <a:buNone/>
            </a:pPr>
            <a:r>
              <a:rPr lang="pl-PL" dirty="0" smtClean="0"/>
              <a:t>§  3. Organ, do którego zwrócono się o </a:t>
            </a:r>
            <a:r>
              <a:rPr lang="pl-PL" u="sng" dirty="0" smtClean="0"/>
              <a:t>zajęcie stanowiska, obowiązany jest przedstawić je niezwłocznie</a:t>
            </a:r>
            <a:r>
              <a:rPr lang="pl-PL" dirty="0" smtClean="0"/>
              <a:t>, jednak nie później niż w terminie dwóch tygodni od dnia doręczenia mu żądania, chyba że przepis prawa przewiduje inny termin.</a:t>
            </a:r>
          </a:p>
          <a:p>
            <a:pPr>
              <a:buNone/>
            </a:pPr>
            <a:r>
              <a:rPr lang="pl-PL" dirty="0" smtClean="0"/>
              <a:t>§  4. </a:t>
            </a:r>
            <a:r>
              <a:rPr lang="pl-PL" u="sng" dirty="0" smtClean="0"/>
              <a:t>Organ obowiązany do zajęcia stanowiska może w razie potrzeby przeprowadzić postępowanie wyjaśniające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§  5</a:t>
            </a:r>
            <a:r>
              <a:rPr lang="pl-PL" u="sng" dirty="0" smtClean="0"/>
              <a:t>. Zajęcie stanowiska przez ten organ następuje w drodze postanowienia, na które służy stronie zażalenie</a:t>
            </a:r>
            <a:r>
              <a:rPr lang="pl-PL" dirty="0" smtClean="0"/>
              <a:t>. </a:t>
            </a:r>
          </a:p>
          <a:p>
            <a:pPr>
              <a:buNone/>
            </a:pPr>
            <a:r>
              <a:rPr lang="pl-PL" dirty="0" smtClean="0"/>
              <a:t>(art. 106 §  1-5 kpa)</a:t>
            </a:r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 smtClean="0"/>
              <a:t>Etapy sporządzania Studium: </a:t>
            </a:r>
          </a:p>
          <a:p>
            <a:pPr>
              <a:buNone/>
            </a:pPr>
            <a:r>
              <a:rPr lang="pl-PL" dirty="0" smtClean="0"/>
              <a:t>ad. 6</a:t>
            </a:r>
          </a:p>
          <a:p>
            <a:pPr>
              <a:buNone/>
            </a:pPr>
            <a:r>
              <a:rPr lang="pl-PL" dirty="0" smtClean="0"/>
              <a:t>Wójt, burmistrz albo prezydent miasta </a:t>
            </a:r>
          </a:p>
          <a:p>
            <a:pPr>
              <a:buFontTx/>
              <a:buChar char="-"/>
            </a:pPr>
            <a:r>
              <a:rPr lang="pl-PL" dirty="0" smtClean="0"/>
              <a:t>ustala termin dokonania uzgodnień albo przedstawienia opinii przez organy, o których mowa w art. 11 </a:t>
            </a:r>
            <a:r>
              <a:rPr lang="pl-PL" dirty="0" err="1" smtClean="0"/>
              <a:t>pkt</a:t>
            </a:r>
            <a:r>
              <a:rPr lang="pl-PL" dirty="0" smtClean="0"/>
              <a:t> 5 i 6, </a:t>
            </a:r>
          </a:p>
          <a:p>
            <a:pPr>
              <a:buFontTx/>
              <a:buChar char="-"/>
            </a:pPr>
            <a:r>
              <a:rPr lang="pl-PL" dirty="0" smtClean="0"/>
              <a:t>nie krótszy niż 14 dni i nie dłuższy niż 30 dni od dnia udostępnienia projektu studium wraz z prognozą oddziaływania na środowisko.</a:t>
            </a:r>
          </a:p>
          <a:p>
            <a:pPr>
              <a:buNone/>
            </a:pPr>
            <a:r>
              <a:rPr lang="pl-PL" dirty="0" smtClean="0"/>
              <a:t>(art. 25 ust. 1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 smtClean="0"/>
              <a:t>Etapy sporządzania Studium: </a:t>
            </a:r>
          </a:p>
          <a:p>
            <a:pPr>
              <a:buNone/>
            </a:pPr>
            <a:r>
              <a:rPr lang="pl-PL" dirty="0" smtClean="0"/>
              <a:t>ad. 6</a:t>
            </a:r>
          </a:p>
          <a:p>
            <a:pPr>
              <a:buNone/>
            </a:pPr>
            <a:r>
              <a:rPr lang="pl-PL" dirty="0" smtClean="0"/>
              <a:t>- Organ uzgadniający albo opiniujący może w uzasadnionych przypadkach wystąpić do wójta, burmistrza albo prezydenta miasta, o zmianę terminu, o którym mowa w ust. 1, wskazując termin nie dłuższy niż 30 dni na przedstawienie opinii albo dokonanie uzgodnienia.</a:t>
            </a:r>
          </a:p>
          <a:p>
            <a:pPr>
              <a:buFontTx/>
              <a:buChar char="-"/>
            </a:pPr>
            <a:r>
              <a:rPr lang="pl-PL" dirty="0" smtClean="0"/>
              <a:t>Nieprzedstawienie stanowiska lub warunków, o których mowa w art. 24 ust. 2, w terminie, o którym mowa w ust. 1 i 1a, </a:t>
            </a:r>
            <a:r>
              <a:rPr lang="pl-PL" b="1" dirty="0" smtClean="0"/>
              <a:t>uważa się za równoznaczne odpowiednio z uzgodnieniem lub zaopiniowaniem projektu</a:t>
            </a:r>
            <a:r>
              <a:rPr lang="pl-PL" dirty="0" smtClean="0"/>
              <a:t>. </a:t>
            </a:r>
          </a:p>
          <a:p>
            <a:pPr>
              <a:buNone/>
            </a:pPr>
            <a:r>
              <a:rPr lang="pl-PL" dirty="0" smtClean="0"/>
              <a:t>(art. 25 ust. 1a-2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Etapy sporządzania Studium: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7. wprowadza zmiany wynikające z: </a:t>
            </a:r>
          </a:p>
          <a:p>
            <a:pPr>
              <a:buFontTx/>
              <a:buChar char="-"/>
            </a:pPr>
            <a:r>
              <a:rPr lang="pl-PL" dirty="0" smtClean="0"/>
              <a:t>uzyskanych opinii i </a:t>
            </a:r>
          </a:p>
          <a:p>
            <a:pPr>
              <a:buFontTx/>
              <a:buChar char="-"/>
            </a:pPr>
            <a:r>
              <a:rPr lang="pl-PL" dirty="0" smtClean="0"/>
              <a:t>dokonanych uzgodnień </a:t>
            </a:r>
          </a:p>
          <a:p>
            <a:pPr>
              <a:buNone/>
            </a:pPr>
            <a:r>
              <a:rPr lang="pl-PL" dirty="0" smtClean="0"/>
              <a:t>(art. 11 pkt. 9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Studium uwarunkowań i kierunków zagospodarowania przestrzennego : </a:t>
            </a:r>
          </a:p>
          <a:p>
            <a:pPr>
              <a:buNone/>
            </a:pPr>
            <a:r>
              <a:rPr lang="pl-PL" dirty="0" smtClean="0"/>
              <a:t>- Sporządzone przez wójta. </a:t>
            </a:r>
          </a:p>
          <a:p>
            <a:pPr>
              <a:buFontTx/>
              <a:buChar char="-"/>
            </a:pPr>
            <a:r>
              <a:rPr lang="pl-PL" dirty="0" smtClean="0"/>
              <a:t>Określane przez Radę Gminy, formie uchwały;</a:t>
            </a:r>
          </a:p>
          <a:p>
            <a:pPr>
              <a:buNone/>
            </a:pPr>
            <a:r>
              <a:rPr lang="pl-PL" dirty="0" smtClean="0"/>
              <a:t>Art. 9 ust. 1-2 </a:t>
            </a:r>
            <a:r>
              <a:rPr lang="pl-PL" dirty="0" err="1" smtClean="0"/>
              <a:t>upzp</a:t>
            </a:r>
            <a:endParaRPr lang="pl-PL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 smtClean="0"/>
              <a:t>Etapy sporządzania Studium: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8. Ogłasza </a:t>
            </a:r>
          </a:p>
          <a:p>
            <a:pPr>
              <a:buFontTx/>
              <a:buChar char="-"/>
            </a:pPr>
            <a:r>
              <a:rPr lang="pl-PL" dirty="0" smtClean="0"/>
              <a:t>w prasie miejscowej oraz przez obwieszczenie, a także w sposób zwyczajowo przyjęty w danej miejscowości, </a:t>
            </a:r>
          </a:p>
          <a:p>
            <a:pPr>
              <a:buFontTx/>
              <a:buChar char="-"/>
            </a:pPr>
            <a:r>
              <a:rPr lang="pl-PL" dirty="0" smtClean="0"/>
              <a:t>o wyłożeniu projektu studium do publicznego wglądu na okres co najmniej 7 dni przed dniem wyłożenia i </a:t>
            </a:r>
          </a:p>
          <a:p>
            <a:pPr>
              <a:buFontTx/>
              <a:buChar char="-"/>
            </a:pPr>
            <a:r>
              <a:rPr lang="pl-PL" dirty="0" smtClean="0"/>
              <a:t>wykłada ten projekt do publicznego wglądu oraz </a:t>
            </a:r>
          </a:p>
          <a:p>
            <a:pPr>
              <a:buFontTx/>
              <a:buChar char="-"/>
            </a:pPr>
            <a:r>
              <a:rPr lang="pl-PL" dirty="0" smtClean="0"/>
              <a:t>publikuje na stronach internetowych urzędu gminy na okres co najmniej 21 dni oraz </a:t>
            </a:r>
          </a:p>
          <a:p>
            <a:pPr>
              <a:buFontTx/>
              <a:buChar char="-"/>
            </a:pPr>
            <a:r>
              <a:rPr lang="pl-PL" dirty="0" smtClean="0"/>
              <a:t>organizuje w tym czasie dyskusję publiczną nad przyjętymi w tym projekcie studium rozwiązaniami </a:t>
            </a:r>
          </a:p>
          <a:p>
            <a:pPr>
              <a:buNone/>
            </a:pPr>
            <a:r>
              <a:rPr lang="pl-PL" dirty="0" smtClean="0"/>
              <a:t>(art. 11 pkt. 10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 smtClean="0"/>
              <a:t>Etapy sporządzania Studium: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9. Wójt wyznacza w ogłoszeniu, o którym mowa w </a:t>
            </a:r>
            <a:r>
              <a:rPr lang="pl-PL" dirty="0" err="1" smtClean="0"/>
              <a:t>pkt</a:t>
            </a:r>
            <a:r>
              <a:rPr lang="pl-PL" dirty="0" smtClean="0"/>
              <a:t> 8, </a:t>
            </a:r>
          </a:p>
          <a:p>
            <a:pPr>
              <a:buFontTx/>
              <a:buChar char="-"/>
            </a:pPr>
            <a:r>
              <a:rPr lang="pl-PL" dirty="0" smtClean="0"/>
              <a:t>termin, </a:t>
            </a:r>
          </a:p>
          <a:p>
            <a:pPr>
              <a:buFontTx/>
              <a:buChar char="-"/>
            </a:pPr>
            <a:r>
              <a:rPr lang="pl-PL" dirty="0" smtClean="0"/>
              <a:t>w którym osoby prawne i fizyczne oraz jednostki organizacyjne nieposiadające osobowości prawnej </a:t>
            </a:r>
            <a:r>
              <a:rPr lang="pl-PL" b="1" dirty="0" smtClean="0"/>
              <a:t>mogą wnosić uwagi dotyczące projektu studium, </a:t>
            </a:r>
          </a:p>
          <a:p>
            <a:pPr>
              <a:buFontTx/>
              <a:buChar char="-"/>
            </a:pPr>
            <a:r>
              <a:rPr lang="pl-PL" dirty="0" smtClean="0"/>
              <a:t>nie krótszy niż 21 dni od dnia zakończenia okresu wyłożenia studium;</a:t>
            </a:r>
          </a:p>
          <a:p>
            <a:pPr>
              <a:buNone/>
            </a:pPr>
            <a:r>
              <a:rPr lang="pl-PL" dirty="0" smtClean="0"/>
              <a:t>(art. 11 pkt. 11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Etapy sporządzania Studium: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10. przedstawia </a:t>
            </a:r>
          </a:p>
          <a:p>
            <a:pPr>
              <a:buFontTx/>
              <a:buChar char="-"/>
            </a:pPr>
            <a:r>
              <a:rPr lang="pl-PL" dirty="0" smtClean="0"/>
              <a:t>radzie gminy do uchwalenia </a:t>
            </a:r>
          </a:p>
          <a:p>
            <a:pPr>
              <a:buFontTx/>
              <a:buChar char="-"/>
            </a:pPr>
            <a:r>
              <a:rPr lang="pl-PL" dirty="0" smtClean="0"/>
              <a:t>projekt studium </a:t>
            </a:r>
          </a:p>
          <a:p>
            <a:pPr>
              <a:buFontTx/>
              <a:buChar char="-"/>
            </a:pPr>
            <a:r>
              <a:rPr lang="pl-PL" dirty="0" smtClean="0"/>
              <a:t>wraz z listą nieuwzględnionych uwag, o których mowa w </a:t>
            </a:r>
            <a:r>
              <a:rPr lang="pl-PL" dirty="0" err="1" smtClean="0"/>
              <a:t>pkt</a:t>
            </a:r>
            <a:r>
              <a:rPr lang="pl-PL" dirty="0" smtClean="0"/>
              <a:t> 9. </a:t>
            </a:r>
          </a:p>
          <a:p>
            <a:pPr>
              <a:buNone/>
            </a:pPr>
            <a:r>
              <a:rPr lang="pl-PL" dirty="0" smtClean="0"/>
              <a:t>(art. 11 pkt. 12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l-PL" b="1" dirty="0" smtClean="0"/>
              <a:t>uchwalanie studium </a:t>
            </a:r>
          </a:p>
          <a:p>
            <a:pPr>
              <a:buNone/>
            </a:pPr>
            <a:r>
              <a:rPr lang="pl-PL" dirty="0" smtClean="0"/>
              <a:t>Studium </a:t>
            </a:r>
          </a:p>
          <a:p>
            <a:pPr>
              <a:buFontTx/>
              <a:buChar char="-"/>
            </a:pPr>
            <a:r>
              <a:rPr lang="pl-PL" dirty="0" smtClean="0"/>
              <a:t>uchwala rada gminy, </a:t>
            </a:r>
          </a:p>
          <a:p>
            <a:pPr>
              <a:buFontTx/>
              <a:buChar char="-"/>
            </a:pPr>
            <a:r>
              <a:rPr lang="pl-PL" dirty="0" smtClean="0"/>
              <a:t>rozstrzygając jednocześnie o sposobie rozpatrzenia </a:t>
            </a:r>
            <a:r>
              <a:rPr lang="pl-PL" dirty="0" err="1" smtClean="0"/>
              <a:t>nieuzględnionych</a:t>
            </a:r>
            <a:r>
              <a:rPr lang="pl-PL" dirty="0" smtClean="0"/>
              <a:t> uwag przedstawionych na przedostatnim etapie sporządzania stadium </a:t>
            </a:r>
          </a:p>
          <a:p>
            <a:pPr>
              <a:buNone/>
            </a:pPr>
            <a:r>
              <a:rPr lang="pl-PL" b="1" dirty="0" smtClean="0"/>
              <a:t>Tekst i rysunek studium oraz rozstrzygnięcie o sposobie rozpatrzenia uwag</a:t>
            </a:r>
            <a:r>
              <a:rPr lang="pl-PL" dirty="0" smtClean="0"/>
              <a:t> - stanowią </a:t>
            </a:r>
            <a:r>
              <a:rPr lang="pl-PL" b="1" dirty="0" smtClean="0"/>
              <a:t>załączniki do uchwały o uchwaleniu studium.</a:t>
            </a:r>
          </a:p>
          <a:p>
            <a:pPr>
              <a:buNone/>
            </a:pPr>
            <a:r>
              <a:rPr lang="pl-PL" dirty="0" smtClean="0"/>
              <a:t>(art. 12 ust. 1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 smtClean="0"/>
              <a:t>uchwalanie studium </a:t>
            </a:r>
          </a:p>
          <a:p>
            <a:pPr>
              <a:buNone/>
            </a:pPr>
            <a:r>
              <a:rPr lang="pl-PL" dirty="0" smtClean="0"/>
              <a:t>Wójt, burmistrz albo prezydent miasta </a:t>
            </a:r>
            <a:r>
              <a:rPr lang="pl-PL" b="1" dirty="0" smtClean="0"/>
              <a:t>przedstawia wojewodzie </a:t>
            </a:r>
          </a:p>
          <a:p>
            <a:pPr>
              <a:buFontTx/>
              <a:buChar char="-"/>
            </a:pPr>
            <a:r>
              <a:rPr lang="pl-PL" dirty="0" smtClean="0"/>
              <a:t>uchwałę o uchwaleniu studium </a:t>
            </a:r>
          </a:p>
          <a:p>
            <a:pPr>
              <a:buFontTx/>
              <a:buChar char="-"/>
            </a:pPr>
            <a:r>
              <a:rPr lang="pl-PL" dirty="0" smtClean="0"/>
              <a:t>wraz z załącznikami - Tekst i rysunek studium oraz rozstrzygnięcie o sposobie rozpatrzenia uwag</a:t>
            </a:r>
          </a:p>
          <a:p>
            <a:pPr>
              <a:buFontTx/>
              <a:buChar char="-"/>
            </a:pPr>
            <a:r>
              <a:rPr lang="pl-PL" dirty="0" smtClean="0"/>
              <a:t>dokumentacją prac planistycznych </a:t>
            </a:r>
          </a:p>
          <a:p>
            <a:pPr>
              <a:buNone/>
            </a:pPr>
            <a:r>
              <a:rPr lang="pl-PL" b="1" dirty="0" smtClean="0"/>
              <a:t>w celu oceny ich zgodności z przepisami prawnymi. </a:t>
            </a:r>
          </a:p>
          <a:p>
            <a:pPr>
              <a:buNone/>
            </a:pPr>
            <a:r>
              <a:rPr lang="pl-PL" dirty="0" smtClean="0"/>
              <a:t>(art. 12 ust. 2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 smtClean="0"/>
              <a:t>Koszty sporządzenia studium </a:t>
            </a:r>
          </a:p>
          <a:p>
            <a:pPr marL="514350" indent="-514350">
              <a:buAutoNum type="arabicPeriod"/>
            </a:pPr>
            <a:r>
              <a:rPr lang="pl-PL" b="1" dirty="0" smtClean="0"/>
              <a:t>Koszty sporządzenia studium obciążają budżet gminy.</a:t>
            </a:r>
          </a:p>
          <a:p>
            <a:pPr marL="514350" indent="-514350">
              <a:buAutoNum type="arabicPeriod"/>
            </a:pPr>
            <a:r>
              <a:rPr lang="pl-PL" dirty="0" smtClean="0"/>
              <a:t>Koszty sporządzenia lub zmiany studium</a:t>
            </a:r>
          </a:p>
          <a:p>
            <a:pPr marL="514350" indent="-514350">
              <a:buFontTx/>
              <a:buChar char="-"/>
            </a:pPr>
            <a:r>
              <a:rPr lang="pl-PL" dirty="0" smtClean="0"/>
              <a:t>wynikające z rozmieszczenia inwestycji celu publicznego o </a:t>
            </a:r>
            <a:r>
              <a:rPr lang="pl-PL" b="1" dirty="0" smtClean="0"/>
              <a:t>znaczeniu ponadlokalnym lub metropolitalnym </a:t>
            </a:r>
          </a:p>
          <a:p>
            <a:pPr marL="514350" indent="-514350">
              <a:buFontTx/>
              <a:buChar char="-"/>
            </a:pPr>
            <a:r>
              <a:rPr lang="pl-PL" dirty="0" smtClean="0"/>
              <a:t>obciążają odpowiednio budżet państwa, budżet województwa, budżet związku metropolitalnego albo budżet powiatu.</a:t>
            </a:r>
          </a:p>
          <a:p>
            <a:pPr marL="514350" indent="-514350">
              <a:buNone/>
            </a:pPr>
            <a:r>
              <a:rPr lang="pl-PL" dirty="0" smtClean="0"/>
              <a:t>(art. 13 </a:t>
            </a:r>
            <a:r>
              <a:rPr lang="pl-PL" dirty="0" err="1" smtClean="0"/>
              <a:t>upzp</a:t>
            </a:r>
            <a:r>
              <a:rPr lang="pl-PL" dirty="0" smtClean="0"/>
              <a:t>).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sz="2800" b="1" dirty="0" smtClean="0"/>
              <a:t>NIEUCHWALNIE STADIUM – zarządzenie zastępcze </a:t>
            </a:r>
          </a:p>
          <a:p>
            <a:pPr>
              <a:buNone/>
            </a:pPr>
            <a:r>
              <a:rPr lang="pl-PL" dirty="0" smtClean="0"/>
              <a:t>Jeżeli rada gminy </a:t>
            </a:r>
          </a:p>
          <a:p>
            <a:pPr>
              <a:buNone/>
            </a:pPr>
            <a:r>
              <a:rPr lang="pl-PL" dirty="0" smtClean="0"/>
              <a:t>- nie uchwaliła studium, </a:t>
            </a:r>
          </a:p>
          <a:p>
            <a:pPr>
              <a:buNone/>
            </a:pPr>
            <a:r>
              <a:rPr lang="pl-PL" dirty="0" smtClean="0"/>
              <a:t>- nie przystąpiła do jego zmiany albo, </a:t>
            </a:r>
          </a:p>
          <a:p>
            <a:pPr>
              <a:buNone/>
            </a:pPr>
            <a:r>
              <a:rPr lang="pl-PL" dirty="0" smtClean="0"/>
              <a:t>- uchwalając studium, nie określiła w nim obszarów rozmieszczenia inwestycji celu publicznego o znaczeniu krajowym, wojewódzkim i metropolitalnym, ujętych </a:t>
            </a:r>
          </a:p>
          <a:p>
            <a:pPr>
              <a:buNone/>
            </a:pPr>
            <a:r>
              <a:rPr lang="pl-PL" b="1" dirty="0" smtClean="0"/>
              <a:t>     I. </a:t>
            </a:r>
            <a:r>
              <a:rPr lang="pl-PL" dirty="0" smtClean="0"/>
              <a:t>w planie zagospodarowania przestrzennego województwa, </a:t>
            </a:r>
          </a:p>
          <a:p>
            <a:pPr>
              <a:buNone/>
            </a:pPr>
            <a:r>
              <a:rPr lang="pl-PL" b="1" dirty="0" smtClean="0"/>
              <a:t>     II. </a:t>
            </a:r>
            <a:r>
              <a:rPr lang="pl-PL" dirty="0" smtClean="0"/>
              <a:t>w programach, o których mowa w art. 48 ust. 1 (programach zawierających zadania rządowe) lub </a:t>
            </a:r>
          </a:p>
          <a:p>
            <a:pPr>
              <a:buNone/>
            </a:pPr>
            <a:r>
              <a:rPr lang="pl-PL" b="1" dirty="0" smtClean="0"/>
              <a:t>     III. </a:t>
            </a:r>
            <a:r>
              <a:rPr lang="pl-PL" dirty="0" smtClean="0"/>
              <a:t>w ramowym studium uwarunkowań i kierunków zagospodarowania przestrzennego związku metropolitalnego, </a:t>
            </a:r>
          </a:p>
          <a:p>
            <a:pPr>
              <a:buNone/>
            </a:pPr>
            <a:r>
              <a:rPr lang="pl-PL" dirty="0" smtClean="0"/>
              <a:t>(art. 12 ust. 3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sz="2800" b="1" dirty="0" smtClean="0"/>
              <a:t>NIEUCHWALNIE STADIUM – zarządzenie zastępcze </a:t>
            </a:r>
          </a:p>
          <a:p>
            <a:pPr>
              <a:buNone/>
            </a:pPr>
            <a:r>
              <a:rPr lang="pl-PL" b="1" dirty="0" smtClean="0"/>
              <a:t>wojewoda, </a:t>
            </a:r>
          </a:p>
          <a:p>
            <a:pPr>
              <a:buFontTx/>
              <a:buChar char="-"/>
            </a:pPr>
            <a:r>
              <a:rPr lang="pl-PL" dirty="0" smtClean="0"/>
              <a:t>po podjęciu czynności zmierzających do uzgodnienia terminu realizacji tych inwestycji i warunków wprowadzenia tych inwestycji do studium, </a:t>
            </a:r>
          </a:p>
          <a:p>
            <a:pPr>
              <a:buFontTx/>
              <a:buChar char="-"/>
            </a:pPr>
            <a:r>
              <a:rPr lang="pl-PL" b="1" dirty="0" smtClean="0"/>
              <a:t>wzywa radę gminy do uchwalenia studium lub jego zmiany w wyznaczonym terminie</a:t>
            </a:r>
            <a:r>
              <a:rPr lang="pl-PL" dirty="0" smtClean="0"/>
              <a:t>. </a:t>
            </a:r>
          </a:p>
          <a:p>
            <a:pPr>
              <a:buNone/>
            </a:pPr>
            <a:r>
              <a:rPr lang="pl-PL" dirty="0" smtClean="0"/>
              <a:t>(art. 12 ust. 3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sz="2800" b="1" dirty="0" smtClean="0"/>
              <a:t>NIEUCHWALNIE STADIUM – zarządzenie zastępcze </a:t>
            </a:r>
          </a:p>
          <a:p>
            <a:pPr>
              <a:buNone/>
            </a:pPr>
            <a:r>
              <a:rPr lang="pl-PL" dirty="0" smtClean="0"/>
              <a:t>Po bezskutecznym upływie tego terminu </a:t>
            </a:r>
          </a:p>
          <a:p>
            <a:pPr>
              <a:buNone/>
            </a:pPr>
            <a:r>
              <a:rPr lang="pl-PL" dirty="0" smtClean="0"/>
              <a:t>– </a:t>
            </a:r>
            <a:r>
              <a:rPr lang="pl-PL" b="1" dirty="0" smtClean="0"/>
              <a:t>wojewoda - sporządza miejscowy plan zagospodarowania przestrzennego albo jego zmianę </a:t>
            </a:r>
          </a:p>
          <a:p>
            <a:pPr>
              <a:buFontTx/>
              <a:buChar char="-"/>
            </a:pPr>
            <a:r>
              <a:rPr lang="pl-PL" dirty="0" smtClean="0"/>
              <a:t>dla obszaru, którego dotyczy zaniechanie gminy, w zakresie koniecznym dla możliwości realizacji inwestycji celu publicznego </a:t>
            </a:r>
          </a:p>
          <a:p>
            <a:pPr>
              <a:buNone/>
            </a:pPr>
            <a:r>
              <a:rPr lang="pl-PL" dirty="0" smtClean="0"/>
              <a:t>oraz</a:t>
            </a:r>
          </a:p>
          <a:p>
            <a:pPr>
              <a:buFontTx/>
              <a:buChar char="-"/>
            </a:pPr>
            <a:r>
              <a:rPr lang="pl-PL" b="1" dirty="0" smtClean="0"/>
              <a:t>wydaje w tej sprawie zarządzenie zastępcze. </a:t>
            </a:r>
          </a:p>
          <a:p>
            <a:pPr>
              <a:buNone/>
            </a:pPr>
            <a:r>
              <a:rPr lang="pl-PL" dirty="0" smtClean="0"/>
              <a:t>(art. 12 ust. 3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sz="2800" b="1" dirty="0" smtClean="0"/>
              <a:t>NIEUCHWALNIE STADIUM – zarządzenie zastępcze </a:t>
            </a:r>
          </a:p>
          <a:p>
            <a:pPr>
              <a:buNone/>
            </a:pPr>
            <a:r>
              <a:rPr lang="pl-PL" dirty="0" smtClean="0"/>
              <a:t>Przyjęty w tym trybie plan </a:t>
            </a:r>
          </a:p>
          <a:p>
            <a:pPr>
              <a:buFontTx/>
              <a:buChar char="-"/>
            </a:pPr>
            <a:r>
              <a:rPr lang="pl-PL" b="1" dirty="0" smtClean="0"/>
              <a:t>wywołuje skutki prawne takie jak miejscowy plan zagospodarowania przestrzennego.</a:t>
            </a:r>
          </a:p>
          <a:p>
            <a:pPr>
              <a:buNone/>
            </a:pPr>
            <a:r>
              <a:rPr lang="pl-PL" dirty="0" smtClean="0"/>
              <a:t>(art. 12 ust. 3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r>
              <a:rPr lang="pl-PL" dirty="0" smtClean="0"/>
              <a:t>W przypadku tym </a:t>
            </a:r>
            <a:r>
              <a:rPr lang="pl-PL" b="1" dirty="0" smtClean="0"/>
              <a:t>koszty sporządzenia planu ponosi w całości gmina</a:t>
            </a:r>
            <a:r>
              <a:rPr lang="pl-PL" dirty="0" smtClean="0"/>
              <a:t>, której obszaru dotyczy zarządzenie zastępcze. </a:t>
            </a:r>
          </a:p>
          <a:p>
            <a:pPr>
              <a:buNone/>
            </a:pPr>
            <a:r>
              <a:rPr lang="pl-PL" dirty="0" smtClean="0"/>
              <a:t>(art. 12 ust. 4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Studium ma na celu określenie polityki przestrzennej gminy, w tym lokalnych zasad zagospodarowania przestrzennego </a:t>
            </a:r>
          </a:p>
          <a:p>
            <a:pPr>
              <a:buNone/>
            </a:pPr>
            <a:r>
              <a:rPr lang="pl-PL" dirty="0" smtClean="0"/>
              <a:t>(art. 9 ust. 1 </a:t>
            </a:r>
            <a:r>
              <a:rPr lang="pl-PL" dirty="0" err="1" smtClean="0"/>
              <a:t>upzp</a:t>
            </a:r>
            <a:r>
              <a:rPr lang="pl-PL" dirty="0" smtClean="0"/>
              <a:t>). </a:t>
            </a:r>
          </a:p>
          <a:p>
            <a:pPr>
              <a:buNone/>
            </a:pPr>
            <a:r>
              <a:rPr lang="pl-PL" dirty="0" smtClean="0"/>
              <a:t>Studium sporządza się dla obszaru w granicach administracyjnych gminy (art. 9 ust. 3 </a:t>
            </a:r>
            <a:r>
              <a:rPr lang="pl-PL" dirty="0" err="1" smtClean="0"/>
              <a:t>upzp</a:t>
            </a:r>
            <a:r>
              <a:rPr lang="pl-PL" dirty="0" smtClean="0"/>
              <a:t>).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/>
              <a:t>Niedopuszczalność zaskarżania do sądu administracyjnego </a:t>
            </a:r>
          </a:p>
          <a:p>
            <a:pPr>
              <a:buNone/>
            </a:pPr>
            <a:r>
              <a:rPr lang="pl-PL" dirty="0" smtClean="0"/>
              <a:t>Rozstrzygnięcia wójta, burmistrza, prezydenta miasta </a:t>
            </a:r>
          </a:p>
          <a:p>
            <a:pPr>
              <a:buFontTx/>
              <a:buChar char="-"/>
            </a:pPr>
            <a:r>
              <a:rPr lang="pl-PL" dirty="0" smtClean="0"/>
              <a:t>o nieuwzględnieniu odpowiednio:</a:t>
            </a:r>
          </a:p>
          <a:p>
            <a:pPr marL="514350" indent="-514350">
              <a:buAutoNum type="arabicPeriod"/>
            </a:pPr>
            <a:r>
              <a:rPr lang="pl-PL" dirty="0" smtClean="0"/>
              <a:t>wniosków dotyczących studium uwarunkowań i kierunków zagospodarowania przestrzennego gminy, </a:t>
            </a:r>
          </a:p>
          <a:p>
            <a:pPr marL="514350" indent="-514350">
              <a:buAutoNum type="arabicPeriod"/>
            </a:pPr>
            <a:r>
              <a:rPr lang="pl-PL" dirty="0" smtClean="0"/>
              <a:t>uwag dotyczących projektu tego studium - nie podlegają zaskarżeniu do sądu</a:t>
            </a:r>
          </a:p>
          <a:p>
            <a:pPr>
              <a:buNone/>
            </a:pPr>
            <a:r>
              <a:rPr lang="pl-PL" dirty="0" smtClean="0"/>
              <a:t>(art. 7 </a:t>
            </a:r>
            <a:r>
              <a:rPr lang="pl-PL" dirty="0" err="1" smtClean="0"/>
              <a:t>upzp</a:t>
            </a:r>
            <a:r>
              <a:rPr lang="pl-PL" dirty="0" smtClean="0"/>
              <a:t>). </a:t>
            </a:r>
            <a:endParaRPr lang="pl-P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 smtClean="0"/>
              <a:t>Koszty zmiany projektu studium </a:t>
            </a:r>
          </a:p>
          <a:p>
            <a:pPr>
              <a:buNone/>
            </a:pPr>
            <a:r>
              <a:rPr lang="pl-PL" dirty="0" smtClean="0"/>
              <a:t>1. </a:t>
            </a:r>
            <a:r>
              <a:rPr lang="pl-PL" b="1" dirty="0" smtClean="0"/>
              <a:t>Organ,</a:t>
            </a:r>
            <a:r>
              <a:rPr lang="pl-PL" dirty="0" smtClean="0"/>
              <a:t> z którym uzgodniono projekt studium ponosi </a:t>
            </a:r>
            <a:r>
              <a:rPr lang="pl-PL" b="1" dirty="0" smtClean="0"/>
              <a:t>koszty zmiany</a:t>
            </a:r>
            <a:r>
              <a:rPr lang="pl-PL" dirty="0" smtClean="0"/>
              <a:t> tych projektów, </a:t>
            </a:r>
            <a:r>
              <a:rPr lang="pl-PL" b="1" dirty="0" smtClean="0"/>
              <a:t>spowodowane późniejszą zmianą stanowiska.</a:t>
            </a:r>
          </a:p>
          <a:p>
            <a:pPr>
              <a:buNone/>
            </a:pPr>
            <a:r>
              <a:rPr lang="pl-PL" dirty="0" smtClean="0"/>
              <a:t>2. </a:t>
            </a:r>
            <a:r>
              <a:rPr lang="pl-PL" b="1" dirty="0" smtClean="0"/>
              <a:t>Jeżeli organ</a:t>
            </a:r>
            <a:r>
              <a:rPr lang="pl-PL" dirty="0" smtClean="0"/>
              <a:t>, o którym mowa w ust. 1, działa w ramach zespolonej administracji powiatowej lub w ramach samorządu województwa i wykonuje zadania z zakresu administracji rządowej</a:t>
            </a:r>
            <a:r>
              <a:rPr lang="pl-PL" b="1" dirty="0" smtClean="0"/>
              <a:t>, Skarb Państwa ponosi koszty </a:t>
            </a:r>
            <a:r>
              <a:rPr lang="pl-PL" dirty="0" smtClean="0"/>
              <a:t>zmiany studium i planu miejscowego lub ich projektów jedynie wówczas, </a:t>
            </a:r>
            <a:r>
              <a:rPr lang="pl-PL" b="1" dirty="0" smtClean="0"/>
              <a:t>gdy zmiana stanowiska organu wynika ze zmiany ustawy lub z wiążących ten organ nowych ustaleń właściwego organu administracji rządowej</a:t>
            </a:r>
            <a:r>
              <a:rPr lang="pl-PL" dirty="0" smtClean="0"/>
              <a:t>. </a:t>
            </a:r>
          </a:p>
          <a:p>
            <a:pPr>
              <a:buNone/>
            </a:pPr>
            <a:r>
              <a:rPr lang="pl-PL" dirty="0" smtClean="0"/>
              <a:t>(art. 26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 smtClean="0"/>
              <a:t>zmiany projektu studium </a:t>
            </a:r>
          </a:p>
          <a:p>
            <a:pPr>
              <a:buNone/>
            </a:pPr>
            <a:r>
              <a:rPr lang="pl-PL" dirty="0" smtClean="0"/>
              <a:t>Zmiana studium następuje w takim trybie, w jakim są one uchwalane.</a:t>
            </a:r>
          </a:p>
          <a:p>
            <a:pPr>
              <a:buNone/>
            </a:pPr>
            <a:r>
              <a:rPr lang="pl-PL" dirty="0" smtClean="0"/>
              <a:t>(art. 27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r>
              <a:rPr lang="pl-PL" dirty="0" smtClean="0"/>
              <a:t>Jeżeli w wyniku zmiany ustaw zachodzi konieczność zmiany studium lub planu miejscowego, czynności, o których mowa w art. 11, wykonuje się odpowiednio w zakresie niezbędnym do dokonania tych zmian.</a:t>
            </a:r>
          </a:p>
          <a:p>
            <a:pPr>
              <a:buNone/>
            </a:pPr>
            <a:r>
              <a:rPr lang="pl-PL" dirty="0" smtClean="0"/>
              <a:t>(art. 33 </a:t>
            </a:r>
            <a:r>
              <a:rPr lang="pl-PL" err="1" smtClean="0"/>
              <a:t>upzp</a:t>
            </a:r>
            <a:r>
              <a:rPr lang="pl-PL" smtClean="0"/>
              <a:t>)_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b="1" dirty="0" smtClean="0"/>
              <a:t>Nieważność studium</a:t>
            </a:r>
          </a:p>
          <a:p>
            <a:pPr>
              <a:buNone/>
            </a:pPr>
            <a:r>
              <a:rPr lang="pl-PL" b="1" dirty="0" smtClean="0"/>
              <a:t> - </a:t>
            </a:r>
            <a:r>
              <a:rPr lang="pl-PL" dirty="0" smtClean="0"/>
              <a:t>Istotne naruszenie </a:t>
            </a:r>
            <a:r>
              <a:rPr lang="pl-PL" b="1" dirty="0" smtClean="0"/>
              <a:t>zasad sporządzania </a:t>
            </a:r>
            <a:r>
              <a:rPr lang="pl-PL" dirty="0" smtClean="0"/>
              <a:t>studium, </a:t>
            </a:r>
          </a:p>
          <a:p>
            <a:pPr>
              <a:buFontTx/>
              <a:buChar char="-"/>
            </a:pPr>
            <a:r>
              <a:rPr lang="pl-PL" dirty="0" smtClean="0"/>
              <a:t>istotne naruszenie </a:t>
            </a:r>
            <a:r>
              <a:rPr lang="pl-PL" b="1" dirty="0" smtClean="0"/>
              <a:t>trybu ich sporządzania</a:t>
            </a:r>
            <a:r>
              <a:rPr lang="pl-PL" dirty="0" smtClean="0"/>
              <a:t>, a także </a:t>
            </a:r>
          </a:p>
          <a:p>
            <a:pPr>
              <a:buFontTx/>
              <a:buChar char="-"/>
            </a:pPr>
            <a:r>
              <a:rPr lang="pl-PL" b="1" dirty="0" smtClean="0"/>
              <a:t>naruszenie właściwości organów </a:t>
            </a:r>
            <a:r>
              <a:rPr lang="pl-PL" dirty="0" smtClean="0"/>
              <a:t>w tym zakresie, </a:t>
            </a:r>
          </a:p>
          <a:p>
            <a:pPr>
              <a:buNone/>
            </a:pPr>
            <a:r>
              <a:rPr lang="pl-PL" b="1" dirty="0" smtClean="0"/>
              <a:t>powodują nieważność uchwały rady gminy w całości lub części. </a:t>
            </a:r>
          </a:p>
          <a:p>
            <a:pPr>
              <a:buNone/>
            </a:pPr>
            <a:r>
              <a:rPr lang="pl-PL" dirty="0" smtClean="0"/>
              <a:t>(art. 28 ust. 1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b="1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 smtClean="0"/>
              <a:t>Nieważność studium</a:t>
            </a:r>
          </a:p>
          <a:p>
            <a:pPr>
              <a:buNone/>
            </a:pPr>
            <a:r>
              <a:rPr lang="pl-PL" dirty="0" smtClean="0"/>
              <a:t>Jeżeli rozstrzygnięcie nadzorcze wojewody, stwierdzające nieważność uchwały w sprawie studium , </a:t>
            </a:r>
          </a:p>
          <a:p>
            <a:pPr>
              <a:buNone/>
            </a:pPr>
            <a:r>
              <a:rPr lang="pl-PL" dirty="0" smtClean="0"/>
              <a:t>stanie się prawomocne z powodu: </a:t>
            </a:r>
          </a:p>
          <a:p>
            <a:pPr>
              <a:buFontTx/>
              <a:buChar char="-"/>
            </a:pPr>
            <a:r>
              <a:rPr lang="pl-PL" dirty="0" smtClean="0"/>
              <a:t>niezłożenia przez gminę, w przewidzianym terminie, skargi do sądu administracyjnego lub </a:t>
            </a:r>
          </a:p>
          <a:p>
            <a:pPr>
              <a:buFontTx/>
              <a:buChar char="-"/>
            </a:pPr>
            <a:r>
              <a:rPr lang="pl-PL" dirty="0" smtClean="0"/>
              <a:t>jeżeli skarga zostanie przez sąd odrzucona albo oddalona, </a:t>
            </a:r>
          </a:p>
          <a:p>
            <a:pPr>
              <a:buNone/>
            </a:pPr>
            <a:r>
              <a:rPr lang="pl-PL" dirty="0" smtClean="0"/>
              <a:t>czynności, o których mowa w art. 11 </a:t>
            </a:r>
            <a:r>
              <a:rPr lang="pl-PL" dirty="0" err="1" smtClean="0"/>
              <a:t>upzp</a:t>
            </a:r>
            <a:r>
              <a:rPr lang="pl-PL" dirty="0" smtClean="0"/>
              <a:t>, ponawia się w zakresie niezbędnym do doprowadzenia do zgodności projektu studium z przepisami prawnymi. </a:t>
            </a:r>
          </a:p>
          <a:p>
            <a:pPr>
              <a:buNone/>
            </a:pPr>
            <a:r>
              <a:rPr lang="pl-PL" dirty="0" smtClean="0"/>
              <a:t>(art. 28 ust. 2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b="1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Wypisy i wyrysy z Studium </a:t>
            </a:r>
          </a:p>
          <a:p>
            <a:pPr>
              <a:buNone/>
            </a:pPr>
            <a:r>
              <a:rPr lang="pl-PL" dirty="0" smtClean="0"/>
              <a:t>Każdy ma prawo: </a:t>
            </a:r>
          </a:p>
          <a:p>
            <a:pPr>
              <a:buFontTx/>
              <a:buChar char="-"/>
            </a:pPr>
            <a:r>
              <a:rPr lang="pl-PL" dirty="0" smtClean="0"/>
              <a:t>wglądu do studium oraz </a:t>
            </a:r>
          </a:p>
          <a:p>
            <a:pPr>
              <a:buFontTx/>
              <a:buChar char="-"/>
            </a:pPr>
            <a:r>
              <a:rPr lang="pl-PL" dirty="0" smtClean="0"/>
              <a:t>otrzymania z nich wypisów i wyrysów.</a:t>
            </a:r>
          </a:p>
          <a:p>
            <a:pPr>
              <a:buNone/>
            </a:pPr>
            <a:r>
              <a:rPr lang="pl-PL" dirty="0" smtClean="0"/>
              <a:t>(art. 30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 smtClean="0"/>
              <a:t>Ocena aktualności stadium </a:t>
            </a:r>
          </a:p>
          <a:p>
            <a:pPr>
              <a:buNone/>
            </a:pPr>
            <a:r>
              <a:rPr lang="pl-PL" dirty="0" smtClean="0"/>
              <a:t>W celu oceny aktualności studium wójt, burmistrz albo prezydent miasta: </a:t>
            </a:r>
          </a:p>
          <a:p>
            <a:pPr>
              <a:buFontTx/>
              <a:buChar char="-"/>
            </a:pPr>
            <a:r>
              <a:rPr lang="pl-PL" dirty="0" smtClean="0"/>
              <a:t>dokonuje analizy zmian w zagospodarowaniu przestrzennym gminy, </a:t>
            </a:r>
          </a:p>
          <a:p>
            <a:pPr>
              <a:buFontTx/>
              <a:buChar char="-"/>
            </a:pPr>
            <a:r>
              <a:rPr lang="pl-PL" dirty="0" smtClean="0"/>
              <a:t>ocenia postępy w opracowywaniu planów miejscowych i </a:t>
            </a:r>
          </a:p>
          <a:p>
            <a:pPr>
              <a:buFontTx/>
              <a:buChar char="-"/>
            </a:pPr>
            <a:r>
              <a:rPr lang="pl-PL" dirty="0" smtClean="0"/>
              <a:t>opracowuje wieloletnie programy ich sporządzania w nawiązaniu do ustaleń studium, z uwzględnieniem decyzji zamieszczonych w rejestrach, o których mowa w art. 57 ust. 1-3 i art. 67, oraz wniosków w sprawie sporządzenia lub zmiany planu miejscowego.</a:t>
            </a:r>
          </a:p>
          <a:p>
            <a:pPr>
              <a:buNone/>
            </a:pPr>
            <a:r>
              <a:rPr lang="pl-PL" dirty="0" smtClean="0"/>
              <a:t>(art. 32 ust. 1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 smtClean="0"/>
              <a:t>Ocena aktualności stadium </a:t>
            </a:r>
          </a:p>
          <a:p>
            <a:pPr>
              <a:buNone/>
            </a:pPr>
            <a:r>
              <a:rPr lang="pl-PL" dirty="0" smtClean="0"/>
              <a:t>Wójt, burmistrz albo prezydent miasta przekazuje radzie gminy wyniki analiz, o których mowa w ust. 1, po uzyskaniu opinii gminnej lub innej właściwej, w rozumieniu art. 8, komisji urbanistyczno-architektonicznej, co najmniej raz w czasie kadencji rady. </a:t>
            </a:r>
          </a:p>
          <a:p>
            <a:pPr>
              <a:buNone/>
            </a:pPr>
            <a:r>
              <a:rPr lang="pl-PL" dirty="0" smtClean="0"/>
              <a:t>Rada gminy podejmuje uchwałę w sprawie aktualności studium, a w przypadku uznania ich za nieaktualne, w całości lub w części, podejmuje działania, o których mowa w art. 27.</a:t>
            </a:r>
          </a:p>
          <a:p>
            <a:pPr>
              <a:buNone/>
            </a:pPr>
            <a:r>
              <a:rPr lang="pl-PL" dirty="0" smtClean="0"/>
              <a:t>(art. 32 ust. 2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Ocena aktualności stadium </a:t>
            </a:r>
          </a:p>
          <a:p>
            <a:pPr>
              <a:buNone/>
            </a:pPr>
            <a:r>
              <a:rPr lang="pl-PL" dirty="0" smtClean="0"/>
              <a:t>Zmiana studium następuje w takim trybie, w jakim są one uchwalane.</a:t>
            </a:r>
            <a:endParaRPr lang="pl-PL" b="1" dirty="0" smtClean="0"/>
          </a:p>
          <a:p>
            <a:pPr>
              <a:buNone/>
            </a:pPr>
            <a:r>
              <a:rPr lang="pl-PL" dirty="0" smtClean="0"/>
              <a:t>(art. 27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Ocena aktualności stadium </a:t>
            </a:r>
          </a:p>
          <a:p>
            <a:pPr>
              <a:buNone/>
            </a:pPr>
            <a:r>
              <a:rPr lang="pl-PL" dirty="0" smtClean="0"/>
              <a:t>Przy podejmowaniu uchwały, o której mowa w ust. 2, rada gminy bierze pod uwagę w szczególności zgodność studium z wymogami wynikającymi z przepisów art. 10 ust. 1 i 2, art. 15 oraz art. 16 ust. 1. </a:t>
            </a:r>
          </a:p>
          <a:p>
            <a:pPr>
              <a:buNone/>
            </a:pPr>
            <a:r>
              <a:rPr lang="pl-PL" dirty="0" smtClean="0"/>
              <a:t>(art. 32 ust. 3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 smtClean="0"/>
              <a:t>Ustalenia studium są wiążące dla organów gminy przy sporządzaniu planów miejscowych.</a:t>
            </a:r>
          </a:p>
          <a:p>
            <a:pPr marL="514350" indent="-514350">
              <a:buAutoNum type="arabicPeriod"/>
            </a:pPr>
            <a:r>
              <a:rPr lang="pl-PL" dirty="0" smtClean="0"/>
              <a:t>Studium nie jest aktem prawa miejscowego.</a:t>
            </a:r>
          </a:p>
          <a:p>
            <a:pPr marL="514350" indent="-514350">
              <a:buNone/>
            </a:pPr>
            <a:r>
              <a:rPr lang="pl-PL" dirty="0" smtClean="0"/>
              <a:t>(art. 9 ust. 4-5 </a:t>
            </a:r>
            <a:r>
              <a:rPr lang="pl-PL" dirty="0" err="1" smtClean="0"/>
              <a:t>upzp</a:t>
            </a:r>
            <a:r>
              <a:rPr lang="pl-PL" dirty="0" smtClean="0"/>
              <a:t>). </a:t>
            </a:r>
            <a:endParaRPr lang="pl-PL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Znaczenie studium uwarunkowań na MPZP: </a:t>
            </a:r>
          </a:p>
          <a:p>
            <a:pPr>
              <a:buNone/>
            </a:pPr>
            <a:r>
              <a:rPr lang="pl-PL" dirty="0" smtClean="0"/>
              <a:t>Ustalenia studium uwarunkowań i kierunków zagospodarowania przestrzennego gminy </a:t>
            </a:r>
            <a:r>
              <a:rPr lang="pl-PL" b="1" dirty="0" smtClean="0"/>
              <a:t>są wiążące dla organów gminy przy sporządzaniu planów miejscowych.</a:t>
            </a:r>
          </a:p>
          <a:p>
            <a:pPr>
              <a:buNone/>
            </a:pPr>
            <a:r>
              <a:rPr lang="pl-PL" dirty="0" smtClean="0"/>
              <a:t>(art. 9 ust. 4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/>
              <a:t>Znaczenie studium uwarunkowań na MPZP: </a:t>
            </a:r>
          </a:p>
          <a:p>
            <a:pPr>
              <a:buNone/>
            </a:pPr>
            <a:r>
              <a:rPr lang="pl-PL" dirty="0" smtClean="0"/>
              <a:t>Przed podjęciem tej uchwały</a:t>
            </a:r>
          </a:p>
          <a:p>
            <a:pPr>
              <a:buNone/>
            </a:pPr>
            <a:r>
              <a:rPr lang="pl-PL" b="1" dirty="0" smtClean="0"/>
              <a:t>wójt, </a:t>
            </a:r>
            <a:r>
              <a:rPr lang="pl-PL" dirty="0" smtClean="0"/>
              <a:t>burmistrz albo prezydent miasta </a:t>
            </a:r>
          </a:p>
          <a:p>
            <a:pPr>
              <a:buFontTx/>
              <a:buChar char="-"/>
            </a:pPr>
            <a:r>
              <a:rPr lang="pl-PL" dirty="0" smtClean="0"/>
              <a:t>wykonuje analizy dotyczące zasadności przystąpienia do sporządzenia planu i stopnia </a:t>
            </a:r>
            <a:r>
              <a:rPr lang="pl-PL" b="1" dirty="0" smtClean="0"/>
              <a:t>zgodności przewidywanych rozwiązań z ustaleniami studium</a:t>
            </a:r>
            <a:r>
              <a:rPr lang="pl-PL" dirty="0" smtClean="0"/>
              <a:t>,</a:t>
            </a:r>
          </a:p>
          <a:p>
            <a:pPr>
              <a:buNone/>
            </a:pPr>
            <a:r>
              <a:rPr lang="pl-PL" dirty="0" smtClean="0"/>
              <a:t>(art. 14 ust. 5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Znaczenie studium uwarunkowań na MPZP: </a:t>
            </a:r>
          </a:p>
          <a:p>
            <a:pPr>
              <a:buNone/>
            </a:pPr>
            <a:r>
              <a:rPr lang="pl-PL" dirty="0" smtClean="0"/>
              <a:t>Wójt, burmistrz albo prezydent miasta </a:t>
            </a:r>
          </a:p>
          <a:p>
            <a:pPr>
              <a:buFontTx/>
              <a:buChar char="-"/>
            </a:pPr>
            <a:r>
              <a:rPr lang="pl-PL" dirty="0" smtClean="0"/>
              <a:t>sporządza projekt planu miejscowego,</a:t>
            </a:r>
          </a:p>
          <a:p>
            <a:pPr>
              <a:buNone/>
            </a:pPr>
            <a:r>
              <a:rPr lang="pl-PL" b="1" dirty="0" smtClean="0"/>
              <a:t>zgodnie z zapisami studium</a:t>
            </a:r>
          </a:p>
          <a:p>
            <a:pPr>
              <a:buNone/>
            </a:pPr>
            <a:r>
              <a:rPr lang="pl-PL" dirty="0" smtClean="0"/>
              <a:t>(art. 15 ust. 1 </a:t>
            </a:r>
            <a:r>
              <a:rPr lang="pl-PL" dirty="0" err="1" smtClean="0"/>
              <a:t>upzp</a:t>
            </a:r>
            <a:r>
              <a:rPr lang="pl-PL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sz="4800" b="1" dirty="0" smtClean="0"/>
          </a:p>
          <a:p>
            <a:pPr algn="ctr">
              <a:buNone/>
            </a:pPr>
            <a:r>
              <a:rPr lang="pl-PL" sz="4800" b="1" smtClean="0"/>
              <a:t>Dziękuję </a:t>
            </a:r>
            <a:r>
              <a:rPr lang="pl-PL" sz="4800" b="1" dirty="0" smtClean="0"/>
              <a:t>za uwagę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 smtClean="0"/>
              <a:t>Studium zawiera: </a:t>
            </a:r>
          </a:p>
          <a:p>
            <a:pPr>
              <a:buNone/>
            </a:pPr>
            <a:r>
              <a:rPr lang="pl-PL" dirty="0" smtClean="0"/>
              <a:t>1. część tekstową; </a:t>
            </a:r>
          </a:p>
          <a:p>
            <a:pPr>
              <a:buNone/>
            </a:pPr>
            <a:r>
              <a:rPr lang="pl-PL" dirty="0" smtClean="0"/>
              <a:t>2. część graficzną.</a:t>
            </a:r>
          </a:p>
          <a:p>
            <a:pPr>
              <a:buNone/>
            </a:pPr>
            <a:r>
              <a:rPr lang="pl-PL" dirty="0" smtClean="0"/>
              <a:t>(art. 9 ust. 2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r>
              <a:rPr lang="pl-PL" dirty="0" smtClean="0"/>
              <a:t>Części te są wzajemnie ze sobą powiązane: </a:t>
            </a:r>
          </a:p>
          <a:p>
            <a:pPr>
              <a:buNone/>
            </a:pPr>
            <a:r>
              <a:rPr lang="pl-PL" dirty="0" smtClean="0"/>
              <a:t>Zmiana studium dla części obszaru gminy wymaga dokonania, zarówno w części tekstowej jak i graficznej studium, zmian w odniesieniu do wszystkich treści, które w wyniku wprowadzonej zmiany przestają być aktualne</a:t>
            </a:r>
          </a:p>
          <a:p>
            <a:pPr>
              <a:buNone/>
            </a:pPr>
            <a:r>
              <a:rPr lang="pl-PL" dirty="0" smtClean="0"/>
              <a:t>(art. 9 ust. 3a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Studium uwzględnia: </a:t>
            </a:r>
          </a:p>
          <a:p>
            <a:pPr marL="514350" indent="-514350">
              <a:buAutoNum type="arabicPeriod"/>
            </a:pPr>
            <a:r>
              <a:rPr lang="pl-PL" dirty="0" smtClean="0"/>
              <a:t>zasady określone w koncepcji przestrzennego zagospodarowania kraju, </a:t>
            </a:r>
          </a:p>
          <a:p>
            <a:pPr marL="514350" indent="-514350">
              <a:buAutoNum type="arabicPeriod"/>
            </a:pPr>
            <a:r>
              <a:rPr lang="pl-PL" dirty="0" smtClean="0"/>
              <a:t>ustalenia strategii rozwoju i planu zagospodarowania przestrzennego województwa, </a:t>
            </a:r>
          </a:p>
          <a:p>
            <a:pPr marL="514350" indent="-514350">
              <a:buAutoNum type="arabicPeriod"/>
            </a:pPr>
            <a:r>
              <a:rPr lang="pl-PL" sz="2600" dirty="0" smtClean="0"/>
              <a:t>ustalenia ramowego studium uwarunkowań i kierunków zagospodarowania przestrzennego związku metropolitalnego oraz strategii rozwoju gminy, o ile gmina dysponuje takim opracowaniem.</a:t>
            </a:r>
            <a:endParaRPr lang="pl-PL" sz="2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 smtClean="0"/>
              <a:t>Etapy sporządzania Studium: </a:t>
            </a:r>
          </a:p>
          <a:p>
            <a:pPr marL="514350" indent="-514350">
              <a:buAutoNum type="arabicPeriod"/>
            </a:pPr>
            <a:r>
              <a:rPr lang="pl-PL" dirty="0" smtClean="0"/>
              <a:t>Uchwała Rady Gminy o przystąpieniu do sporządzania Studium. </a:t>
            </a:r>
          </a:p>
          <a:p>
            <a:pPr marL="514350" indent="-514350">
              <a:buNone/>
            </a:pPr>
            <a:r>
              <a:rPr lang="pl-PL" dirty="0" smtClean="0"/>
              <a:t>Kolejne etapy są wykonywane przez Wójta. </a:t>
            </a:r>
          </a:p>
          <a:p>
            <a:pPr marL="514350" indent="-514350">
              <a:buNone/>
            </a:pPr>
            <a:r>
              <a:rPr lang="pl-PL" dirty="0" smtClean="0"/>
              <a:t>2. ogłoszenie </a:t>
            </a:r>
          </a:p>
          <a:p>
            <a:pPr marL="514350" indent="-514350">
              <a:buFontTx/>
              <a:buChar char="-"/>
            </a:pPr>
            <a:r>
              <a:rPr lang="pl-PL" dirty="0" smtClean="0"/>
              <a:t>w prasie miejscowej oraz przez obwieszczenie, a także w sposób zwyczajowo przyjęty w danej miejscowości, </a:t>
            </a:r>
          </a:p>
          <a:p>
            <a:pPr marL="514350" indent="-514350">
              <a:buFontTx/>
              <a:buChar char="-"/>
            </a:pPr>
            <a:r>
              <a:rPr lang="pl-PL" dirty="0" smtClean="0"/>
              <a:t>o podjęciu uchwały o przystąpieniu do sporządzania studium, określając formę, miejsce i termin składania wniosków dotyczących studium, </a:t>
            </a:r>
          </a:p>
          <a:p>
            <a:pPr marL="514350" indent="-514350">
              <a:buFontTx/>
              <a:buChar char="-"/>
            </a:pPr>
            <a:r>
              <a:rPr lang="pl-PL" dirty="0" smtClean="0"/>
              <a:t>nie krótszy jednak niż 21 dni od dnia ogłoszenia</a:t>
            </a:r>
          </a:p>
          <a:p>
            <a:pPr marL="514350" indent="-514350">
              <a:buNone/>
            </a:pPr>
            <a:r>
              <a:rPr lang="pl-PL" dirty="0" smtClean="0"/>
              <a:t>(art. 11 pkt. 1 </a:t>
            </a:r>
            <a:r>
              <a:rPr lang="pl-PL" dirty="0" err="1" smtClean="0"/>
              <a:t>upzp</a:t>
            </a:r>
            <a:r>
              <a:rPr lang="pl-PL" dirty="0" smtClean="0"/>
              <a:t>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pl-PL" b="1" dirty="0" smtClean="0"/>
              <a:t>Etapy sporządzania Studium: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3. zawiadomienie na piśmie </a:t>
            </a:r>
          </a:p>
          <a:p>
            <a:pPr>
              <a:buFontTx/>
              <a:buChar char="-"/>
            </a:pPr>
            <a:r>
              <a:rPr lang="pl-PL" b="1" dirty="0" smtClean="0"/>
              <a:t>o podjęciu uchwały o przystąpieniu do sporządzania studium</a:t>
            </a:r>
            <a:r>
              <a:rPr lang="pl-PL" dirty="0" smtClean="0"/>
              <a:t> </a:t>
            </a:r>
          </a:p>
          <a:p>
            <a:pPr>
              <a:buFontTx/>
              <a:buChar char="-"/>
            </a:pPr>
            <a:r>
              <a:rPr lang="pl-PL" dirty="0" smtClean="0"/>
              <a:t>instytucje i organy właściwe do uzgadniania i opiniowania projektu studium</a:t>
            </a:r>
          </a:p>
          <a:p>
            <a:pPr>
              <a:buNone/>
            </a:pPr>
            <a:r>
              <a:rPr lang="pl-PL" dirty="0" smtClean="0"/>
              <a:t>(art. 11 pkt. 2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Studium uwarunkowań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sz="2900" b="1" dirty="0" smtClean="0"/>
              <a:t>Etapy sporządzania Studium: </a:t>
            </a:r>
          </a:p>
          <a:p>
            <a:pPr algn="ctr">
              <a:buNone/>
            </a:pPr>
            <a:endParaRPr lang="pl-PL" sz="2900" dirty="0" smtClean="0"/>
          </a:p>
          <a:p>
            <a:pPr>
              <a:buNone/>
            </a:pPr>
            <a:r>
              <a:rPr lang="pl-PL" sz="2900" dirty="0" smtClean="0"/>
              <a:t>4. sporządzenie </a:t>
            </a:r>
            <a:r>
              <a:rPr lang="pl-PL" sz="2900" b="1" dirty="0" smtClean="0"/>
              <a:t>projektu studium </a:t>
            </a:r>
            <a:r>
              <a:rPr lang="pl-PL" sz="2900" dirty="0" smtClean="0"/>
              <a:t>rozpatrując wnioski – związane z ogłoszeniem w. pkt. 2 – </a:t>
            </a:r>
          </a:p>
          <a:p>
            <a:pPr>
              <a:buFontTx/>
              <a:buChar char="-"/>
            </a:pPr>
            <a:r>
              <a:rPr lang="pl-PL" sz="2900" dirty="0" smtClean="0"/>
              <a:t>uwzględniając </a:t>
            </a:r>
          </a:p>
          <a:p>
            <a:pPr marL="514350" indent="-514350">
              <a:buAutoNum type="arabicPeriod"/>
            </a:pPr>
            <a:r>
              <a:rPr lang="pl-PL" sz="2900" dirty="0" smtClean="0"/>
              <a:t>ustalenia planu </a:t>
            </a:r>
            <a:r>
              <a:rPr lang="pl-PL" sz="2900" i="1" dirty="0" smtClean="0"/>
              <a:t>zagospodarowania przestrzennego</a:t>
            </a:r>
            <a:r>
              <a:rPr lang="pl-PL" sz="2900" dirty="0" smtClean="0"/>
              <a:t> województwa oraz </a:t>
            </a:r>
          </a:p>
          <a:p>
            <a:pPr marL="514350" indent="-514350">
              <a:buAutoNum type="arabicPeriod"/>
            </a:pPr>
            <a:r>
              <a:rPr lang="pl-PL" sz="2900" dirty="0" smtClean="0"/>
              <a:t>ramowego studium uwarunkowań i kierunków </a:t>
            </a:r>
            <a:r>
              <a:rPr lang="pl-PL" sz="2900" i="1" dirty="0" smtClean="0"/>
              <a:t>zagospodarowania przestrzennego</a:t>
            </a:r>
            <a:r>
              <a:rPr lang="pl-PL" sz="2900" dirty="0" smtClean="0"/>
              <a:t> związku metropolitalnego; </a:t>
            </a:r>
          </a:p>
          <a:p>
            <a:pPr marL="514350" indent="-514350">
              <a:buNone/>
            </a:pPr>
            <a:r>
              <a:rPr lang="pl-PL" sz="2900" dirty="0" smtClean="0"/>
              <a:t>w przypadku braku planu </a:t>
            </a:r>
            <a:r>
              <a:rPr lang="pl-PL" sz="2900" i="1" dirty="0" smtClean="0"/>
              <a:t>zagospodarowania przestrzennego</a:t>
            </a:r>
            <a:r>
              <a:rPr lang="pl-PL" sz="2900" dirty="0" smtClean="0"/>
              <a:t> województwa lub niewprowadzenia do planu </a:t>
            </a:r>
            <a:r>
              <a:rPr lang="pl-PL" sz="2900" i="1" dirty="0" smtClean="0"/>
              <a:t>zagospodarowania przestrzennego</a:t>
            </a:r>
            <a:r>
              <a:rPr lang="pl-PL" sz="2900" dirty="0" smtClean="0"/>
              <a:t> województwa zadań rządowych, uwzględnia ustalenia programów, o których mowa w art. 48 ust. 1. </a:t>
            </a:r>
          </a:p>
          <a:p>
            <a:pPr marL="514350" indent="-514350">
              <a:buNone/>
            </a:pPr>
            <a:r>
              <a:rPr lang="pl-PL" sz="2900" dirty="0" smtClean="0"/>
              <a:t>(art. 11 pkt. 4 </a:t>
            </a:r>
            <a:r>
              <a:rPr lang="pl-PL" sz="2900" dirty="0" err="1" smtClean="0"/>
              <a:t>upzp</a:t>
            </a:r>
            <a:r>
              <a:rPr lang="pl-PL" sz="2900" dirty="0" smtClean="0"/>
              <a:t>). </a:t>
            </a:r>
          </a:p>
          <a:p>
            <a:pPr marL="514350" indent="-514350">
              <a:buNone/>
            </a:pPr>
            <a:r>
              <a:rPr lang="pl-PL" sz="2900" dirty="0" smtClean="0"/>
              <a:t>Ministrowie i centralne organy administracji rządowej, w zakresie swojej właściwości rzeczowej, sporządzają </a:t>
            </a:r>
            <a:r>
              <a:rPr lang="pl-PL" sz="2900" b="1" dirty="0" smtClean="0"/>
              <a:t>programy zawierające zadania rządowe</a:t>
            </a:r>
            <a:r>
              <a:rPr lang="pl-PL" sz="2900" dirty="0" smtClean="0"/>
              <a:t>, zwane dalej "programami", </a:t>
            </a:r>
            <a:r>
              <a:rPr lang="pl-PL" sz="2900" b="1" dirty="0" smtClean="0"/>
              <a:t>służące realizacji inwestycji celu publicznego o znaczeniu krajowym. </a:t>
            </a:r>
          </a:p>
          <a:p>
            <a:pPr marL="514350" indent="-514350">
              <a:buNone/>
            </a:pPr>
            <a:r>
              <a:rPr lang="pl-PL" sz="2900" dirty="0" smtClean="0"/>
              <a:t>(art. 48 ust. 1 </a:t>
            </a:r>
            <a:r>
              <a:rPr lang="pl-PL" sz="2900" dirty="0" err="1" smtClean="0"/>
              <a:t>upzp</a:t>
            </a:r>
            <a:r>
              <a:rPr lang="pl-PL" sz="2900" dirty="0" smtClean="0"/>
              <a:t>). </a:t>
            </a:r>
            <a:endParaRPr lang="pl-PL" sz="2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2599</Words>
  <Application>Microsoft Office PowerPoint</Application>
  <PresentationFormat>Pokaz na ekranie (4:3)</PresentationFormat>
  <Paragraphs>292</Paragraphs>
  <Slides>43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43</vt:i4>
      </vt:variant>
    </vt:vector>
  </HeadingPairs>
  <TitlesOfParts>
    <vt:vector size="44" baseType="lpstr">
      <vt:lpstr>Motyw pakietu Office</vt:lpstr>
      <vt:lpstr>Studium  uwarunkowań i kierunków zagospodarowania przestrzennego 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  <vt:lpstr>Studium uwarunkowań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Studium  uwarunkowań i kierunków zagospodarowania przestrzennego </dc:title>
  <dc:creator>Maciek</dc:creator>
  <cp:lastModifiedBy>Maciek</cp:lastModifiedBy>
  <cp:revision>23</cp:revision>
  <dcterms:created xsi:type="dcterms:W3CDTF">2016-02-04T20:55:00Z</dcterms:created>
  <dcterms:modified xsi:type="dcterms:W3CDTF">2016-02-05T23:12:44Z</dcterms:modified>
</cp:coreProperties>
</file>