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78" r:id="rId5"/>
    <p:sldId id="328" r:id="rId6"/>
    <p:sldId id="327" r:id="rId7"/>
    <p:sldId id="326" r:id="rId8"/>
    <p:sldId id="325" r:id="rId9"/>
    <p:sldId id="324" r:id="rId10"/>
    <p:sldId id="323" r:id="rId11"/>
    <p:sldId id="276" r:id="rId12"/>
    <p:sldId id="272" r:id="rId13"/>
    <p:sldId id="271" r:id="rId14"/>
    <p:sldId id="270" r:id="rId15"/>
    <p:sldId id="269" r:id="rId16"/>
    <p:sldId id="268" r:id="rId17"/>
    <p:sldId id="267" r:id="rId18"/>
    <p:sldId id="266" r:id="rId19"/>
    <p:sldId id="265" r:id="rId20"/>
    <p:sldId id="264" r:id="rId21"/>
    <p:sldId id="334" r:id="rId22"/>
    <p:sldId id="281" r:id="rId23"/>
    <p:sldId id="280" r:id="rId24"/>
    <p:sldId id="279" r:id="rId25"/>
    <p:sldId id="263" r:id="rId26"/>
    <p:sldId id="262" r:id="rId27"/>
    <p:sldId id="286" r:id="rId28"/>
    <p:sldId id="285" r:id="rId29"/>
    <p:sldId id="284" r:id="rId30"/>
    <p:sldId id="283" r:id="rId31"/>
    <p:sldId id="282" r:id="rId32"/>
    <p:sldId id="292" r:id="rId33"/>
    <p:sldId id="291" r:id="rId34"/>
    <p:sldId id="290" r:id="rId35"/>
    <p:sldId id="318" r:id="rId36"/>
    <p:sldId id="321" r:id="rId37"/>
    <p:sldId id="294" r:id="rId38"/>
    <p:sldId id="304" r:id="rId39"/>
    <p:sldId id="303" r:id="rId40"/>
    <p:sldId id="332" r:id="rId41"/>
    <p:sldId id="333" r:id="rId42"/>
    <p:sldId id="311" r:id="rId43"/>
    <p:sldId id="310" r:id="rId44"/>
    <p:sldId id="309" r:id="rId45"/>
    <p:sldId id="322" r:id="rId46"/>
    <p:sldId id="316" r:id="rId47"/>
    <p:sldId id="317" r:id="rId48"/>
    <p:sldId id="258" r:id="rId49"/>
    <p:sldId id="329" r:id="rId5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Decyzja o ustaleniu lokalizacji inwestycji celu publicznego 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Art. 6 </a:t>
            </a:r>
            <a:r>
              <a:rPr lang="pl-PL" b="1" dirty="0" err="1" smtClean="0"/>
              <a:t>usg</a:t>
            </a:r>
            <a:r>
              <a:rPr lang="pl-PL" b="1" dirty="0" smtClean="0"/>
              <a:t> - </a:t>
            </a:r>
            <a:r>
              <a:rPr lang="pl-PL" dirty="0" smtClean="0"/>
              <a:t>Celami publicznymi w rozumieniu ustawy o gospodarce nieruchomościami są: </a:t>
            </a:r>
          </a:p>
          <a:p>
            <a:pPr lvl="0"/>
            <a:r>
              <a:rPr lang="pl-PL" dirty="0" smtClean="0"/>
              <a:t>ustanawianie i ochrona miejsc pamięci narodowej;</a:t>
            </a:r>
          </a:p>
          <a:p>
            <a:pPr lvl="0"/>
            <a:r>
              <a:rPr lang="pl-PL" dirty="0" smtClean="0"/>
              <a:t>ochrona zagrożonych wyginięciem gatunków roślin i zwierząt lub siedlisk przyrody;</a:t>
            </a:r>
          </a:p>
          <a:p>
            <a:pPr lvl="0"/>
            <a:r>
              <a:rPr lang="pl-PL" dirty="0" smtClean="0"/>
              <a:t>wydzielanie gruntów pod publicznie dostępne samorządowe: ciągi piesze, place, parki, promenady lub bulwary, a także ich urządzanie, w tym budowa lub przebudowa;</a:t>
            </a:r>
          </a:p>
          <a:p>
            <a:pPr lvl="0"/>
            <a:r>
              <a:rPr lang="pl-PL" dirty="0" smtClean="0"/>
              <a:t>inne cele publiczne określone w odrębnych ustawach.</a:t>
            </a:r>
          </a:p>
          <a:p>
            <a:pPr lvl="0">
              <a:buNone/>
            </a:pPr>
            <a:endParaRPr lang="pl-PL" dirty="0" smtClean="0"/>
          </a:p>
          <a:p>
            <a:pPr lvl="0">
              <a:buNone/>
            </a:pPr>
            <a:r>
              <a:rPr lang="pl-PL" dirty="0" smtClean="0"/>
              <a:t>-----------------------------------------------------------------------------------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Inwestycja celu publicznego jest lokalizowana na podstawie planu miejscowego, a w przypadku jego braku - w drodze decyzji o ustaleniu lokalizacji inwestycji celu publicznego. </a:t>
            </a:r>
          </a:p>
          <a:p>
            <a:pPr>
              <a:buFontTx/>
              <a:buChar char="-"/>
            </a:pPr>
            <a:r>
              <a:rPr lang="pl-PL" dirty="0" smtClean="0"/>
              <a:t>Warunek, o którym mowa w art. 61 ust. 1 </a:t>
            </a:r>
            <a:r>
              <a:rPr lang="pl-PL" dirty="0" err="1" smtClean="0"/>
              <a:t>pkt</a:t>
            </a:r>
            <a:r>
              <a:rPr lang="pl-PL" dirty="0" smtClean="0"/>
              <a:t> 4, stosuje się odpowiednio.</a:t>
            </a:r>
          </a:p>
          <a:p>
            <a:pPr>
              <a:buNone/>
            </a:pPr>
            <a:r>
              <a:rPr lang="pl-PL" dirty="0" smtClean="0"/>
              <a:t>(art. 50 ust.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r>
              <a:rPr lang="pl-PL" dirty="0" smtClean="0"/>
              <a:t>Wydanie decyzji o warunkach zabudowy jest możliwe jedynie w przypadku łącznego spełnienia następujących warunków:</a:t>
            </a:r>
          </a:p>
          <a:p>
            <a:pPr>
              <a:buFontTx/>
              <a:buChar char="-"/>
            </a:pPr>
            <a:r>
              <a:rPr lang="pl-PL" b="1" dirty="0" smtClean="0"/>
              <a:t>teren nie wymaga uzyskania zgody na zmianę przeznaczenia gruntów rolnych i leśnych </a:t>
            </a:r>
            <a:r>
              <a:rPr lang="pl-PL" dirty="0" smtClean="0"/>
              <a:t>na cele nierolnicze i nieleśne albo </a:t>
            </a:r>
          </a:p>
          <a:p>
            <a:pPr>
              <a:buFontTx/>
              <a:buChar char="-"/>
            </a:pPr>
            <a:r>
              <a:rPr lang="pl-PL" b="1" dirty="0" smtClean="0"/>
              <a:t>jest objęty zgodą uzyskaną przy sporządzaniu miejscowych planów, </a:t>
            </a:r>
          </a:p>
          <a:p>
            <a:pPr>
              <a:buNone/>
            </a:pPr>
            <a:r>
              <a:rPr lang="pl-PL" dirty="0" smtClean="0"/>
              <a:t>(art. 61 ust. 1 </a:t>
            </a:r>
            <a:r>
              <a:rPr lang="pl-PL" dirty="0" err="1" smtClean="0"/>
              <a:t>pkt</a:t>
            </a:r>
            <a:r>
              <a:rPr lang="pl-PL" dirty="0" smtClean="0"/>
              <a:t> 4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Nie wymagają wydania decyzji o ustaleniu lokalizacji inwestycji celu publicznego roboty budowlane:</a:t>
            </a:r>
          </a:p>
          <a:p>
            <a:pPr>
              <a:buNone/>
            </a:pPr>
            <a:r>
              <a:rPr lang="pl-PL" dirty="0" smtClean="0"/>
              <a:t>1) polegające na remoncie, montażu lub przebudowie, jeżeli nie powodują zmiany sposobu zagospodarowania terenu i użytkowania obiektu budowlanego oraz nie zmieniają jego formy architektonicznej, a także nie są zaliczone do przedsięwzięć wymagających przeprowadzenia postępowania w sprawie oceny oddziaływania na środowisko, w rozumieniu przepisów o ochronie środowiska, albo</a:t>
            </a:r>
          </a:p>
          <a:p>
            <a:pPr>
              <a:buNone/>
            </a:pPr>
            <a:r>
              <a:rPr lang="pl-PL" dirty="0" smtClean="0"/>
              <a:t>2) niewymagające pozwolenia na budowę.</a:t>
            </a:r>
          </a:p>
          <a:p>
            <a:pPr>
              <a:buNone/>
            </a:pPr>
            <a:r>
              <a:rPr lang="pl-PL" dirty="0" smtClean="0"/>
              <a:t>(art. 50 ust. 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 algn="ctr">
              <a:buNone/>
            </a:pPr>
            <a:r>
              <a:rPr lang="pl-PL" b="1" dirty="0" smtClean="0"/>
              <a:t>WYJĄTEK </a:t>
            </a:r>
          </a:p>
          <a:p>
            <a:pPr>
              <a:buNone/>
            </a:pPr>
            <a:r>
              <a:rPr lang="pl-PL" dirty="0" smtClean="0"/>
              <a:t>W przypadku braku miejscowego planu zagospodarowania przestrzennego, budowa sieci, o których mowa w art. 29 ust. 1 pkt. 19a Prawo budowlane wymaga uzyskania decyzji o ustaleniu lokalizacji inwestycji celu publicznego.</a:t>
            </a:r>
          </a:p>
          <a:p>
            <a:pPr>
              <a:buNone/>
            </a:pPr>
            <a:r>
              <a:rPr lang="pl-PL" dirty="0" smtClean="0"/>
              <a:t>(art. 50 ust. 2a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 przypadku gdy wniosek o wydanie decyzji o ustaleniu lokalizacji inwestycji celu publicznego dotyczy inwestycji, </a:t>
            </a:r>
          </a:p>
          <a:p>
            <a:pPr>
              <a:buFontTx/>
              <a:buChar char="-"/>
            </a:pPr>
            <a:r>
              <a:rPr lang="pl-PL" dirty="0" smtClean="0"/>
              <a:t>której lokalizacja, zgodnie z przepisami odrębnymi, może nastąpić wyłącznie w oparciu o ustalenia planu miejscowego, </a:t>
            </a:r>
          </a:p>
          <a:p>
            <a:pPr>
              <a:buFontTx/>
              <a:buChar char="-"/>
            </a:pPr>
            <a:r>
              <a:rPr lang="pl-PL" dirty="0" smtClean="0"/>
              <a:t>organ odmawia wszczęcia postępowania. </a:t>
            </a:r>
          </a:p>
          <a:p>
            <a:pPr>
              <a:buNone/>
            </a:pPr>
            <a:r>
              <a:rPr lang="pl-PL" dirty="0" smtClean="0"/>
              <a:t>(art. 50 ust. 2b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Sporządzenie projektu decyzji o ustaleniu lokalizacji inwestycji celu publicznego powierza się: </a:t>
            </a:r>
          </a:p>
          <a:p>
            <a:pPr>
              <a:buFontTx/>
              <a:buChar char="-"/>
            </a:pPr>
            <a:r>
              <a:rPr lang="pl-PL" dirty="0" smtClean="0"/>
              <a:t>osobie, o której mowa w art. 5, albo </a:t>
            </a:r>
          </a:p>
          <a:p>
            <a:pPr>
              <a:buFontTx/>
              <a:buChar char="-"/>
            </a:pPr>
            <a:r>
              <a:rPr lang="pl-PL" dirty="0" smtClean="0"/>
              <a:t>osobie wpisanej na listę izby samorządu zawodowego architektów posiadającej uprawnienia budowlane do projektowania bez ograniczeń w specjalności architektonicznej albo </a:t>
            </a:r>
          </a:p>
          <a:p>
            <a:pPr>
              <a:buFontTx/>
              <a:buChar char="-"/>
            </a:pPr>
            <a:r>
              <a:rPr lang="pl-PL" dirty="0" smtClean="0"/>
              <a:t>uprawnienia budowlane do projektowania i kierowania robotami budowlanymi bez ograniczeń w specjalności architektonicznej.</a:t>
            </a:r>
          </a:p>
          <a:p>
            <a:pPr>
              <a:buNone/>
            </a:pPr>
            <a:r>
              <a:rPr lang="pl-PL" dirty="0" smtClean="0"/>
              <a:t>(art. 50 ust. 4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W sprawach ustalenia lokalizacji inwestycji celu publicznego decyzje wydają w odniesieniu do:</a:t>
            </a:r>
          </a:p>
          <a:p>
            <a:pPr>
              <a:buNone/>
            </a:pPr>
            <a:r>
              <a:rPr lang="pl-PL" dirty="0" smtClean="0"/>
              <a:t>1) inwestycji celu publicznego </a:t>
            </a:r>
            <a:r>
              <a:rPr lang="pl-PL" b="1" dirty="0" smtClean="0"/>
              <a:t>o znaczeniu krajowym i wojewódzkim - wójt</a:t>
            </a:r>
            <a:r>
              <a:rPr lang="pl-PL" dirty="0" smtClean="0"/>
              <a:t>, burmistrz albo prezydent miasta </a:t>
            </a:r>
            <a:r>
              <a:rPr lang="pl-PL" b="1" dirty="0" smtClean="0"/>
              <a:t>w uzgodnieniu z marszałkiem województwa</a:t>
            </a:r>
            <a:r>
              <a:rPr lang="pl-PL" dirty="0" smtClean="0"/>
              <a:t>;</a:t>
            </a:r>
          </a:p>
          <a:p>
            <a:pPr>
              <a:buNone/>
            </a:pPr>
            <a:r>
              <a:rPr lang="pl-PL" dirty="0" smtClean="0"/>
              <a:t>2) inwestycji celu publicznego </a:t>
            </a:r>
            <a:r>
              <a:rPr lang="pl-PL" b="1" dirty="0" smtClean="0"/>
              <a:t>o znaczeniu powiatowym i gminnym - wój</a:t>
            </a:r>
            <a:r>
              <a:rPr lang="pl-PL" dirty="0" smtClean="0"/>
              <a:t>t, burmistrz albo prezydent miasta;</a:t>
            </a:r>
          </a:p>
          <a:p>
            <a:pPr>
              <a:buNone/>
            </a:pPr>
            <a:r>
              <a:rPr lang="pl-PL" dirty="0" smtClean="0"/>
              <a:t>3) inwestycji celu publicznego na </a:t>
            </a:r>
            <a:r>
              <a:rPr lang="pl-PL" b="1" dirty="0" smtClean="0"/>
              <a:t>terenach zamkniętych - wojewoda</a:t>
            </a:r>
            <a:r>
              <a:rPr lang="pl-PL" dirty="0" smtClean="0"/>
              <a:t>;</a:t>
            </a:r>
          </a:p>
          <a:p>
            <a:pPr>
              <a:buNone/>
            </a:pPr>
            <a:r>
              <a:rPr lang="pl-PL" dirty="0" smtClean="0"/>
              <a:t>(art. 51 ust.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W przypadku niewydania przez właściwy organ decyzji w sprawie ustalenia lokalizacji inwestycji celu publicznego w terminie 65 dni od dnia złożenia wniosku o wydanie takiej decyzji, </a:t>
            </a:r>
          </a:p>
          <a:p>
            <a:pPr>
              <a:buFontTx/>
              <a:buChar char="-"/>
            </a:pPr>
            <a:r>
              <a:rPr lang="pl-PL" dirty="0" smtClean="0"/>
              <a:t>organ wyższego stopnia wymierza temu organowi, w drodze postanowienia, na które przysługuje zażalenie, </a:t>
            </a:r>
          </a:p>
          <a:p>
            <a:pPr>
              <a:buFontTx/>
              <a:buChar char="-"/>
            </a:pPr>
            <a:r>
              <a:rPr lang="pl-PL" dirty="0" smtClean="0"/>
              <a:t>karę pieniężną w wysokości 500 zł za każdy dzień zwłoki. </a:t>
            </a:r>
          </a:p>
          <a:p>
            <a:pPr>
              <a:buNone/>
            </a:pPr>
            <a:r>
              <a:rPr lang="pl-PL" dirty="0" smtClean="0"/>
              <a:t>Wpływy z kar pieniężnych stanowią dochód budżetu państwa. </a:t>
            </a:r>
          </a:p>
          <a:p>
            <a:pPr>
              <a:buNone/>
            </a:pPr>
            <a:r>
              <a:rPr lang="pl-PL" dirty="0" smtClean="0"/>
              <a:t>(art. 51 ust. 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Do terminu, o którym mowa w art. 51 ust. 2, nie wlicza się terminów przewidzianych w przepisach prawa do dokonania określonych czynności, okresów zawieszenia postępowania oraz okresów opóźnień spowodowanych z winy strony albo z przyczyn niezależnych od organu.</a:t>
            </a:r>
          </a:p>
          <a:p>
            <a:pPr>
              <a:buNone/>
            </a:pPr>
            <a:r>
              <a:rPr lang="pl-PL" dirty="0" smtClean="0"/>
              <a:t>(art. 51 ust. 2c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Karę pieniężną uiszcza się w terminie 14 dni od dnia doręczenia postanowienia, o którym mowa w ust. 2. </a:t>
            </a:r>
          </a:p>
          <a:p>
            <a:pPr>
              <a:buNone/>
            </a:pPr>
            <a:r>
              <a:rPr lang="pl-PL" dirty="0" smtClean="0"/>
              <a:t>W przypadku nieuiszczenia kary pieniężnej, podlega ona ściągnięciu w trybie przepisów o postępowaniu egzekucyjnym w administracji.</a:t>
            </a:r>
          </a:p>
          <a:p>
            <a:pPr>
              <a:buNone/>
            </a:pPr>
            <a:r>
              <a:rPr lang="pl-PL" dirty="0" smtClean="0"/>
              <a:t>(art. 51 ust. 2b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Organem wyższego stopnia w sprawach określonych w art. 51 ust. 2 jest wojewoda. </a:t>
            </a:r>
          </a:p>
          <a:p>
            <a:pPr>
              <a:buNone/>
            </a:pPr>
            <a:r>
              <a:rPr lang="pl-PL" dirty="0" smtClean="0"/>
              <a:t>(art. 51 ust. 2a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WŁAŚCIWOŚĆ MIEJSCOWA </a:t>
            </a:r>
          </a:p>
          <a:p>
            <a:pPr>
              <a:buNone/>
            </a:pPr>
            <a:r>
              <a:rPr lang="pl-PL" dirty="0" smtClean="0"/>
              <a:t>W przypadku inwestycji celu publicznego wykraczającej </a:t>
            </a:r>
            <a:r>
              <a:rPr lang="pl-PL" b="1" dirty="0" smtClean="0"/>
              <a:t>poza obszar jednej gminy</a:t>
            </a:r>
          </a:p>
          <a:p>
            <a:pPr>
              <a:buNone/>
            </a:pPr>
            <a:r>
              <a:rPr lang="pl-PL" dirty="0" smtClean="0"/>
              <a:t>decyzję o ustaleniu lokalizacji inwestycji celu publicznego </a:t>
            </a:r>
            <a:r>
              <a:rPr lang="pl-PL" b="1" dirty="0" smtClean="0"/>
              <a:t>wydaje wójt</a:t>
            </a:r>
            <a:r>
              <a:rPr lang="pl-PL" dirty="0" smtClean="0"/>
              <a:t>, burmistrz albo prezydent miasta, na którego obszarze właściwości </a:t>
            </a:r>
            <a:r>
              <a:rPr lang="pl-PL" b="1" dirty="0" smtClean="0"/>
              <a:t>znajduje się największa część terenu</a:t>
            </a:r>
            <a:r>
              <a:rPr lang="pl-PL" dirty="0" smtClean="0"/>
              <a:t>, na którym ma być realizowana ta inwestycja, </a:t>
            </a:r>
          </a:p>
          <a:p>
            <a:pPr>
              <a:buNone/>
            </a:pPr>
            <a:r>
              <a:rPr lang="pl-PL" dirty="0" smtClean="0"/>
              <a:t>w </a:t>
            </a:r>
            <a:r>
              <a:rPr lang="pl-PL" b="1" dirty="0" smtClean="0"/>
              <a:t>porozumieniu z zainteresowanymi wójtami</a:t>
            </a:r>
            <a:r>
              <a:rPr lang="pl-PL" dirty="0" smtClean="0"/>
              <a:t>, burmistrzami albo prezydentami miast. </a:t>
            </a:r>
          </a:p>
          <a:p>
            <a:pPr>
              <a:buNone/>
            </a:pPr>
            <a:r>
              <a:rPr lang="pl-PL" dirty="0" smtClean="0"/>
              <a:t>(art. 51 ust. 3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W przypadku braku miejscowego planu zagospodarowania przestrzennego określenie sposobów zagospodarowania i warunków zabudowy terenu następuje w </a:t>
            </a:r>
            <a:r>
              <a:rPr lang="pl-PL" b="1" dirty="0" smtClean="0"/>
              <a:t>drodze decyzji o warunkach zabudowy i zagospodarowania terenu</a:t>
            </a:r>
            <a:r>
              <a:rPr lang="pl-PL" dirty="0" smtClean="0"/>
              <a:t>, przy czym:</a:t>
            </a:r>
          </a:p>
          <a:p>
            <a:pPr>
              <a:buNone/>
            </a:pPr>
            <a:r>
              <a:rPr lang="pl-PL" dirty="0" smtClean="0"/>
              <a:t>1) lokalizację inwestycji celu publicznego ustala się w drodze </a:t>
            </a:r>
            <a:r>
              <a:rPr lang="pl-PL" b="1" dirty="0" smtClean="0"/>
              <a:t>decyzji o lokalizacji inwestycji celu publicznego</a:t>
            </a:r>
            <a:r>
              <a:rPr lang="pl-PL" dirty="0" smtClean="0"/>
              <a:t>;</a:t>
            </a:r>
          </a:p>
          <a:p>
            <a:pPr>
              <a:buNone/>
            </a:pPr>
            <a:r>
              <a:rPr lang="pl-PL" dirty="0" smtClean="0"/>
              <a:t>2) sposób zagospodarowania terenu i warunki zabudowy dla innych inwestycji ustala się w drodze </a:t>
            </a:r>
            <a:r>
              <a:rPr lang="pl-PL" b="1" dirty="0" smtClean="0"/>
              <a:t>decyzji o warunkach zabudowy.</a:t>
            </a:r>
          </a:p>
          <a:p>
            <a:pPr>
              <a:buNone/>
            </a:pPr>
            <a:r>
              <a:rPr lang="pl-PL" dirty="0" smtClean="0"/>
              <a:t>(art. 4 ust. 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sz="2400" b="1" dirty="0" smtClean="0"/>
              <a:t>Wniosek o ustalenie lokalizacji inwestycji celu publicznego</a:t>
            </a:r>
          </a:p>
          <a:p>
            <a:pPr>
              <a:buNone/>
            </a:pPr>
            <a:r>
              <a:rPr lang="pl-PL" dirty="0" smtClean="0"/>
              <a:t>Ustalenie lokalizacji inwestycji celu publicznego następuje na </a:t>
            </a:r>
            <a:r>
              <a:rPr lang="pl-PL" b="1" dirty="0" smtClean="0"/>
              <a:t>wniosek inwestora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(art. 52 ust. 1 </a:t>
            </a:r>
            <a:r>
              <a:rPr lang="pl-PL" dirty="0" err="1" smtClean="0"/>
              <a:t>upzp</a:t>
            </a:r>
            <a:r>
              <a:rPr lang="pl-PL" dirty="0" smtClean="0"/>
              <a:t>)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Nie można uzależnić wydania </a:t>
            </a:r>
            <a:r>
              <a:rPr lang="pl-PL" dirty="0" smtClean="0"/>
              <a:t>decyzji o ustaleniu lokalizacji inwestycji celu publicznego </a:t>
            </a:r>
          </a:p>
          <a:p>
            <a:pPr>
              <a:buNone/>
            </a:pPr>
            <a:r>
              <a:rPr lang="pl-PL" b="1" dirty="0" smtClean="0"/>
              <a:t>od zobowiązania się wnioskodawcy do spełnienia nieprzewidzianych odrębnymi przepisami świadczeń lub warunków. </a:t>
            </a:r>
          </a:p>
          <a:p>
            <a:pPr>
              <a:buNone/>
            </a:pPr>
            <a:r>
              <a:rPr lang="pl-PL" dirty="0" smtClean="0"/>
              <a:t>(art. 52 ust. 3 </a:t>
            </a:r>
            <a:r>
              <a:rPr lang="pl-PL" dirty="0" err="1" smtClean="0"/>
              <a:t>upzp</a:t>
            </a:r>
            <a:r>
              <a:rPr lang="pl-PL" dirty="0" smtClean="0"/>
              <a:t>)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sz="2400" b="1" dirty="0" smtClean="0"/>
              <a:t>Wniosek o ustalenie lokalizacji inwestycji celu publicznego</a:t>
            </a:r>
          </a:p>
          <a:p>
            <a:pPr>
              <a:buNone/>
            </a:pPr>
            <a:r>
              <a:rPr lang="pl-PL" b="1" dirty="0" smtClean="0"/>
              <a:t>Przesłanie odpisów innych decyzji dot. zag. </a:t>
            </a:r>
            <a:r>
              <a:rPr lang="pl-PL" b="1" dirty="0" err="1" smtClean="0"/>
              <a:t>przest</a:t>
            </a:r>
            <a:r>
              <a:rPr lang="pl-PL" b="1" dirty="0" smtClean="0"/>
              <a:t>. </a:t>
            </a:r>
          </a:p>
          <a:p>
            <a:pPr>
              <a:buNone/>
            </a:pPr>
            <a:r>
              <a:rPr lang="pl-PL" dirty="0" smtClean="0"/>
              <a:t>1. Organy wydające decyzje w indywidualnych sprawach z zakresu administracji publicznej, które dotyczą zagospodarowania terenu, są obowiązane przesyłać ich odpisy do wójta, burmistrza albo prezydenta miasta.</a:t>
            </a:r>
          </a:p>
          <a:p>
            <a:pPr>
              <a:buNone/>
            </a:pPr>
            <a:r>
              <a:rPr lang="pl-PL" dirty="0" smtClean="0"/>
              <a:t>2. Organy, które w terminie 7 dni od dnia wydania decyzji, o których mowa w ust. 1, nie prześlą odpisów tych decyzji, </a:t>
            </a:r>
            <a:r>
              <a:rPr lang="pl-PL" b="1" dirty="0" smtClean="0"/>
              <a:t>ponoszą na zasadach ogólnych odpowiedzialność za szkodę tym wyrządzoną. </a:t>
            </a:r>
          </a:p>
          <a:p>
            <a:pPr>
              <a:buNone/>
            </a:pPr>
            <a:r>
              <a:rPr lang="pl-PL" dirty="0" smtClean="0"/>
              <a:t>(art. 66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sz="2400" b="1" dirty="0" smtClean="0"/>
              <a:t>Wniosek o ustalenie lokalizacji inwestycji celu publicznego</a:t>
            </a:r>
          </a:p>
          <a:p>
            <a:pPr>
              <a:buNone/>
            </a:pPr>
            <a:r>
              <a:rPr lang="pl-PL" u="sng" dirty="0" smtClean="0"/>
              <a:t>Wniosek o ustalenie lokalizacji inwestycji celu publicznego powinien zawierać: </a:t>
            </a:r>
          </a:p>
          <a:p>
            <a:pPr marL="514350" indent="-514350">
              <a:buAutoNum type="arabicParenR"/>
            </a:pPr>
            <a:r>
              <a:rPr lang="pl-PL" b="1" dirty="0" smtClean="0"/>
              <a:t>określenie granic terenu objętego wnioskiem</a:t>
            </a:r>
            <a:r>
              <a:rPr lang="pl-PL" dirty="0" smtClean="0"/>
              <a:t>, przedstawionych na </a:t>
            </a:r>
            <a:r>
              <a:rPr lang="pl-PL" b="1" dirty="0" smtClean="0"/>
              <a:t>kopii mapy zasadniczej </a:t>
            </a:r>
            <a:r>
              <a:rPr lang="pl-PL" dirty="0" smtClean="0"/>
              <a:t>lub, w przypadku jej braku, na </a:t>
            </a:r>
            <a:r>
              <a:rPr lang="pl-PL" b="1" dirty="0" smtClean="0"/>
              <a:t>kopii mapy katastralnej</a:t>
            </a:r>
            <a:r>
              <a:rPr lang="pl-PL" dirty="0" smtClean="0"/>
              <a:t>, przyjętych do państwowego zasobu geodezyjnego i kartograficznego, obejmujących teren, którego wniosek dotyczy, i obszaru, na który ta inwestycja będzie oddziaływać, w skali 1:500 lub 1:1000, a w stosunku do inwestycji liniowych również w skali 1:2000;</a:t>
            </a:r>
          </a:p>
          <a:p>
            <a:pPr marL="514350" indent="-514350">
              <a:buNone/>
            </a:pPr>
            <a:r>
              <a:rPr lang="pl-PL" dirty="0" smtClean="0"/>
              <a:t>(art. 52 ust. 2 pkt.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sz="2400" b="1" dirty="0" smtClean="0"/>
              <a:t>Wniosek o ustalenie lokalizacji inwestycji celu publicznego</a:t>
            </a:r>
          </a:p>
          <a:p>
            <a:pPr>
              <a:buNone/>
            </a:pPr>
            <a:r>
              <a:rPr lang="pl-PL" u="sng" dirty="0" smtClean="0"/>
              <a:t>Wniosek o ustalenie lokalizacji inwestycji celu publicznego powinien zawierać: </a:t>
            </a:r>
          </a:p>
          <a:p>
            <a:pPr>
              <a:buNone/>
            </a:pPr>
            <a:r>
              <a:rPr lang="pl-PL" b="1" dirty="0" smtClean="0"/>
              <a:t>2) </a:t>
            </a:r>
            <a:r>
              <a:rPr lang="pl-PL" dirty="0" smtClean="0"/>
              <a:t>charakterystykę inwestycji, obejmującą:</a:t>
            </a:r>
          </a:p>
          <a:p>
            <a:pPr>
              <a:buFontTx/>
              <a:buChar char="-"/>
            </a:pPr>
            <a:r>
              <a:rPr lang="pl-PL" dirty="0" smtClean="0"/>
              <a:t>określenie zapotrzebowania na wodę, energię oraz </a:t>
            </a:r>
          </a:p>
          <a:p>
            <a:pPr>
              <a:buFontTx/>
              <a:buChar char="-"/>
            </a:pPr>
            <a:r>
              <a:rPr lang="pl-PL" dirty="0" smtClean="0"/>
              <a:t>sposobu odprowadzania lub oczyszczania ścieków, a także </a:t>
            </a:r>
          </a:p>
          <a:p>
            <a:pPr>
              <a:buFontTx/>
              <a:buChar char="-"/>
            </a:pPr>
            <a:r>
              <a:rPr lang="pl-PL" dirty="0" smtClean="0"/>
              <a:t>innych potrzeb w zakresie infrastruktury technicznej, a w razie potrzeby również </a:t>
            </a:r>
          </a:p>
          <a:p>
            <a:pPr>
              <a:buFontTx/>
              <a:buChar char="-"/>
            </a:pPr>
            <a:r>
              <a:rPr lang="pl-PL" dirty="0" smtClean="0"/>
              <a:t>sposobu unieszkodliwiania odpadów,</a:t>
            </a:r>
          </a:p>
          <a:p>
            <a:pPr>
              <a:buNone/>
            </a:pPr>
            <a:r>
              <a:rPr lang="pl-PL" dirty="0" smtClean="0"/>
              <a:t>(art. 52 ust. 2 pkt. 2 lit. a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sz="2400" b="1" dirty="0" smtClean="0"/>
              <a:t>Wniosek o ustalenie lokalizacji inwestycji celu publicznego</a:t>
            </a:r>
          </a:p>
          <a:p>
            <a:pPr>
              <a:buNone/>
            </a:pPr>
            <a:r>
              <a:rPr lang="pl-PL" u="sng" dirty="0" smtClean="0"/>
              <a:t>Wniosek o ustalenie lokalizacji inwestycji celu publicznego powinien zawierać: </a:t>
            </a:r>
          </a:p>
          <a:p>
            <a:pPr>
              <a:buNone/>
            </a:pPr>
            <a:r>
              <a:rPr lang="pl-PL" b="1" dirty="0" smtClean="0"/>
              <a:t>3) </a:t>
            </a:r>
            <a:r>
              <a:rPr lang="pl-PL" dirty="0" smtClean="0"/>
              <a:t>charakterystykę inwestycji, obejmującą:</a:t>
            </a:r>
          </a:p>
          <a:p>
            <a:pPr>
              <a:buFontTx/>
              <a:buChar char="-"/>
            </a:pPr>
            <a:r>
              <a:rPr lang="pl-PL" dirty="0" smtClean="0"/>
              <a:t>określenie planowanego sposobu zagospodarowania terenu oraz </a:t>
            </a:r>
          </a:p>
          <a:p>
            <a:pPr>
              <a:buFontTx/>
              <a:buChar char="-"/>
            </a:pPr>
            <a:r>
              <a:rPr lang="pl-PL" dirty="0" smtClean="0"/>
              <a:t>charakterystyki zabudowy i zagospodarowania terenu, w tym przeznaczenia i gabarytów projektowanych obiektów budowlanych oraz </a:t>
            </a:r>
          </a:p>
          <a:p>
            <a:pPr>
              <a:buFontTx/>
              <a:buChar char="-"/>
            </a:pPr>
            <a:r>
              <a:rPr lang="pl-PL" dirty="0" smtClean="0"/>
              <a:t>powierzchni terenu podlegającej przekształceniu, przedstawione w formie opisowej i graficznej, </a:t>
            </a:r>
          </a:p>
          <a:p>
            <a:pPr>
              <a:buNone/>
            </a:pPr>
            <a:r>
              <a:rPr lang="pl-PL" dirty="0" smtClean="0"/>
              <a:t>(art. 52 ust. 2 pkt. 2 lit. b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400" b="1" dirty="0" smtClean="0"/>
              <a:t>Wniosek o ustalenie lokalizacji inwestycji celu publicznego</a:t>
            </a:r>
          </a:p>
          <a:p>
            <a:pPr>
              <a:buNone/>
            </a:pPr>
            <a:r>
              <a:rPr lang="pl-PL" u="sng" dirty="0" smtClean="0"/>
              <a:t>Wniosek o ustalenie lokalizacji inwestycji celu publicznego powinien zawierać: </a:t>
            </a:r>
          </a:p>
          <a:p>
            <a:pPr>
              <a:buNone/>
            </a:pPr>
            <a:r>
              <a:rPr lang="pl-PL" b="1" dirty="0" smtClean="0"/>
              <a:t>4) </a:t>
            </a:r>
            <a:r>
              <a:rPr lang="pl-PL" dirty="0" smtClean="0"/>
              <a:t>charakterystykę inwestycji, obejmującą:</a:t>
            </a:r>
          </a:p>
          <a:p>
            <a:pPr>
              <a:buFontTx/>
              <a:buChar char="-"/>
            </a:pPr>
            <a:r>
              <a:rPr lang="pl-PL" dirty="0" smtClean="0"/>
              <a:t>określenie charakterystycznych parametrów technicznych inwestycji oraz </a:t>
            </a:r>
          </a:p>
          <a:p>
            <a:pPr>
              <a:buFontTx/>
              <a:buChar char="-"/>
            </a:pPr>
            <a:r>
              <a:rPr lang="pl-PL" dirty="0" smtClean="0"/>
              <a:t>dane charakteryzujące jej wpływ na środowisko;</a:t>
            </a:r>
          </a:p>
          <a:p>
            <a:pPr>
              <a:buNone/>
            </a:pPr>
            <a:r>
              <a:rPr lang="pl-PL" dirty="0" smtClean="0"/>
              <a:t>(art. 52 ust. 2 pkt. 2 lit. c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Postępowanie w sprawie wydania DICP</a:t>
            </a:r>
          </a:p>
          <a:p>
            <a:pPr marL="514350" indent="-514350">
              <a:buAutoNum type="arabicParenR"/>
            </a:pPr>
            <a:r>
              <a:rPr lang="pl-PL" dirty="0" smtClean="0"/>
              <a:t>O wszczęciu postępowania w sprawie wydania decyzji o ustaleniu lokalizacji inwestycji celu publicznego oraz </a:t>
            </a:r>
          </a:p>
          <a:p>
            <a:pPr marL="514350" indent="-514350">
              <a:buAutoNum type="arabicParenR"/>
            </a:pPr>
            <a:r>
              <a:rPr lang="pl-PL" dirty="0" smtClean="0"/>
              <a:t>postanowieniach i decyzji kończącej postępowanie</a:t>
            </a:r>
          </a:p>
          <a:p>
            <a:pPr marL="514350" indent="-514350">
              <a:buNone/>
            </a:pPr>
            <a:r>
              <a:rPr lang="pl-PL" dirty="0" smtClean="0"/>
              <a:t>strony zawiadamia się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w drodze obwieszczenia, a także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w sposób zwyczajowo przyjęty w danej miejscowości.</a:t>
            </a:r>
          </a:p>
          <a:p>
            <a:pPr marL="514350" indent="-514350">
              <a:buNone/>
            </a:pPr>
            <a:r>
              <a:rPr lang="pl-PL" dirty="0" smtClean="0"/>
              <a:t>Inwestora oraz właścicieli i użytkowników wieczystych nieruchomości, na których będą lokalizowane inwestycje celu publicznego, zawiadamia się na piśmie. </a:t>
            </a:r>
          </a:p>
          <a:p>
            <a:pPr marL="514350" indent="-514350">
              <a:buNone/>
            </a:pPr>
            <a:r>
              <a:rPr lang="pl-PL" dirty="0" smtClean="0"/>
              <a:t>(art. 53 ust.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Postępowanie w sprawie wydania DICP</a:t>
            </a:r>
          </a:p>
          <a:p>
            <a:pPr>
              <a:buNone/>
            </a:pPr>
            <a:r>
              <a:rPr lang="pl-PL" dirty="0" smtClean="0"/>
              <a:t>W postępowaniu w sprawie wydania decyzji o ustaleniu lokalizacji inwestycji celu publicznego przepisu art. 31 par. 4 KPA </a:t>
            </a:r>
            <a:r>
              <a:rPr lang="pl-PL" b="1" dirty="0" smtClean="0"/>
              <a:t>nie stosuje się.</a:t>
            </a:r>
          </a:p>
          <a:p>
            <a:pPr>
              <a:buNone/>
            </a:pPr>
            <a:r>
              <a:rPr lang="pl-PL" dirty="0" smtClean="0"/>
              <a:t>(art. 53 ust. 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Organ administracji publicznej, wszczynając postępowanie w sprawie dotyczącej innej osoby, </a:t>
            </a:r>
            <a:r>
              <a:rPr lang="pl-PL" b="1" dirty="0" smtClean="0"/>
              <a:t>zawiadamia o tym organizację społeczną</a:t>
            </a:r>
            <a:r>
              <a:rPr lang="pl-PL" dirty="0" smtClean="0"/>
              <a:t>, jeżeli uzna, że może ona być zainteresowana udziałem w tym postępowaniu ze względu na swoje cele statutowe, i gdy przemawia za tym interes społeczny. </a:t>
            </a:r>
          </a:p>
          <a:p>
            <a:pPr>
              <a:buNone/>
            </a:pPr>
            <a:r>
              <a:rPr lang="pl-PL" dirty="0" smtClean="0"/>
              <a:t>(art. 31 par. 4 KPA)</a:t>
            </a:r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Postępowanie w sprawie wydania DICP</a:t>
            </a:r>
          </a:p>
          <a:p>
            <a:pPr>
              <a:buNone/>
            </a:pPr>
            <a:r>
              <a:rPr lang="pl-PL" dirty="0" smtClean="0"/>
              <a:t>Prezes Urzędu Komunikacji Elektronicznej </a:t>
            </a:r>
          </a:p>
          <a:p>
            <a:pPr>
              <a:buFontTx/>
              <a:buChar char="-"/>
            </a:pPr>
            <a:r>
              <a:rPr lang="pl-PL" dirty="0" smtClean="0"/>
              <a:t>może występować na prawach strony w postępowaniu w sprawie ustalenia lokalizacji inwestycji celu publicznego </a:t>
            </a:r>
          </a:p>
          <a:p>
            <a:pPr>
              <a:buFontTx/>
              <a:buChar char="-"/>
            </a:pPr>
            <a:r>
              <a:rPr lang="pl-PL" dirty="0" smtClean="0"/>
              <a:t>z zakresu łączności publicznej w rozumieniu ustawy z dnia 21 sierpnia 1997 r. o gospodarce nieruchomościami. </a:t>
            </a:r>
          </a:p>
          <a:p>
            <a:pPr>
              <a:buFontTx/>
              <a:buChar char="-"/>
            </a:pPr>
            <a:r>
              <a:rPr lang="pl-PL" dirty="0" smtClean="0"/>
              <a:t>Do Prezesa Urzędu Komunikacji Elektronicznej stosuje się przepisy Kodeksu postępowania administracyjnego dotyczące prokuratora. </a:t>
            </a:r>
          </a:p>
          <a:p>
            <a:pPr>
              <a:buNone/>
            </a:pPr>
            <a:r>
              <a:rPr lang="pl-PL" dirty="0" smtClean="0"/>
              <a:t>(art. 53 ust. 2a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Postępowanie w sprawie wydania DICP</a:t>
            </a:r>
          </a:p>
          <a:p>
            <a:pPr>
              <a:buNone/>
            </a:pPr>
            <a:r>
              <a:rPr lang="pl-PL" dirty="0" smtClean="0"/>
              <a:t>Właściwy organ w postępowaniu związanym z wydaniem decyzji o ustaleniu lokalizacji inwestycji celu publicznego dokonuje analizy:</a:t>
            </a:r>
          </a:p>
          <a:p>
            <a:pPr>
              <a:buNone/>
            </a:pPr>
            <a:r>
              <a:rPr lang="pl-PL" dirty="0" smtClean="0"/>
              <a:t>1) warunków i zasad zagospodarowania terenu oraz jego zabudowy, wynikających z przepisów odrębnych;</a:t>
            </a:r>
          </a:p>
          <a:p>
            <a:pPr>
              <a:buNone/>
            </a:pPr>
            <a:r>
              <a:rPr lang="pl-PL" dirty="0" smtClean="0"/>
              <a:t>2) stanu faktycznego i prawnego terenu, na którym przewiduje się realizację inwestycji. </a:t>
            </a:r>
          </a:p>
          <a:p>
            <a:pPr>
              <a:buNone/>
            </a:pPr>
            <a:r>
              <a:rPr lang="pl-PL" dirty="0" smtClean="0"/>
              <a:t>(art. 53 ust. 3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inwestycji celu publicznego </a:t>
            </a:r>
            <a:r>
              <a:rPr lang="pl-PL" dirty="0" smtClean="0"/>
              <a:t>- należy przez to rozumieć działania o znaczeniu lokalnym (gminnym) i ponadlokalnym (powiatowym, wojewódzkim i krajowym), a także krajowym (obejmującym również inwestycje międzynarodowe i ponadregionalne), oraz metropolitalnym (obejmującym obszar metropolitalny) </a:t>
            </a:r>
          </a:p>
          <a:p>
            <a:pPr>
              <a:buFontTx/>
              <a:buChar char="-"/>
            </a:pPr>
            <a:r>
              <a:rPr lang="pl-PL" dirty="0" smtClean="0"/>
              <a:t>bez względu na status podmiotu podejmującego te działania oraz </a:t>
            </a:r>
          </a:p>
          <a:p>
            <a:pPr>
              <a:buFontTx/>
              <a:buChar char="-"/>
            </a:pPr>
            <a:r>
              <a:rPr lang="pl-PL" dirty="0" smtClean="0"/>
              <a:t>źródła ich finansowania, </a:t>
            </a:r>
          </a:p>
          <a:p>
            <a:pPr>
              <a:buFontTx/>
              <a:buChar char="-"/>
            </a:pPr>
            <a:r>
              <a:rPr lang="pl-PL" dirty="0" smtClean="0"/>
              <a:t>stanowiące realizację celów, o których mowa w art. 6 ustawy z dnia 21 sierpnia 1997 r. o gospodarce nieruchomościami (Dz. U. z 2015 r. poz. 1774 i 1777);</a:t>
            </a:r>
          </a:p>
          <a:p>
            <a:pPr>
              <a:buNone/>
            </a:pPr>
            <a:r>
              <a:rPr lang="pl-PL" dirty="0" smtClean="0"/>
              <a:t>(art. 2 pkt. 5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Postępowanie w sprawie wydania DICP</a:t>
            </a:r>
          </a:p>
          <a:p>
            <a:pPr>
              <a:buNone/>
            </a:pPr>
            <a:r>
              <a:rPr lang="pl-PL" dirty="0" smtClean="0"/>
              <a:t>Decyzje, o których mowa w art. 51 ust. 1, wydaje się po uzgodnieniu z właściwymi organami, w zależności m. in. od rodzaju terenu. </a:t>
            </a:r>
          </a:p>
          <a:p>
            <a:pPr>
              <a:buNone/>
            </a:pPr>
            <a:r>
              <a:rPr lang="pl-PL" dirty="0" smtClean="0"/>
              <a:t>(art. 53 ust. 4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art. 51 ust. 1 </a:t>
            </a:r>
            <a:r>
              <a:rPr lang="pl-PL" dirty="0" err="1" smtClean="0"/>
              <a:t>upzp</a:t>
            </a:r>
            <a:r>
              <a:rPr lang="pl-PL" dirty="0" smtClean="0"/>
              <a:t> – dot. właściwości rzeczowej organów wydających DICP</a:t>
            </a:r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Postępowanie w sprawie wydania DICP</a:t>
            </a:r>
          </a:p>
          <a:p>
            <a:pPr>
              <a:buNone/>
            </a:pPr>
            <a:r>
              <a:rPr lang="pl-PL" dirty="0" smtClean="0"/>
              <a:t>Uzgodnień, o których mowa w art. 53 ust. 4, dokonuje się w trybie art. 106 Kodeksu postępowania administracyjnego, z tym że zażalenie przysługuje wyłącznie inwestorowi. </a:t>
            </a:r>
          </a:p>
          <a:p>
            <a:pPr>
              <a:buNone/>
            </a:pPr>
            <a:r>
              <a:rPr lang="pl-PL" dirty="0" smtClean="0"/>
              <a:t>W przypadku niezajęcia stanowiska przez organ uzgadniający </a:t>
            </a:r>
            <a:r>
              <a:rPr lang="pl-PL" b="1" dirty="0" smtClean="0"/>
              <a:t>w terminie 2 tygodni od dnia doręczenia wystąpienia o uzgodnienie - </a:t>
            </a:r>
            <a:r>
              <a:rPr lang="pl-PL" b="1" dirty="0" err="1" smtClean="0"/>
              <a:t>uzgodnienie</a:t>
            </a:r>
            <a:r>
              <a:rPr lang="pl-PL" b="1" dirty="0" smtClean="0"/>
              <a:t> uważa się za dokonane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(art. 53 ust. 5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6612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 smtClean="0"/>
              <a:t>Postępowanie w sprawie wydania DICP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dirty="0" smtClean="0"/>
              <a:t>§  1. Jeżeli przepis prawa uzależnia wydanie decyzji od zajęcia stanowiska przez inny organ (wyrażenia opinii lub zgody albo wyrażenia stanowiska w innej formie), </a:t>
            </a:r>
            <a:r>
              <a:rPr lang="pl-PL" u="sng" dirty="0" smtClean="0"/>
              <a:t>decyzję wydaje się po zajęciu stanowiska przez ten orga</a:t>
            </a:r>
            <a:r>
              <a:rPr lang="pl-PL" dirty="0" smtClean="0"/>
              <a:t>n.</a:t>
            </a:r>
          </a:p>
          <a:p>
            <a:pPr>
              <a:buNone/>
            </a:pPr>
            <a:r>
              <a:rPr lang="pl-PL" dirty="0" smtClean="0"/>
              <a:t>§  2. Organ załatwiający sprawę, zwracając się do innego organu o zajęcie stanowiska, zawiadamia o tym stronę.</a:t>
            </a:r>
          </a:p>
          <a:p>
            <a:pPr>
              <a:buNone/>
            </a:pPr>
            <a:r>
              <a:rPr lang="pl-PL" dirty="0" smtClean="0"/>
              <a:t>§  3. Organ, do którego zwrócono się o </a:t>
            </a:r>
            <a:r>
              <a:rPr lang="pl-PL" u="sng" dirty="0" smtClean="0"/>
              <a:t>zajęcie stanowiska, obowiązany jest przedstawić je niezwłocznie</a:t>
            </a:r>
            <a:r>
              <a:rPr lang="pl-PL" dirty="0" smtClean="0"/>
              <a:t>, jednak nie później niż w terminie dwóch tygodni od dnia doręczenia mu żądania, chyba że przepis prawa przewiduje inny termin.</a:t>
            </a:r>
          </a:p>
          <a:p>
            <a:pPr>
              <a:buNone/>
            </a:pPr>
            <a:r>
              <a:rPr lang="pl-PL" dirty="0" smtClean="0"/>
              <a:t>§  4. </a:t>
            </a:r>
            <a:r>
              <a:rPr lang="pl-PL" u="sng" dirty="0" smtClean="0"/>
              <a:t>Organ obowiązany do zajęcia stanowiska może w razie potrzeby przeprowadzić postępowanie wyjaśniające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§  5</a:t>
            </a:r>
            <a:r>
              <a:rPr lang="pl-PL" u="sng" dirty="0" smtClean="0"/>
              <a:t>. Zajęcie stanowiska przez ten organ następuje w drodze postanowienia, na które służy stronie zażalenie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b="1" dirty="0" smtClean="0"/>
              <a:t>(art. 106 §  1-5 kpa)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dirty="0" smtClean="0"/>
              <a:t>Postępowanie w sprawie wydania DICP</a:t>
            </a:r>
          </a:p>
          <a:p>
            <a:pPr>
              <a:buNone/>
            </a:pPr>
            <a:r>
              <a:rPr lang="pl-PL" dirty="0" smtClean="0"/>
              <a:t>W przypadku odmowy uzgodnienia decyzji o ustaleniu lokalizacji inwestycji celu publicznego </a:t>
            </a:r>
          </a:p>
          <a:p>
            <a:pPr>
              <a:buNone/>
            </a:pPr>
            <a:r>
              <a:rPr lang="pl-PL" dirty="0" smtClean="0"/>
              <a:t>- przez organy, o których mowa w ust. 4 </a:t>
            </a:r>
            <a:r>
              <a:rPr lang="pl-PL" dirty="0" err="1" smtClean="0"/>
              <a:t>pkt</a:t>
            </a:r>
            <a:r>
              <a:rPr lang="pl-PL" dirty="0" smtClean="0"/>
              <a:t> 10, </a:t>
            </a:r>
            <a:r>
              <a:rPr lang="pl-PL" u="sng" dirty="0" smtClean="0"/>
              <a:t>wojewoda, marszałek województwa oraz starosta w zakresie zadań rządowych albo samorządowych, służących realizacji inwestycji celu publicznego, o których mowa w art. 48 - w odniesieniu do terenów, przeznaczonych na ten cel w planach miejscowych </a:t>
            </a:r>
          </a:p>
          <a:p>
            <a:pPr>
              <a:buNone/>
            </a:pPr>
            <a:r>
              <a:rPr lang="pl-PL" dirty="0" smtClean="0"/>
              <a:t>z uwagi na zamiar realizacji na objętym wnioskiem terenie zadań rządowych albo samorządowych, służących realizacji inwestycji celu publicznego, o których mowa w art. 39 ust. 3 </a:t>
            </a:r>
            <a:r>
              <a:rPr lang="pl-PL" dirty="0" err="1" smtClean="0"/>
              <a:t>pkt</a:t>
            </a:r>
            <a:r>
              <a:rPr lang="pl-PL" dirty="0" smtClean="0"/>
              <a:t> 3 i art. 48, </a:t>
            </a:r>
          </a:p>
          <a:p>
            <a:pPr>
              <a:buFontTx/>
              <a:buChar char="-"/>
            </a:pPr>
            <a:r>
              <a:rPr lang="pl-PL" dirty="0" smtClean="0"/>
              <a:t>postępowanie administracyjne w sprawie ustalenia lokalizacji inwestycji celu publicznego </a:t>
            </a:r>
            <a:r>
              <a:rPr lang="pl-PL" b="1" dirty="0" smtClean="0"/>
              <a:t>zawiesza się na czas nie dłuższy niż 9 miesięcy od dnia złożenia wniosku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Jeżeli w okresie zawieszenia postępowania administracyjnego nie uchwalono miejscowego planu albo nie ustalono lokalizacji inwestycji celu publicznego, związanej z tymi zadaniami, decyzję wydaje się pomimo braku tego uzgodnienia.</a:t>
            </a:r>
          </a:p>
          <a:p>
            <a:pPr>
              <a:buNone/>
            </a:pPr>
            <a:r>
              <a:rPr lang="pl-PL" dirty="0" smtClean="0"/>
              <a:t>(art. 53 ust. 5a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Postępowanie w sprawie wydania DICP</a:t>
            </a:r>
          </a:p>
          <a:p>
            <a:pPr>
              <a:buNone/>
            </a:pPr>
            <a:r>
              <a:rPr lang="pl-PL" dirty="0" smtClean="0"/>
              <a:t>c.d.</a:t>
            </a:r>
          </a:p>
          <a:p>
            <a:pPr>
              <a:buNone/>
            </a:pPr>
            <a:r>
              <a:rPr lang="pl-PL" dirty="0" smtClean="0"/>
              <a:t>art. 39 ust. 3 pkt. 3 </a:t>
            </a:r>
            <a:r>
              <a:rPr lang="pl-PL" dirty="0" err="1" smtClean="0"/>
              <a:t>upzp</a:t>
            </a:r>
            <a:r>
              <a:rPr lang="pl-PL" dirty="0" smtClean="0"/>
              <a:t> - rozmieszczenie inwestycji celu publicznego o znaczeniu ponadlokalnym;</a:t>
            </a:r>
          </a:p>
          <a:p>
            <a:pPr>
              <a:buNone/>
            </a:pPr>
            <a:r>
              <a:rPr lang="pl-PL" dirty="0" smtClean="0"/>
              <a:t>art. 48 </a:t>
            </a:r>
            <a:r>
              <a:rPr lang="pl-PL" dirty="0" err="1" smtClean="0"/>
              <a:t>upzp</a:t>
            </a:r>
            <a:r>
              <a:rPr lang="pl-PL" dirty="0" smtClean="0"/>
              <a:t> - programy zawierające zadania rządowe</a:t>
            </a:r>
            <a:endParaRPr lang="pl-PL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Postępowanie w sprawie wydania DICP</a:t>
            </a:r>
          </a:p>
          <a:p>
            <a:pPr>
              <a:buNone/>
            </a:pPr>
            <a:r>
              <a:rPr lang="pl-PL" dirty="0" smtClean="0"/>
              <a:t>Postępowanie administracyjne w sprawie ustalenia lokalizacji inwestycji celu publicznego </a:t>
            </a:r>
          </a:p>
          <a:p>
            <a:pPr>
              <a:buFontTx/>
              <a:buChar char="-"/>
            </a:pPr>
            <a:r>
              <a:rPr lang="pl-PL" dirty="0" smtClean="0"/>
              <a:t>można zawiesić na okres nie dłuższy niż 12 miesięcy od dnia złożenia wniosku o ustalenie lokalizacji inwestycji celu publicznego.</a:t>
            </a:r>
          </a:p>
          <a:p>
            <a:pPr>
              <a:buNone/>
            </a:pPr>
            <a:r>
              <a:rPr lang="pl-PL" dirty="0" smtClean="0"/>
              <a:t>(art. 58 ust. 1 </a:t>
            </a:r>
            <a:r>
              <a:rPr lang="pl-PL" dirty="0" err="1" smtClean="0"/>
              <a:t>zd</a:t>
            </a:r>
            <a:r>
              <a:rPr lang="pl-PL" dirty="0" smtClean="0"/>
              <a:t>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b="1" dirty="0" smtClean="0"/>
              <a:t>Postępowanie w sprawie wydania DICP</a:t>
            </a:r>
          </a:p>
          <a:p>
            <a:pPr>
              <a:buNone/>
            </a:pPr>
            <a:r>
              <a:rPr lang="pl-PL" dirty="0" smtClean="0"/>
              <a:t>Wójt, burmistrz albo prezydent miasta podejmuje postępowanie i wydaje decyzję w sprawie ustalenia lokalizacji inwestycji celu publicznego, jeżeli:</a:t>
            </a:r>
          </a:p>
          <a:p>
            <a:pPr>
              <a:buNone/>
            </a:pPr>
            <a:r>
              <a:rPr lang="pl-PL" dirty="0" smtClean="0"/>
              <a:t>1) w ciągu dwóch miesięcy od dnia zawieszenia postępowania rada gminy nie podjęła uchwały o przystąpieniu do sporządzania planu miejscowego albo</a:t>
            </a:r>
          </a:p>
          <a:p>
            <a:pPr>
              <a:buNone/>
            </a:pPr>
            <a:r>
              <a:rPr lang="pl-PL" dirty="0" smtClean="0"/>
              <a:t>2) w okresie zawieszenia postępowania nie uchwalono planu miejscowego lub jego zmiany. </a:t>
            </a:r>
          </a:p>
          <a:p>
            <a:pPr>
              <a:buNone/>
            </a:pPr>
            <a:r>
              <a:rPr lang="pl-PL" dirty="0" smtClean="0"/>
              <a:t>(art. 58 ust. 1 </a:t>
            </a:r>
            <a:r>
              <a:rPr lang="pl-PL" i="1" dirty="0" err="1" smtClean="0"/>
              <a:t>in</a:t>
            </a:r>
            <a:r>
              <a:rPr lang="pl-PL" i="1" dirty="0" smtClean="0"/>
              <a:t> </a:t>
            </a:r>
            <a:r>
              <a:rPr lang="pl-PL" i="1" dirty="0" err="1" smtClean="0"/>
              <a:t>fine</a:t>
            </a:r>
            <a:r>
              <a:rPr lang="pl-PL" i="1" dirty="0" smtClean="0"/>
              <a:t>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Odwołanie od DICP</a:t>
            </a:r>
          </a:p>
          <a:p>
            <a:pPr>
              <a:buNone/>
            </a:pPr>
            <a:r>
              <a:rPr lang="pl-PL" dirty="0" smtClean="0"/>
              <a:t>Odwołanie od decyzji o ustaleniu lokalizacji inwestycji powinno zawierać: </a:t>
            </a:r>
          </a:p>
          <a:p>
            <a:pPr>
              <a:buFontTx/>
              <a:buChar char="-"/>
            </a:pPr>
            <a:r>
              <a:rPr lang="pl-PL" dirty="0" smtClean="0"/>
              <a:t>zarzuty odnoszące się do decyzji, </a:t>
            </a:r>
          </a:p>
          <a:p>
            <a:pPr>
              <a:buFontTx/>
              <a:buChar char="-"/>
            </a:pPr>
            <a:r>
              <a:rPr lang="pl-PL" dirty="0" smtClean="0"/>
              <a:t>określać istotę i zakres żądania będącego przedmiotem odwołania oraz </a:t>
            </a:r>
          </a:p>
          <a:p>
            <a:pPr>
              <a:buFontTx/>
              <a:buChar char="-"/>
            </a:pPr>
            <a:r>
              <a:rPr lang="pl-PL" dirty="0" smtClean="0"/>
              <a:t>wskazywać dowody uzasadniające to żądanie.</a:t>
            </a:r>
          </a:p>
          <a:p>
            <a:pPr>
              <a:buNone/>
            </a:pPr>
            <a:r>
              <a:rPr lang="pl-PL" dirty="0" smtClean="0"/>
              <a:t> (art. 53 ust. 6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Postępowanie w sprawie wydania DICP</a:t>
            </a:r>
          </a:p>
          <a:p>
            <a:pPr>
              <a:buFontTx/>
              <a:buChar char="-"/>
            </a:pPr>
            <a:r>
              <a:rPr lang="pl-PL" b="1" dirty="0" smtClean="0"/>
              <a:t>Nie stwierdza się nieważności decyzji </a:t>
            </a:r>
            <a:r>
              <a:rPr lang="pl-PL" dirty="0" smtClean="0"/>
              <a:t>o ustaleniu lokalizacji inwestycji celu publicznego, </a:t>
            </a:r>
            <a:r>
              <a:rPr lang="pl-PL" b="1" dirty="0" smtClean="0"/>
              <a:t>jeżeli od dnia jej doręczenia lub ogłoszenia upłynęło 12 miesięcy</a:t>
            </a:r>
            <a:r>
              <a:rPr lang="pl-PL" dirty="0" smtClean="0"/>
              <a:t>. Art. 158 par 2 KPA stosuje się odpowiednio.</a:t>
            </a:r>
          </a:p>
          <a:p>
            <a:pPr>
              <a:buNone/>
            </a:pPr>
            <a:r>
              <a:rPr lang="pl-PL" dirty="0" smtClean="0"/>
              <a:t>(art. 53 ust. 7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r>
              <a:rPr lang="pl-PL" dirty="0" smtClean="0"/>
              <a:t>Jeżeli nie można stwierdzić nieważności decyzji, organ administracji publicznej ograniczy się do : </a:t>
            </a:r>
          </a:p>
          <a:p>
            <a:pPr>
              <a:buFontTx/>
              <a:buChar char="-"/>
            </a:pPr>
            <a:r>
              <a:rPr lang="pl-PL" dirty="0" smtClean="0"/>
              <a:t>stwierdzenia wydania zaskarżonej decyzji z naruszeniem prawa oraz </a:t>
            </a:r>
          </a:p>
          <a:p>
            <a:pPr>
              <a:buFontTx/>
              <a:buChar char="-"/>
            </a:pPr>
            <a:r>
              <a:rPr lang="pl-PL" dirty="0" smtClean="0"/>
              <a:t>wskazania okoliczności, z powodu których nie stwierdził nieważności decyzji.  </a:t>
            </a:r>
          </a:p>
          <a:p>
            <a:pPr>
              <a:buNone/>
            </a:pPr>
            <a:r>
              <a:rPr lang="pl-PL" dirty="0" smtClean="0"/>
              <a:t>(art. 158 par 2 KPA)</a:t>
            </a:r>
          </a:p>
          <a:p>
            <a:pPr>
              <a:buNone/>
            </a:pPr>
            <a:r>
              <a:rPr lang="pl-PL" dirty="0" smtClean="0"/>
              <a:t>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Postępowanie w sprawie wydania DICP</a:t>
            </a:r>
          </a:p>
          <a:p>
            <a:pPr>
              <a:buNone/>
            </a:pPr>
            <a:r>
              <a:rPr lang="pl-PL" b="1" dirty="0" smtClean="0"/>
              <a:t>Nie uchyla się decyzji </a:t>
            </a:r>
            <a:r>
              <a:rPr lang="pl-PL" dirty="0" smtClean="0"/>
              <a:t>o ustaleniu lokalizacji celu publicznego w przypadku wznowienia postępowania na podstawie art. 145 par 1 pkt. 4 KPA, </a:t>
            </a:r>
            <a:r>
              <a:rPr lang="pl-PL" b="1" dirty="0" smtClean="0"/>
              <a:t>jeżeli upłynęło 12 miesięcy od dnia jej doręczenia lub ogłoszenia.</a:t>
            </a:r>
          </a:p>
          <a:p>
            <a:pPr>
              <a:buNone/>
            </a:pPr>
            <a:r>
              <a:rPr lang="pl-PL" dirty="0" smtClean="0"/>
              <a:t>(art. 53 ust. 8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r>
              <a:rPr lang="pl-PL" dirty="0" smtClean="0"/>
              <a:t>W sprawie zakończonej decyzją ostateczną wznawia się postępowanie, jeżeli: </a:t>
            </a:r>
          </a:p>
          <a:p>
            <a:pPr>
              <a:buNone/>
            </a:pPr>
            <a:r>
              <a:rPr lang="pl-PL" dirty="0" smtClean="0"/>
              <a:t>strona bez własnej winy nie brała udziału w postępowaniu; </a:t>
            </a:r>
          </a:p>
          <a:p>
            <a:pPr>
              <a:buNone/>
            </a:pPr>
            <a:r>
              <a:rPr lang="pl-PL" dirty="0" smtClean="0"/>
              <a:t>(art. 145 par 1 pkt. 4 KPA)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Art. 6 </a:t>
            </a:r>
            <a:r>
              <a:rPr lang="pl-PL" b="1" dirty="0" err="1" smtClean="0"/>
              <a:t>usg</a:t>
            </a:r>
            <a:r>
              <a:rPr lang="pl-PL" b="1" dirty="0" smtClean="0"/>
              <a:t> - </a:t>
            </a:r>
            <a:r>
              <a:rPr lang="pl-PL" dirty="0" smtClean="0"/>
              <a:t>Celami publicznymi w rozumieniu ustawy o gospodarce nieruchomościami są: </a:t>
            </a:r>
          </a:p>
          <a:p>
            <a:pPr lvl="0"/>
            <a:r>
              <a:rPr lang="pl-PL" dirty="0" smtClean="0"/>
              <a:t>wydzielanie gruntów pod drogi publiczne, drogi rowerowe i drogi wodne, budowa, utrzymywanie oraz wykonywanie robót budowlanych tych dróg, obiektów i urządzeń transportu publicznego, a także łączności publicznej i sygnalizacji;</a:t>
            </a:r>
          </a:p>
          <a:p>
            <a:pPr lvl="0"/>
            <a:r>
              <a:rPr lang="pl-PL" dirty="0" smtClean="0"/>
              <a:t>wydzielenie gruntów pod linie kolejowe oraz ich budowa i utrzymanie;</a:t>
            </a:r>
          </a:p>
          <a:p>
            <a:pPr lvl="0"/>
            <a:r>
              <a:rPr lang="pl-PL" dirty="0" smtClean="0"/>
              <a:t>wydzielanie gruntów pod lotniska, urządzenia i obiekty do obsługi ruchu lotniczego, w tym rejonów podejść, oraz budowa i eksploatacja tych lotnisk i urządzeń;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b="1" dirty="0" smtClean="0"/>
              <a:t>Stwierdzenie wygaśnięcia DICP</a:t>
            </a:r>
          </a:p>
          <a:p>
            <a:pPr>
              <a:buNone/>
            </a:pPr>
            <a:r>
              <a:rPr lang="pl-PL" dirty="0" smtClean="0"/>
              <a:t>Organ, który wydał decyzję o ustaleniu lokalizacji celu publicznego, stwierdza jej wygaśnięcie, jeżeli:</a:t>
            </a:r>
          </a:p>
          <a:p>
            <a:pPr>
              <a:buNone/>
            </a:pPr>
            <a:r>
              <a:rPr lang="pl-PL" dirty="0" smtClean="0"/>
              <a:t>1) inny wnioskodawca uzyskał pozwolenie na budowę;</a:t>
            </a:r>
          </a:p>
          <a:p>
            <a:pPr>
              <a:buNone/>
            </a:pPr>
            <a:r>
              <a:rPr lang="pl-PL" dirty="0" smtClean="0"/>
              <a:t>2) dla tego terenu uchwalono plan miejscowy, którego ustalenia są inne niż w wydanej decyzji. </a:t>
            </a:r>
          </a:p>
          <a:p>
            <a:pPr>
              <a:buNone/>
            </a:pPr>
            <a:r>
              <a:rPr lang="pl-PL" dirty="0" smtClean="0"/>
              <a:t>(art. 65 ust.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 smtClean="0"/>
              <a:t>Stwierdzenie wygaśnięcia DICP</a:t>
            </a:r>
          </a:p>
          <a:p>
            <a:pPr>
              <a:buNone/>
            </a:pPr>
            <a:r>
              <a:rPr lang="pl-PL" dirty="0" smtClean="0"/>
              <a:t>Przepisu art. 65 ust. 1 </a:t>
            </a:r>
            <a:r>
              <a:rPr lang="pl-PL" dirty="0" err="1" smtClean="0"/>
              <a:t>pkt</a:t>
            </a:r>
            <a:r>
              <a:rPr lang="pl-PL" dirty="0" smtClean="0"/>
              <a:t> 2 (poprzedni slajd) </a:t>
            </a:r>
            <a:r>
              <a:rPr lang="pl-PL" b="1" dirty="0" smtClean="0"/>
              <a:t>nie stosuje się, jeżeli została wydana ostateczna decyzja o pozwoleniu na budowę.</a:t>
            </a:r>
          </a:p>
          <a:p>
            <a:pPr>
              <a:buNone/>
            </a:pPr>
            <a:r>
              <a:rPr lang="pl-PL" dirty="0" smtClean="0"/>
              <a:t>Stwierdzenie wygaśnięcia decyzji, o których mowa w art. 65 ust. 1, następuje w trybie art. 162 par 1 pkt. 1 KPA. </a:t>
            </a:r>
          </a:p>
          <a:p>
            <a:pPr>
              <a:buNone/>
            </a:pPr>
            <a:r>
              <a:rPr lang="pl-PL" dirty="0" smtClean="0"/>
              <a:t>(art. 65 ust. 2-3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Organ administracji publicznej, który wydał decyzję w pierwszej instancji, stwierdza jej wygaśnięcie, jeżeli decyzja:</a:t>
            </a:r>
          </a:p>
          <a:p>
            <a:pPr>
              <a:buNone/>
            </a:pPr>
            <a:r>
              <a:rPr lang="pl-PL" b="1" dirty="0" smtClean="0"/>
              <a:t>- stała się bezprzedmiotowa</a:t>
            </a:r>
            <a:r>
              <a:rPr lang="pl-PL" dirty="0" smtClean="0"/>
              <a:t>, </a:t>
            </a:r>
          </a:p>
          <a:p>
            <a:pPr>
              <a:buNone/>
            </a:pPr>
            <a:r>
              <a:rPr lang="pl-PL" dirty="0" smtClean="0"/>
              <a:t>- a stwierdzenie wygaśnięcia takiej decyzji </a:t>
            </a:r>
            <a:r>
              <a:rPr lang="pl-PL" b="1" dirty="0" smtClean="0"/>
              <a:t>nakazuje  przepis prawa albo gdy leży to w interesie społecznym lub w interesie st</a:t>
            </a:r>
            <a:r>
              <a:rPr lang="pl-PL" dirty="0" smtClean="0"/>
              <a:t>rony; </a:t>
            </a:r>
          </a:p>
          <a:p>
            <a:pPr>
              <a:buNone/>
            </a:pPr>
            <a:r>
              <a:rPr lang="pl-PL" dirty="0" smtClean="0"/>
              <a:t>(art. 162 par 1 pkt. 1 KPA)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Treść DICP </a:t>
            </a:r>
          </a:p>
          <a:p>
            <a:pPr>
              <a:buNone/>
            </a:pPr>
            <a:r>
              <a:rPr lang="pl-PL" dirty="0" smtClean="0"/>
              <a:t>Decyzja o ustaleniu lokalizacji inwestycji celu publicznego określa:</a:t>
            </a:r>
          </a:p>
          <a:p>
            <a:pPr>
              <a:buNone/>
            </a:pPr>
            <a:r>
              <a:rPr lang="pl-PL" dirty="0" smtClean="0"/>
              <a:t> - rodzaj inwestycji;</a:t>
            </a:r>
          </a:p>
          <a:p>
            <a:pPr>
              <a:buNone/>
            </a:pPr>
            <a:r>
              <a:rPr lang="pl-PL" dirty="0" smtClean="0"/>
              <a:t> - linie rozgraniczające teren inwestycji, wyznaczone na mapie w odpowiedniej skali,</a:t>
            </a:r>
          </a:p>
          <a:p>
            <a:pPr>
              <a:buNone/>
            </a:pPr>
            <a:r>
              <a:rPr lang="pl-PL" dirty="0" smtClean="0"/>
              <a:t>(art. 54 pkt. 1 i 3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Treść DICP </a:t>
            </a:r>
          </a:p>
          <a:p>
            <a:pPr>
              <a:buNone/>
            </a:pPr>
            <a:r>
              <a:rPr lang="pl-PL" dirty="0" smtClean="0"/>
              <a:t>Decyzja o ustaleniu lokalizacji inwestycji celu publicznego określa:</a:t>
            </a:r>
          </a:p>
          <a:p>
            <a:pPr>
              <a:buNone/>
            </a:pPr>
            <a:r>
              <a:rPr lang="pl-PL" dirty="0" smtClean="0"/>
              <a:t>warunki i szczegółowe zasady zagospodarowania terenu oraz jego zabudowy wynikające z przepisów odrębnych, a w szczególności w zakresie:</a:t>
            </a:r>
          </a:p>
          <a:p>
            <a:pPr>
              <a:buNone/>
            </a:pPr>
            <a:r>
              <a:rPr lang="pl-PL" dirty="0" smtClean="0"/>
              <a:t>a) warunków i wymagań </a:t>
            </a:r>
            <a:r>
              <a:rPr lang="pl-PL" b="1" dirty="0" smtClean="0"/>
              <a:t>ochrony i kształtowania ładu przestr</a:t>
            </a:r>
            <a:r>
              <a:rPr lang="pl-PL" dirty="0" smtClean="0"/>
              <a:t>zennego,</a:t>
            </a:r>
          </a:p>
          <a:p>
            <a:pPr>
              <a:buNone/>
            </a:pPr>
            <a:r>
              <a:rPr lang="pl-PL" dirty="0" smtClean="0"/>
              <a:t>b) </a:t>
            </a:r>
            <a:r>
              <a:rPr lang="pl-PL" b="1" dirty="0" smtClean="0"/>
              <a:t>ochrony środowiska i zdrowia ludzi </a:t>
            </a:r>
            <a:r>
              <a:rPr lang="pl-PL" dirty="0" smtClean="0"/>
              <a:t>oraz </a:t>
            </a:r>
            <a:r>
              <a:rPr lang="pl-PL" b="1" dirty="0" smtClean="0"/>
              <a:t>dziedzictwa kulturowego </a:t>
            </a:r>
            <a:r>
              <a:rPr lang="pl-PL" dirty="0" smtClean="0"/>
              <a:t>i </a:t>
            </a:r>
            <a:r>
              <a:rPr lang="pl-PL" b="1" dirty="0" smtClean="0"/>
              <a:t>zabytków oraz dóbr kultury współczesnej</a:t>
            </a:r>
            <a:r>
              <a:rPr lang="pl-PL" dirty="0" smtClean="0"/>
              <a:t>,</a:t>
            </a:r>
          </a:p>
          <a:p>
            <a:pPr>
              <a:buNone/>
            </a:pPr>
            <a:r>
              <a:rPr lang="pl-PL" dirty="0" smtClean="0"/>
              <a:t>c) obsługi w zakresie </a:t>
            </a:r>
            <a:r>
              <a:rPr lang="pl-PL" b="1" dirty="0" smtClean="0"/>
              <a:t>infrastruktury technicznej i komunikacji</a:t>
            </a:r>
            <a:r>
              <a:rPr lang="pl-PL" dirty="0" smtClean="0"/>
              <a:t>,</a:t>
            </a:r>
          </a:p>
          <a:p>
            <a:pPr>
              <a:buNone/>
            </a:pPr>
            <a:r>
              <a:rPr lang="pl-PL" dirty="0" smtClean="0"/>
              <a:t>d) wymagań dotyczących </a:t>
            </a:r>
            <a:r>
              <a:rPr lang="pl-PL" b="1" dirty="0" smtClean="0"/>
              <a:t>ochrony interesów osób trzecich</a:t>
            </a:r>
            <a:r>
              <a:rPr lang="pl-PL" dirty="0" smtClean="0"/>
              <a:t>,</a:t>
            </a:r>
          </a:p>
          <a:p>
            <a:pPr>
              <a:buNone/>
            </a:pPr>
            <a:r>
              <a:rPr lang="pl-PL" dirty="0" smtClean="0"/>
              <a:t>e) </a:t>
            </a:r>
            <a:r>
              <a:rPr lang="pl-PL" b="1" dirty="0" smtClean="0"/>
              <a:t>ochrony obiektów budowlanych na terenach g</a:t>
            </a:r>
            <a:r>
              <a:rPr lang="pl-PL" dirty="0" smtClean="0"/>
              <a:t>órniczych;</a:t>
            </a:r>
          </a:p>
          <a:p>
            <a:pPr>
              <a:buNone/>
            </a:pPr>
            <a:r>
              <a:rPr lang="pl-PL" dirty="0" smtClean="0"/>
              <a:t>(art. 54 pkt. 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Skutek DICP</a:t>
            </a:r>
          </a:p>
          <a:p>
            <a:pPr>
              <a:buNone/>
            </a:pPr>
            <a:r>
              <a:rPr lang="pl-PL" dirty="0" smtClean="0"/>
              <a:t>Decyzja o ustaleniu lokalizacji inwestycji celu publicznego wiąże organ wydający decyzję o pozwoleniu na budowę. </a:t>
            </a:r>
          </a:p>
          <a:p>
            <a:pPr>
              <a:buNone/>
            </a:pPr>
            <a:r>
              <a:rPr lang="pl-PL" dirty="0" smtClean="0"/>
              <a:t>(art. 55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Skutek DICP</a:t>
            </a:r>
          </a:p>
          <a:p>
            <a:pPr>
              <a:buNone/>
            </a:pPr>
            <a:r>
              <a:rPr lang="pl-PL" dirty="0" smtClean="0"/>
              <a:t>Jeżeli decyzja o ustaleniu lokalizacji inwestycji celu publicznego wywołuje skutki, o których mowa w art. 36 -  roszczenia odszkodowawcze właściciela </a:t>
            </a:r>
          </a:p>
          <a:p>
            <a:pPr>
              <a:buFontTx/>
              <a:buChar char="-"/>
            </a:pPr>
            <a:r>
              <a:rPr lang="pl-PL" dirty="0" smtClean="0"/>
              <a:t>przepisy art. 36 oraz art. 37 stosuje się odpowiednio.</a:t>
            </a:r>
          </a:p>
          <a:p>
            <a:pPr>
              <a:buNone/>
            </a:pPr>
            <a:r>
              <a:rPr lang="pl-PL" dirty="0" smtClean="0"/>
              <a:t>(art. 58 ust. 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Nie można odmówić ustalenia lokalizacji inwestycji celu publicznego, jeżeli zamierzenie inwestycyjne jest zgodne z przepisami </a:t>
            </a:r>
            <a:r>
              <a:rPr lang="pl-PL" dirty="0" smtClean="0"/>
              <a:t>odrębnymi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b="1" dirty="0" smtClean="0"/>
              <a:t>Przepis art. 1 ust. 2 nie może stanowić wyłącznej podstawy odmowy ustalenia lokalizacji inwestycji celu publicznego.</a:t>
            </a:r>
          </a:p>
          <a:p>
            <a:pPr>
              <a:buNone/>
            </a:pPr>
            <a:r>
              <a:rPr lang="pl-PL" dirty="0" smtClean="0"/>
              <a:t>(art. 56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Rejestry wydanych DICP </a:t>
            </a:r>
          </a:p>
          <a:p>
            <a:pPr>
              <a:buNone/>
            </a:pPr>
            <a:r>
              <a:rPr lang="pl-PL" dirty="0" smtClean="0"/>
              <a:t>1. </a:t>
            </a:r>
            <a:r>
              <a:rPr lang="pl-PL" b="1" dirty="0" smtClean="0"/>
              <a:t>Marszałek województwa </a:t>
            </a:r>
            <a:r>
              <a:rPr lang="pl-PL" dirty="0" smtClean="0"/>
              <a:t>prowadzi rejestr wydanych decyzji o ustaleniu lokalizacji </a:t>
            </a:r>
            <a:r>
              <a:rPr lang="pl-PL" b="1" dirty="0" smtClean="0"/>
              <a:t>inwestycji celu publicznego o znaczeniu krajowym i wojewódzkim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2</a:t>
            </a:r>
            <a:r>
              <a:rPr lang="pl-PL" b="1" dirty="0" smtClean="0"/>
              <a:t>. Wó</a:t>
            </a:r>
            <a:r>
              <a:rPr lang="pl-PL" dirty="0" smtClean="0"/>
              <a:t>jt, burmistrz albo prezydent miasta prowadzi rejestr wydanych decyzji o ustaleniu lokalizacji </a:t>
            </a:r>
            <a:r>
              <a:rPr lang="pl-PL" b="1" dirty="0" smtClean="0"/>
              <a:t>inwestycji celu publicznego o znaczeniu powiatowym i gminnym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3. </a:t>
            </a:r>
            <a:r>
              <a:rPr lang="pl-PL" b="1" dirty="0" smtClean="0"/>
              <a:t>Wojewoda</a:t>
            </a:r>
            <a:r>
              <a:rPr lang="pl-PL" dirty="0" smtClean="0"/>
              <a:t> prowadzi rejestr wydanych decyzji o ustaleniu lokalizacji </a:t>
            </a:r>
            <a:r>
              <a:rPr lang="pl-PL" b="1" dirty="0" smtClean="0"/>
              <a:t>inwestycji celu publicznego na terenach zamkniętych.</a:t>
            </a:r>
          </a:p>
          <a:p>
            <a:pPr>
              <a:buNone/>
            </a:pPr>
            <a:r>
              <a:rPr lang="pl-PL" dirty="0" smtClean="0"/>
              <a:t>4. </a:t>
            </a:r>
            <a:r>
              <a:rPr lang="pl-PL" b="1" dirty="0" smtClean="0"/>
              <a:t>Wójt</a:t>
            </a:r>
            <a:r>
              <a:rPr lang="pl-PL" dirty="0" smtClean="0"/>
              <a:t>, burmistrz lub prezydent miasta </a:t>
            </a:r>
            <a:r>
              <a:rPr lang="pl-PL" b="1" dirty="0" smtClean="0"/>
              <a:t>przekazuje marszałkowi województwa kopie decyzji, </a:t>
            </a:r>
            <a:r>
              <a:rPr lang="pl-PL" dirty="0" smtClean="0"/>
              <a:t>o których mowa w ust. 1 i 2, w terminie 7 dni od dnia ich wydania.</a:t>
            </a:r>
          </a:p>
          <a:p>
            <a:pPr>
              <a:buNone/>
            </a:pPr>
            <a:r>
              <a:rPr lang="pl-PL" dirty="0" smtClean="0"/>
              <a:t>(art. 57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b="1" dirty="0" smtClean="0"/>
              <a:t>Rejestry wydanych DICP – delegacja ustawowa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Minister właściwy do spraw budownictwa, lokalnego planowania i </a:t>
            </a:r>
            <a:r>
              <a:rPr lang="pl-PL" i="1" dirty="0" smtClean="0"/>
              <a:t>zagospodarowania przestrzennego</a:t>
            </a:r>
            <a:r>
              <a:rPr lang="pl-PL" dirty="0" smtClean="0"/>
              <a:t> oraz mieszkalnictwa określi, w drodze rozporządzenia, wzór rejestrów decyzji, o których mowa w art. 57 </a:t>
            </a:r>
            <a:r>
              <a:rPr lang="pl-PL" dirty="0" err="1" smtClean="0"/>
              <a:t>upzp</a:t>
            </a:r>
            <a:r>
              <a:rPr lang="pl-PL" dirty="0" smtClean="0"/>
              <a:t>, </a:t>
            </a:r>
          </a:p>
          <a:p>
            <a:pPr>
              <a:buFontTx/>
              <a:buChar char="-"/>
            </a:pPr>
            <a:r>
              <a:rPr lang="pl-PL" dirty="0" smtClean="0"/>
              <a:t>uwzględniając w szczególności datę wydania decyzji oraz </a:t>
            </a:r>
          </a:p>
          <a:p>
            <a:pPr>
              <a:buFontTx/>
              <a:buChar char="-"/>
            </a:pPr>
            <a:r>
              <a:rPr lang="pl-PL" dirty="0" smtClean="0"/>
              <a:t>ustalenia w niej zawarte, a także </a:t>
            </a:r>
          </a:p>
          <a:p>
            <a:pPr>
              <a:buFontTx/>
              <a:buChar char="-"/>
            </a:pPr>
            <a:r>
              <a:rPr lang="pl-PL" dirty="0" smtClean="0"/>
              <a:t>oznaczenie nieruchomości, której ona dotyczy. </a:t>
            </a:r>
          </a:p>
          <a:p>
            <a:pPr>
              <a:buNone/>
            </a:pPr>
            <a:r>
              <a:rPr lang="pl-PL" dirty="0" smtClean="0"/>
              <a:t>(art. 67 ust. 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4800" b="1" dirty="0" smtClean="0"/>
          </a:p>
          <a:p>
            <a:pPr algn="ctr">
              <a:buNone/>
            </a:pPr>
            <a:r>
              <a:rPr lang="pl-PL" sz="4800" b="1" dirty="0" smtClean="0"/>
              <a:t>Dziękuję za uwagę </a:t>
            </a:r>
            <a:endParaRPr lang="pl-PL" sz="4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Art. 6 </a:t>
            </a:r>
            <a:r>
              <a:rPr lang="pl-PL" b="1" dirty="0" err="1" smtClean="0"/>
              <a:t>usg</a:t>
            </a:r>
            <a:r>
              <a:rPr lang="pl-PL" b="1" dirty="0" smtClean="0"/>
              <a:t> - </a:t>
            </a:r>
            <a:r>
              <a:rPr lang="pl-PL" dirty="0" smtClean="0"/>
              <a:t>Celami publicznymi w rozumieniu ustawy o gospodarce nieruchomościami są: </a:t>
            </a:r>
          </a:p>
          <a:p>
            <a:pPr lvl="0"/>
            <a:r>
              <a:rPr lang="pl-PL" dirty="0" smtClean="0"/>
              <a:t>budowa i utrzymywanie ciągów drenażowych, przewodów i urządzeń służących do przesyłania lub dystrybucji płynów, pary, gazów i energii elektrycznej, a także innych obiektów i urządzeń niezbędnych do korzystania z tych przewodów i urządzeń;</a:t>
            </a:r>
          </a:p>
          <a:p>
            <a:pPr lvl="0"/>
            <a:r>
              <a:rPr lang="pl-PL" dirty="0" smtClean="0"/>
              <a:t>budowa i utrzymywanie sieci transportowej dwutlenku węgla;</a:t>
            </a:r>
          </a:p>
          <a:p>
            <a:pPr lvl="0"/>
            <a:r>
              <a:rPr lang="pl-PL" dirty="0" smtClean="0"/>
              <a:t>budowa i utrzymywanie publicznych urządzeń służących do zaopatrzenia ludności w wodę, gromadzenia, przesyłania, oczyszczania i odprowadzania ścieków oraz odzysku i unieszkodliwiania odpadów, w tym ich składowania;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Art. 6 </a:t>
            </a:r>
            <a:r>
              <a:rPr lang="pl-PL" b="1" dirty="0" err="1" smtClean="0"/>
              <a:t>usg</a:t>
            </a:r>
            <a:r>
              <a:rPr lang="pl-PL" b="1" dirty="0" smtClean="0"/>
              <a:t> - </a:t>
            </a:r>
            <a:r>
              <a:rPr lang="pl-PL" dirty="0" smtClean="0"/>
              <a:t>Celami publicznymi w rozumieniu ustawy o gospodarce nieruchomościami są: </a:t>
            </a:r>
          </a:p>
          <a:p>
            <a:pPr lvl="0"/>
            <a:r>
              <a:rPr lang="pl-PL" dirty="0" smtClean="0"/>
              <a:t>budowa oraz utrzymywanie obiektów i urządzeń służących ochronie środowiska, zbiorników i innych urządzeń wodnych służących zaopatrzeniu w wodę, regulacji przepływów i ochronie przed powodzią, a także regulacja i utrzymywanie wód oraz urządzeń melioracji wodnych, będących własnością Skarbu Państwa lub jednostek samorządu terytorialnego;</a:t>
            </a:r>
          </a:p>
          <a:p>
            <a:pPr lvl="0"/>
            <a:r>
              <a:rPr lang="pl-PL" dirty="0" smtClean="0"/>
              <a:t>opieka nad nieruchomościami stanowiącymi zabytki w rozumieniu przepisów o ochronie zabytków i opiece nad zabytkami;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Art. 6 </a:t>
            </a:r>
            <a:r>
              <a:rPr lang="pl-PL" b="1" dirty="0" err="1" smtClean="0"/>
              <a:t>usg</a:t>
            </a:r>
            <a:r>
              <a:rPr lang="pl-PL" b="1" dirty="0" smtClean="0"/>
              <a:t> - </a:t>
            </a:r>
            <a:r>
              <a:rPr lang="pl-PL" dirty="0" smtClean="0"/>
              <a:t>Celami publicznymi w rozumieniu ustawy o gospodarce nieruchomościami są: </a:t>
            </a:r>
          </a:p>
          <a:p>
            <a:pPr lvl="0"/>
            <a:r>
              <a:rPr lang="pl-PL" dirty="0" smtClean="0"/>
              <a:t>ochrona Pomników Zagłady w rozumieniu przepisów o ochronie terenów byłych hitlerowskich obozów zagłady oraz miejsc i pomników upamiętniających ofiary terroru komunistycznego;</a:t>
            </a:r>
          </a:p>
          <a:p>
            <a:pPr lvl="0"/>
            <a:r>
              <a:rPr lang="pl-PL" dirty="0" smtClean="0"/>
              <a:t>budowa i utrzymywanie pomieszczeń dla urzędów organów władzy, administracji, sądów i prokuratur, państwowych szkół wyższych, szkół publicznych, państwowych lub samorządowych instytucji kultury w rozumieniu przepisów o organizowaniu i prowadzeniu działalności kulturalnej, a także publicznych: obiektów ochrony zdrowia, przedszkoli, domów opieki społecznej, placówek opiekuńczo-wychowawczych, obiektów sportowych;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Art. 6 </a:t>
            </a:r>
            <a:r>
              <a:rPr lang="pl-PL" b="1" dirty="0" err="1" smtClean="0"/>
              <a:t>usg</a:t>
            </a:r>
            <a:r>
              <a:rPr lang="pl-PL" b="1" dirty="0" smtClean="0"/>
              <a:t> - </a:t>
            </a:r>
            <a:r>
              <a:rPr lang="pl-PL" dirty="0" smtClean="0"/>
              <a:t>Celami publicznymi w rozumieniu ustawy o gospodarce nieruchomościami są: </a:t>
            </a:r>
          </a:p>
          <a:p>
            <a:pPr lvl="0"/>
            <a:r>
              <a:rPr lang="pl-PL" dirty="0" smtClean="0"/>
              <a:t>budowa i utrzymywanie obiektów oraz pomieszczeń niezbędnych do realizacji obowiązków w zakresie świadczenia usług powszechnych przez operatora wyznaczonego w rozumieniu ustawy z dnia 23 listopada 2012 r. - Prawo pocztowe, a także innych obiektów i pomieszczeń związanych ze świadczeniem tych usług;</a:t>
            </a:r>
          </a:p>
          <a:p>
            <a:pPr lvl="0"/>
            <a:r>
              <a:rPr lang="pl-PL" dirty="0" smtClean="0"/>
              <a:t>budowa i utrzymywanie obiektów oraz urządzeń niezbędnych na potrzeby obronności państwa i ochrony granicy państwowej, a także do zapewnienia bezpieczeństwa publicznego, w tym budowa i utrzymywanie aresztów śledczych, zakładów karnych oraz zakładów dla nieletnich;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DICP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Art. 6 </a:t>
            </a:r>
            <a:r>
              <a:rPr lang="pl-PL" b="1" dirty="0" err="1" smtClean="0"/>
              <a:t>usg</a:t>
            </a:r>
            <a:r>
              <a:rPr lang="pl-PL" b="1" dirty="0" smtClean="0"/>
              <a:t> - </a:t>
            </a:r>
            <a:r>
              <a:rPr lang="pl-PL" dirty="0" smtClean="0"/>
              <a:t>Celami publicznymi w rozumieniu ustawy o gospodarce nieruchomościami są: </a:t>
            </a:r>
          </a:p>
          <a:p>
            <a:pPr lvl="0"/>
            <a:r>
              <a:rPr lang="pl-PL" dirty="0" smtClean="0"/>
              <a:t>poszukiwanie, rozpoznawanie, wydobywanie złóż kopalin objętych własnością górniczą;</a:t>
            </a:r>
          </a:p>
          <a:p>
            <a:pPr lvl="0"/>
            <a:r>
              <a:rPr lang="pl-PL" dirty="0" smtClean="0"/>
              <a:t>poszukiwanie lub rozpoznawanie kompleksu podziemnego składowania dwutlenku węgla oraz podziemne składowanie dwutlenku węgla;</a:t>
            </a:r>
          </a:p>
          <a:p>
            <a:pPr lvl="0"/>
            <a:r>
              <a:rPr lang="pl-PL" dirty="0" smtClean="0"/>
              <a:t>zakładanie i utrzymywanie cmentarzy;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3483</Words>
  <Application>Microsoft Office PowerPoint</Application>
  <PresentationFormat>Pokaz na ekranie (4:3)</PresentationFormat>
  <Paragraphs>306</Paragraphs>
  <Slides>49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49</vt:i4>
      </vt:variant>
    </vt:vector>
  </HeadingPairs>
  <TitlesOfParts>
    <vt:vector size="50" baseType="lpstr">
      <vt:lpstr>Motyw pakietu Office</vt:lpstr>
      <vt:lpstr>Decyzja o ustaleniu lokalizacji inwestycji celu publicznego 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  <vt:lpstr>DICP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Decyzja o ustaleniu lokalizacji inwestycji celu publicznego </dc:title>
  <dc:creator>Maciek</dc:creator>
  <cp:lastModifiedBy>Maciek</cp:lastModifiedBy>
  <cp:revision>21</cp:revision>
  <dcterms:created xsi:type="dcterms:W3CDTF">2016-02-05T16:45:25Z</dcterms:created>
  <dcterms:modified xsi:type="dcterms:W3CDTF">2016-02-06T00:17:24Z</dcterms:modified>
</cp:coreProperties>
</file>