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53" d="100"/>
          <a:sy n="53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58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9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86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432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6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079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83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575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46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93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13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6FAE9-1735-4D07-B0AF-A4D3E90876AC}" type="datetimeFigureOut">
              <a:rPr lang="pl-PL" smtClean="0"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0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Finanse publiczne i prawo finansowe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mgr Jędrzej </a:t>
            </a:r>
            <a:r>
              <a:rPr lang="pl-PL" sz="2400" dirty="0" err="1" smtClean="0">
                <a:solidFill>
                  <a:schemeClr val="tx1"/>
                </a:solidFill>
              </a:rPr>
              <a:t>Jachira</a:t>
            </a:r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Katedra Prawa Finansowego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694037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13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341518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/>
              <a:t>Ulga mieszkaniowa </a:t>
            </a:r>
            <a:r>
              <a:rPr lang="pl-PL" sz="2400" dirty="0"/>
              <a:t>– do podstawy opodatkowania nie wlicza się wartości </a:t>
            </a:r>
            <a:r>
              <a:rPr lang="pl-PL" sz="2400" dirty="0" smtClean="0"/>
              <a:t>mieszkania nabytego</a:t>
            </a:r>
            <a:r>
              <a:rPr lang="pl-PL" sz="2400" dirty="0"/>
              <a:t>, do 110m 2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Zasady płatności</a:t>
            </a:r>
          </a:p>
          <a:p>
            <a:pPr marL="0" indent="0" algn="just">
              <a:buNone/>
            </a:pPr>
            <a:r>
              <a:rPr lang="pl-PL" sz="2400" dirty="0"/>
              <a:t>- zeznanie składane w terminie miesiąca od dn. powstania obowiązku podatkowego</a:t>
            </a:r>
            <a:endParaRPr lang="pl-PL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05063"/>
            <a:ext cx="1716782" cy="228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23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- podstawa prawna: Ustawa z 9.09.2000 r. o podatku od czynności cywilnoprawnych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u="sng" dirty="0"/>
              <a:t>Cechy:</a:t>
            </a:r>
          </a:p>
          <a:p>
            <a:pPr marL="0" indent="0">
              <a:buNone/>
            </a:pPr>
            <a:r>
              <a:rPr lang="pl-PL" sz="2000" dirty="0"/>
              <a:t>- podatek samorządowy</a:t>
            </a:r>
          </a:p>
          <a:p>
            <a:pPr marL="0" indent="0">
              <a:buNone/>
            </a:pPr>
            <a:r>
              <a:rPr lang="pl-PL" sz="2000" dirty="0"/>
              <a:t>- pobierany za pośrednictwem urzędu skarbowego</a:t>
            </a:r>
          </a:p>
          <a:p>
            <a:pPr marL="0" indent="0">
              <a:buNone/>
            </a:pPr>
            <a:r>
              <a:rPr lang="pl-PL" sz="2000" dirty="0"/>
              <a:t>- wierzycielem podatkowym jest gmina (decyzje w sprawie podatku podejmuje</a:t>
            </a:r>
          </a:p>
          <a:p>
            <a:pPr marL="0" indent="0">
              <a:buNone/>
            </a:pPr>
            <a:r>
              <a:rPr lang="pl-PL" sz="2000" dirty="0"/>
              <a:t>naczelnik urzędu skarbowego</a:t>
            </a:r>
            <a:r>
              <a:rPr lang="pl-PL" sz="2000" dirty="0" smtClean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u="sng" dirty="0" smtClean="0"/>
              <a:t>Charakter:</a:t>
            </a:r>
            <a:endParaRPr lang="pl-PL" sz="2000" b="1" u="sng" dirty="0"/>
          </a:p>
          <a:p>
            <a:pPr marL="0" indent="0">
              <a:buNone/>
            </a:pPr>
            <a:r>
              <a:rPr lang="pl-PL" sz="2000" dirty="0"/>
              <a:t>- </a:t>
            </a:r>
            <a:r>
              <a:rPr lang="pl-PL" sz="2000" dirty="0" smtClean="0"/>
              <a:t>powszechny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- obligatoryjny</a:t>
            </a:r>
          </a:p>
          <a:p>
            <a:pPr marL="0" indent="0">
              <a:buNone/>
            </a:pPr>
            <a:r>
              <a:rPr lang="pl-PL" sz="2000" dirty="0"/>
              <a:t>- bezpośredni</a:t>
            </a:r>
          </a:p>
          <a:p>
            <a:pPr marL="0" indent="0">
              <a:buNone/>
            </a:pPr>
            <a:r>
              <a:rPr lang="pl-PL" sz="2000" dirty="0"/>
              <a:t>- rzeczowy</a:t>
            </a:r>
          </a:p>
          <a:p>
            <a:pPr marL="0" indent="0">
              <a:buNone/>
            </a:pPr>
            <a:r>
              <a:rPr lang="pl-PL" sz="2000" dirty="0"/>
              <a:t>- obrotowy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600" dirty="0"/>
              <a:t>PODATEK O CZYNNOŚCI CYWILNOPRAWNYCH (PCC)</a:t>
            </a:r>
            <a:endParaRPr lang="pl-PL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00" cy="112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17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11256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sz="2500" b="1" u="sng" dirty="0" smtClean="0"/>
              <a:t>Kto </a:t>
            </a:r>
            <a:r>
              <a:rPr lang="pl-PL" sz="2500" b="1" u="sng" dirty="0"/>
              <a:t>go płaci?</a:t>
            </a:r>
          </a:p>
          <a:p>
            <a:pPr marL="0" indent="0" algn="just">
              <a:buNone/>
            </a:pPr>
            <a:r>
              <a:rPr lang="pl-PL" sz="2500" dirty="0"/>
              <a:t>- osoby fizyczne</a:t>
            </a:r>
          </a:p>
          <a:p>
            <a:pPr marL="0" indent="0" algn="just">
              <a:buNone/>
            </a:pPr>
            <a:r>
              <a:rPr lang="pl-PL" sz="2500" dirty="0"/>
              <a:t>- osoby prawne</a:t>
            </a:r>
          </a:p>
          <a:p>
            <a:pPr marL="0" indent="0" algn="just">
              <a:buNone/>
            </a:pPr>
            <a:r>
              <a:rPr lang="pl-PL" sz="2500" dirty="0"/>
              <a:t>- jednostki organizacyjne niemające osobowości prawnej</a:t>
            </a:r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b="1" u="sng" dirty="0" smtClean="0"/>
              <a:t>Adresat </a:t>
            </a:r>
            <a:r>
              <a:rPr lang="pl-PL" sz="2500" b="1" u="sng" dirty="0"/>
              <a:t>podatku </a:t>
            </a:r>
            <a:endParaRPr lang="pl-PL" sz="2500" dirty="0"/>
          </a:p>
          <a:p>
            <a:pPr marL="0" indent="0" algn="just">
              <a:buNone/>
            </a:pPr>
            <a:r>
              <a:rPr lang="pl-PL" sz="2500" dirty="0" smtClean="0"/>
              <a:t>Nabywca </a:t>
            </a:r>
            <a:r>
              <a:rPr lang="pl-PL" sz="2500" dirty="0"/>
              <a:t>rzeczy lub praw majątkowych (umowa </a:t>
            </a:r>
            <a:r>
              <a:rPr lang="pl-PL" sz="2500" dirty="0" smtClean="0"/>
              <a:t>zamiany wyjątkiem</a:t>
            </a:r>
            <a:r>
              <a:rPr lang="pl-PL" sz="2500" dirty="0"/>
              <a:t>, obie strony płacą PCC)</a:t>
            </a:r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b="1" u="sng" dirty="0" smtClean="0"/>
              <a:t>Z </a:t>
            </a:r>
            <a:r>
              <a:rPr lang="pl-PL" sz="2500" b="1" u="sng" dirty="0"/>
              <a:t>tytułu jakich czynności?</a:t>
            </a:r>
          </a:p>
          <a:p>
            <a:pPr marL="0" indent="0" algn="just">
              <a:buNone/>
            </a:pPr>
            <a:r>
              <a:rPr lang="pl-PL" sz="2500" dirty="0"/>
              <a:t>- umowy odpłatne i nieodpłatne</a:t>
            </a:r>
          </a:p>
          <a:p>
            <a:pPr marL="0" indent="0" algn="just">
              <a:buNone/>
            </a:pPr>
            <a:r>
              <a:rPr lang="pl-PL" sz="2500" dirty="0"/>
              <a:t>- sprzedaż, zamiana, pożyczka, dożywocie, umowny dział spadku, umowne zniesienie</a:t>
            </a:r>
          </a:p>
          <a:p>
            <a:pPr marL="0" indent="0" algn="just">
              <a:buNone/>
            </a:pPr>
            <a:r>
              <a:rPr lang="pl-PL" sz="2500" dirty="0"/>
              <a:t>współwłasności, ustanowienie hipoteki, odpłatne użytkowanie, odpłatna służebność,</a:t>
            </a:r>
          </a:p>
          <a:p>
            <a:pPr marL="0" indent="0" algn="just">
              <a:buNone/>
            </a:pPr>
            <a:r>
              <a:rPr lang="pl-PL" sz="2500" dirty="0"/>
              <a:t>umowa spółki</a:t>
            </a:r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/>
              <a:t>- prawomocne orzeczenia sądów i ugody sądowe, które wywierają następstwa </a:t>
            </a:r>
            <a:r>
              <a:rPr lang="pl-PL" sz="2500" dirty="0" err="1" smtClean="0"/>
              <a:t>cywilno</a:t>
            </a:r>
            <a:r>
              <a:rPr lang="pl-PL" sz="2500" dirty="0" smtClean="0"/>
              <a:t> prawne</a:t>
            </a:r>
            <a:endParaRPr lang="pl-PL" sz="25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96752"/>
            <a:ext cx="1602879" cy="12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0" y="274638"/>
            <a:ext cx="9144000" cy="634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smtClean="0"/>
              <a:t>PODATEK O CZYNNOŚCI CYWILNOPRAWNYCH (PCC)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796992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00" b="1" u="sng" dirty="0" smtClean="0"/>
              <a:t>Podstawa </a:t>
            </a:r>
            <a:r>
              <a:rPr lang="pl-PL" sz="1900" b="1" u="sng" dirty="0"/>
              <a:t>opodatkowania </a:t>
            </a:r>
            <a:r>
              <a:rPr lang="pl-PL" sz="1900" dirty="0"/>
              <a:t>– rynkowa wartość brutto, tj. długi związane </a:t>
            </a:r>
            <a:r>
              <a:rPr lang="pl-PL" sz="1900" dirty="0" smtClean="0"/>
              <a:t>z przedmiotem </a:t>
            </a:r>
            <a:r>
              <a:rPr lang="pl-PL" sz="1900" dirty="0"/>
              <a:t>podatku nie są odliczane !</a:t>
            </a:r>
          </a:p>
          <a:p>
            <a:pPr marL="0" indent="0" algn="just">
              <a:buNone/>
            </a:pPr>
            <a:endParaRPr lang="pl-PL" sz="1900" dirty="0"/>
          </a:p>
          <a:p>
            <a:pPr marL="0" indent="0" algn="just">
              <a:buNone/>
            </a:pPr>
            <a:r>
              <a:rPr lang="pl-PL" sz="1900" b="1" u="sng" dirty="0" smtClean="0"/>
              <a:t>Wartość </a:t>
            </a:r>
            <a:r>
              <a:rPr lang="pl-PL" sz="1900" b="1" u="sng" dirty="0"/>
              <a:t>rynkowa </a:t>
            </a:r>
            <a:r>
              <a:rPr lang="pl-PL" sz="1900" dirty="0"/>
              <a:t>– przeciętna cena stosowana w obrocie rzeczami tego samego</a:t>
            </a:r>
          </a:p>
          <a:p>
            <a:pPr marL="0" indent="0" algn="just">
              <a:buNone/>
            </a:pPr>
            <a:r>
              <a:rPr lang="pl-PL" sz="1900" dirty="0"/>
              <a:t>rodzaju i gatunku, z uwzględnieniem ich miejsca położenia, stanu i stopnia zużycia,</a:t>
            </a:r>
          </a:p>
          <a:p>
            <a:pPr marL="0" indent="0" algn="just">
              <a:buNone/>
            </a:pPr>
            <a:r>
              <a:rPr lang="pl-PL" sz="1900" dirty="0"/>
              <a:t>ustalana z dnia dokonania czynności opodatkowanej</a:t>
            </a:r>
          </a:p>
          <a:p>
            <a:pPr marL="0" indent="0" algn="just">
              <a:buNone/>
            </a:pPr>
            <a:r>
              <a:rPr lang="pl-PL" sz="1900" dirty="0"/>
              <a:t>- w/w wartość deklarowana jest </a:t>
            </a:r>
            <a:r>
              <a:rPr lang="pl-PL" sz="1900" dirty="0" smtClean="0"/>
              <a:t>przez </a:t>
            </a:r>
            <a:r>
              <a:rPr lang="pl-PL" sz="1900" dirty="0"/>
              <a:t>podatnika, ale organ może ją zakwestionować i</a:t>
            </a:r>
          </a:p>
          <a:p>
            <a:pPr marL="0" indent="0" algn="just">
              <a:buNone/>
            </a:pPr>
            <a:r>
              <a:rPr lang="pl-PL" sz="1900" dirty="0"/>
              <a:t>wezwać do określenia/podwyższenia/zmniejszenia tej wartości w terminie 14 dni</a:t>
            </a:r>
          </a:p>
          <a:p>
            <a:pPr marL="0" indent="0" algn="just">
              <a:buNone/>
            </a:pPr>
            <a:r>
              <a:rPr lang="pl-PL" sz="1900" dirty="0"/>
              <a:t>- brak reakcji podatnika – postępowanie wymiarowe</a:t>
            </a:r>
          </a:p>
          <a:p>
            <a:pPr marL="0" indent="0" algn="just">
              <a:buNone/>
            </a:pPr>
            <a:endParaRPr lang="pl-PL" sz="1900" dirty="0"/>
          </a:p>
          <a:p>
            <a:pPr marL="0" indent="0" algn="just">
              <a:buNone/>
            </a:pPr>
            <a:r>
              <a:rPr lang="pl-PL" sz="1900" b="1" u="sng" dirty="0" smtClean="0"/>
              <a:t>Stawki </a:t>
            </a:r>
            <a:r>
              <a:rPr lang="pl-PL" sz="1900" b="1" u="sng" dirty="0"/>
              <a:t>podatku</a:t>
            </a:r>
          </a:p>
          <a:p>
            <a:pPr marL="0" indent="0" algn="just">
              <a:buNone/>
            </a:pPr>
            <a:r>
              <a:rPr lang="pl-PL" sz="1900" dirty="0"/>
              <a:t>- liniowe (procentowe)</a:t>
            </a:r>
          </a:p>
          <a:p>
            <a:pPr marL="0" indent="0" algn="just">
              <a:buNone/>
            </a:pPr>
            <a:r>
              <a:rPr lang="pl-PL" sz="1900" dirty="0"/>
              <a:t>- wyjątkiem kwotowa </a:t>
            </a:r>
            <a:r>
              <a:rPr lang="pl-PL" sz="1900" dirty="0" smtClean="0"/>
              <a:t>stawka PCC </a:t>
            </a:r>
            <a:r>
              <a:rPr lang="pl-PL" sz="1900" dirty="0"/>
              <a:t>przy hipotece na zabezpieczenie </a:t>
            </a:r>
            <a:r>
              <a:rPr lang="pl-PL" sz="1900" dirty="0" smtClean="0"/>
              <a:t>nieustalonej wierzytelności</a:t>
            </a:r>
            <a:endParaRPr lang="pl-PL" sz="1900" dirty="0"/>
          </a:p>
          <a:p>
            <a:pPr marL="0" indent="0" algn="just">
              <a:buNone/>
            </a:pPr>
            <a:r>
              <a:rPr lang="pl-PL" sz="1900" dirty="0"/>
              <a:t>- od 0,1 – do 2%</a:t>
            </a:r>
          </a:p>
          <a:p>
            <a:pPr marL="0" indent="0" algn="just">
              <a:buNone/>
            </a:pPr>
            <a:r>
              <a:rPr lang="pl-PL" sz="1900" dirty="0"/>
              <a:t>- stawka sankcyjna – </a:t>
            </a:r>
            <a:r>
              <a:rPr lang="pl-PL" sz="1900" b="1" dirty="0">
                <a:solidFill>
                  <a:srgbClr val="FF0000"/>
                </a:solidFill>
              </a:rPr>
              <a:t>20%</a:t>
            </a:r>
            <a:r>
              <a:rPr lang="pl-PL" sz="1900" dirty="0"/>
              <a:t> (gdy </a:t>
            </a:r>
            <a:r>
              <a:rPr lang="pl-PL" sz="1900" dirty="0" err="1"/>
              <a:t>niezapłacono</a:t>
            </a:r>
            <a:r>
              <a:rPr lang="pl-PL" sz="1900" dirty="0"/>
              <a:t> w ogóle podatku)</a:t>
            </a:r>
            <a:endParaRPr lang="pl-PL" sz="19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517232"/>
            <a:ext cx="954106" cy="1090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0" y="274638"/>
            <a:ext cx="9144000" cy="634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smtClean="0"/>
              <a:t>PODATEK O CZYNNOŚCI CYWILNOPRAWNYCH (PCC)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95777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24744"/>
            <a:ext cx="8885038" cy="53164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500" dirty="0"/>
              <a:t>Art. 7. 1. </a:t>
            </a:r>
            <a:r>
              <a:rPr lang="pl-PL" sz="2500" b="1" dirty="0"/>
              <a:t>Stawki podatku </a:t>
            </a:r>
            <a:r>
              <a:rPr lang="pl-PL" sz="2500" b="1" dirty="0" err="1"/>
              <a:t>wynosza</a:t>
            </a:r>
            <a:r>
              <a:rPr lang="pl-PL" sz="2500" b="1" dirty="0"/>
              <a:t>̨</a:t>
            </a:r>
            <a:r>
              <a:rPr lang="pl-PL" sz="2500" b="1" dirty="0" smtClean="0"/>
              <a:t>:</a:t>
            </a:r>
          </a:p>
          <a:p>
            <a:pPr marL="0" indent="0" algn="just">
              <a:buNone/>
            </a:pPr>
            <a:endParaRPr lang="pl-PL" sz="2500" dirty="0"/>
          </a:p>
          <a:p>
            <a:pPr marL="457200" indent="-457200" algn="just">
              <a:buAutoNum type="arabicParenR"/>
            </a:pPr>
            <a:r>
              <a:rPr lang="pl-PL" sz="2500" dirty="0" smtClean="0"/>
              <a:t>od </a:t>
            </a:r>
            <a:r>
              <a:rPr lang="pl-PL" sz="2500" dirty="0"/>
              <a:t>umowy </a:t>
            </a:r>
            <a:r>
              <a:rPr lang="pl-PL" sz="2500" dirty="0" err="1"/>
              <a:t>sprzedaży</a:t>
            </a:r>
            <a:r>
              <a:rPr lang="pl-PL" sz="2500" dirty="0" smtClean="0"/>
              <a:t>:</a:t>
            </a:r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/>
              <a:t>a)  </a:t>
            </a:r>
            <a:r>
              <a:rPr lang="pl-PL" sz="2500" dirty="0" err="1"/>
              <a:t>nieruchomości</a:t>
            </a:r>
            <a:r>
              <a:rPr lang="pl-PL" sz="2500" dirty="0"/>
              <a:t>, rzeczy ruchomych, prawa </a:t>
            </a:r>
            <a:r>
              <a:rPr lang="pl-PL" sz="2500" dirty="0" err="1"/>
              <a:t>użytkowania</a:t>
            </a:r>
            <a:r>
              <a:rPr lang="pl-PL" sz="2500" dirty="0"/>
              <a:t> wieczystego, </a:t>
            </a:r>
            <a:r>
              <a:rPr lang="pl-PL" sz="2500" dirty="0" err="1" smtClean="0"/>
              <a:t>własnościowego</a:t>
            </a:r>
            <a:r>
              <a:rPr lang="pl-PL" sz="2500" dirty="0" smtClean="0"/>
              <a:t> </a:t>
            </a:r>
            <a:r>
              <a:rPr lang="pl-PL" sz="2500" dirty="0" err="1" smtClean="0"/>
              <a:t>spółdzielczego</a:t>
            </a:r>
            <a:r>
              <a:rPr lang="pl-PL" sz="2500" dirty="0" smtClean="0"/>
              <a:t> </a:t>
            </a:r>
            <a:r>
              <a:rPr lang="pl-PL" sz="2500" dirty="0"/>
              <a:t>prawa do lokalu mieszkalnego, </a:t>
            </a:r>
            <a:r>
              <a:rPr lang="pl-PL" sz="2500" dirty="0" err="1"/>
              <a:t>spółdzielczego</a:t>
            </a:r>
            <a:r>
              <a:rPr lang="pl-PL" sz="2500" dirty="0"/>
              <a:t> prawa do </a:t>
            </a:r>
            <a:r>
              <a:rPr lang="pl-PL" sz="2500" dirty="0" smtClean="0"/>
              <a:t>lokalu </a:t>
            </a:r>
            <a:r>
              <a:rPr lang="pl-PL" sz="2500" dirty="0" err="1" smtClean="0"/>
              <a:t>uz</a:t>
            </a:r>
            <a:r>
              <a:rPr lang="pl-PL" sz="2500" dirty="0" err="1"/>
              <a:t>̇ytkowego</a:t>
            </a:r>
            <a:r>
              <a:rPr lang="pl-PL" sz="2500" dirty="0"/>
              <a:t> oraz </a:t>
            </a:r>
            <a:r>
              <a:rPr lang="pl-PL" sz="2500" dirty="0" err="1"/>
              <a:t>wynikających</a:t>
            </a:r>
            <a:r>
              <a:rPr lang="pl-PL" sz="2500" dirty="0"/>
              <a:t> z </a:t>
            </a:r>
            <a:r>
              <a:rPr lang="pl-PL" sz="2500" dirty="0" err="1"/>
              <a:t>przepisów</a:t>
            </a:r>
            <a:r>
              <a:rPr lang="pl-PL" sz="2500" dirty="0"/>
              <a:t> prawa </a:t>
            </a:r>
            <a:r>
              <a:rPr lang="pl-PL" sz="2500" dirty="0" err="1"/>
              <a:t>spółdzielczego</a:t>
            </a:r>
            <a:r>
              <a:rPr lang="pl-PL" sz="2500" dirty="0"/>
              <a:t>: prawa do domu</a:t>
            </a:r>
          </a:p>
          <a:p>
            <a:pPr marL="0" indent="0" algn="just">
              <a:buNone/>
            </a:pPr>
            <a:r>
              <a:rPr lang="pl-PL" sz="2500" dirty="0"/>
              <a:t>jednorodzinnego oraz prawa do lokalu w małym domu </a:t>
            </a:r>
            <a:r>
              <a:rPr lang="pl-PL" sz="2500" dirty="0" smtClean="0"/>
              <a:t>mieszkalnym – </a:t>
            </a:r>
            <a:r>
              <a:rPr lang="pl-PL" sz="2500" b="1" dirty="0">
                <a:solidFill>
                  <a:srgbClr val="FF0000"/>
                </a:solidFill>
              </a:rPr>
              <a:t>2%</a:t>
            </a:r>
          </a:p>
          <a:p>
            <a:pPr marL="0" indent="0" algn="just">
              <a:buNone/>
            </a:pPr>
            <a:endParaRPr lang="pl-PL" sz="2500" dirty="0" smtClean="0"/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 smtClean="0"/>
              <a:t>Sposób </a:t>
            </a:r>
            <a:r>
              <a:rPr lang="pl-PL" sz="2500" dirty="0"/>
              <a:t>płatności:</a:t>
            </a:r>
          </a:p>
          <a:p>
            <a:pPr marL="0" indent="0" algn="just">
              <a:buNone/>
            </a:pPr>
            <a:r>
              <a:rPr lang="pl-PL" sz="2500" dirty="0"/>
              <a:t>- bezpośrednio do urzędu skarbowego</a:t>
            </a:r>
          </a:p>
          <a:p>
            <a:pPr marL="0" indent="0" algn="just">
              <a:buNone/>
            </a:pPr>
            <a:r>
              <a:rPr lang="pl-PL" sz="2500" dirty="0"/>
              <a:t>- za pośrednictwem płatnika (notariusz)</a:t>
            </a:r>
            <a:endParaRPr lang="pl-PL" sz="25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600" dirty="0" smtClean="0"/>
              <a:t>Przykład</a:t>
            </a:r>
            <a:endParaRPr lang="pl-PL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021" y="4725144"/>
            <a:ext cx="2178943" cy="163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94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spadków i darowizn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Dotyczy </a:t>
            </a:r>
            <a:r>
              <a:rPr lang="pl-PL" sz="2000" dirty="0"/>
              <a:t>nieodpłatnej formy nabycia majątku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Znany </a:t>
            </a:r>
            <a:r>
              <a:rPr lang="pl-PL" sz="2000" dirty="0"/>
              <a:t>jeszcze w prawie rzymskim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Podstawa </a:t>
            </a:r>
            <a:r>
              <a:rPr lang="pl-PL" sz="2000" dirty="0"/>
              <a:t>prawna: Ustawa z 28.7.1983 r. o podatku od spadków i darowizn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u="sng" dirty="0" smtClean="0"/>
              <a:t>Cechy </a:t>
            </a:r>
            <a:r>
              <a:rPr lang="pl-PL" sz="2000" b="1" u="sng" dirty="0"/>
              <a:t>charakterystyczne: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Podatek </a:t>
            </a:r>
            <a:r>
              <a:rPr lang="pl-PL" sz="2000" dirty="0"/>
              <a:t>typu majątkowego od przyrostu substancji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Rzeczowy</a:t>
            </a: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Bezpośredni</a:t>
            </a: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Płacony przez </a:t>
            </a:r>
            <a:r>
              <a:rPr lang="pl-PL" sz="2000" dirty="0"/>
              <a:t>podatnika do urzędu skarbowego bądź przez płatnika (notariusza)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Podatnikami są </a:t>
            </a:r>
            <a:r>
              <a:rPr lang="pl-PL" sz="2000" b="1" dirty="0" smtClean="0"/>
              <a:t>wyłącznie </a:t>
            </a:r>
            <a:r>
              <a:rPr lang="pl-PL" sz="2000" b="1" dirty="0"/>
              <a:t>osoby fizyczne</a:t>
            </a:r>
            <a:endParaRPr lang="pl-PL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45309"/>
            <a:ext cx="2225824" cy="1535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/>
              <a:t>3 modele</a:t>
            </a:r>
            <a:r>
              <a:rPr lang="pl-PL" sz="2400" dirty="0"/>
              <a:t> podatku od spadków</a:t>
            </a:r>
            <a:r>
              <a:rPr lang="pl-PL" sz="2400" dirty="0" smtClean="0"/>
              <a:t>: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/>
              <a:t>1/ podatek od całej masy majątku dziedziczonego</a:t>
            </a:r>
          </a:p>
          <a:p>
            <a:pPr marL="0" indent="0" algn="just">
              <a:buNone/>
            </a:pPr>
            <a:r>
              <a:rPr lang="pl-PL" sz="2400" dirty="0"/>
              <a:t>2/ podatek od udziałów poszczególnych nabywców (obecnie)</a:t>
            </a:r>
          </a:p>
          <a:p>
            <a:pPr marL="0" indent="0" algn="just">
              <a:buNone/>
            </a:pPr>
            <a:r>
              <a:rPr lang="pl-PL" sz="2400" dirty="0"/>
              <a:t>3/ model mieszany</a:t>
            </a:r>
            <a:endParaRPr lang="pl-PL" sz="2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spadków i darowizn</a:t>
            </a:r>
            <a:endParaRPr lang="pl-PL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7707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81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3 grupy </a:t>
            </a:r>
            <a:r>
              <a:rPr lang="pl-PL" u="sng" dirty="0"/>
              <a:t>podatkowe</a:t>
            </a:r>
            <a:r>
              <a:rPr lang="pl-PL" u="sng" dirty="0" smtClean="0"/>
              <a:t>: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I grupa: </a:t>
            </a:r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 smtClean="0"/>
              <a:t>małżonek</a:t>
            </a:r>
            <a:r>
              <a:rPr lang="pl-PL" dirty="0"/>
              <a:t>, zstępni, wstępni, pasierb, zięć, synowa, rodzeństwo</a:t>
            </a:r>
            <a:r>
              <a:rPr lang="pl-PL" dirty="0" smtClean="0"/>
              <a:t>,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ojczym, macocha, teściowe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II grupa: </a:t>
            </a:r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 smtClean="0"/>
              <a:t>zstępni </a:t>
            </a:r>
            <a:r>
              <a:rPr lang="pl-PL" dirty="0"/>
              <a:t>rodzeństwa, rodzeństwo rodziców, zstępni i małżonkowie</a:t>
            </a:r>
          </a:p>
          <a:p>
            <a:pPr marL="0" indent="0" algn="just">
              <a:buNone/>
            </a:pPr>
            <a:r>
              <a:rPr lang="pl-PL" dirty="0"/>
              <a:t>pasierbów, małżonkowie rodzeństwa, rodzeństwo rodziców,</a:t>
            </a:r>
          </a:p>
          <a:p>
            <a:pPr marL="0" indent="0" algn="just">
              <a:buNone/>
            </a:pPr>
            <a:r>
              <a:rPr lang="pl-PL" dirty="0"/>
              <a:t>zstępni i małżonkowie pasierbów, małżonkowie rodzeństwo i</a:t>
            </a:r>
          </a:p>
          <a:p>
            <a:pPr marL="0" indent="0" algn="just">
              <a:buNone/>
            </a:pPr>
            <a:r>
              <a:rPr lang="pl-PL" dirty="0"/>
              <a:t>rodzeństwo małżonków, małżonkowie rodzeństwa małżonków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III grupa: </a:t>
            </a:r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 smtClean="0"/>
              <a:t>dalsi </a:t>
            </a:r>
            <a:r>
              <a:rPr lang="pl-PL" dirty="0"/>
              <a:t>krewni, powinowaci, osoby nie będące </a:t>
            </a:r>
            <a:r>
              <a:rPr lang="pl-PL" dirty="0" smtClean="0"/>
              <a:t>rodziną </a:t>
            </a:r>
            <a:r>
              <a:rPr lang="pl-PL" dirty="0" err="1" smtClean="0"/>
              <a:t>spadkowacy</a:t>
            </a:r>
            <a:r>
              <a:rPr lang="pl-PL" dirty="0" smtClean="0"/>
              <a:t>/darczyńcy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spadków i darowizn</a:t>
            </a:r>
            <a:endParaRPr lang="pl-PL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8760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98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Zakwalifikowanie do danej grupy</a:t>
            </a:r>
            <a:r>
              <a:rPr lang="pl-PL" sz="2400" dirty="0" smtClean="0"/>
              <a:t>: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- </a:t>
            </a:r>
            <a:r>
              <a:rPr lang="pl-PL" sz="2400" dirty="0" smtClean="0"/>
              <a:t>Decyduje </a:t>
            </a:r>
            <a:r>
              <a:rPr lang="pl-PL" sz="2400" dirty="0"/>
              <a:t>o wysokości podatku bądź o możliwości zwolnienia się z obowiązku </a:t>
            </a:r>
            <a:r>
              <a:rPr lang="pl-PL" sz="2400" dirty="0" smtClean="0"/>
              <a:t>jego zapłaty !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- </a:t>
            </a:r>
            <a:r>
              <a:rPr lang="pl-PL" sz="2400" dirty="0" smtClean="0"/>
              <a:t>W </a:t>
            </a:r>
            <a:r>
              <a:rPr lang="pl-PL" sz="2400" dirty="0"/>
              <a:t>każdej grupie jest inna kwota wolna od podatku</a:t>
            </a:r>
          </a:p>
          <a:p>
            <a:pPr marL="0" indent="0">
              <a:buNone/>
            </a:pPr>
            <a:r>
              <a:rPr lang="pl-PL" sz="2400" dirty="0"/>
              <a:t>- </a:t>
            </a:r>
            <a:r>
              <a:rPr lang="pl-PL" sz="2400" dirty="0" smtClean="0"/>
              <a:t>Im </a:t>
            </a:r>
            <a:r>
              <a:rPr lang="pl-PL" sz="2400" dirty="0"/>
              <a:t>bliższe pokrewieństwo, tym mniejszy podatek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spadków i darowizn</a:t>
            </a:r>
            <a:endParaRPr lang="pl-PL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3136"/>
            <a:ext cx="201882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28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139136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1/ dziedziczenie, zapis, polecenie </a:t>
            </a:r>
            <a:r>
              <a:rPr lang="pl-PL" sz="2400" dirty="0" smtClean="0"/>
              <a:t>testamentowe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2/darowizna, polecenie </a:t>
            </a:r>
            <a:r>
              <a:rPr lang="pl-PL" sz="2400" dirty="0" smtClean="0"/>
              <a:t>darczyńcy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3/ </a:t>
            </a:r>
            <a:r>
              <a:rPr lang="pl-PL" sz="2400" dirty="0" smtClean="0"/>
              <a:t>zasiedzenie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4/ nieodpłatne zniesienie </a:t>
            </a:r>
            <a:r>
              <a:rPr lang="pl-PL" sz="2400" dirty="0" smtClean="0"/>
              <a:t>współwłasności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5/ </a:t>
            </a:r>
            <a:r>
              <a:rPr lang="pl-PL" sz="2400" dirty="0" smtClean="0"/>
              <a:t>zachowek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6/ nieodpłatna renta, użytkowanie, służebność</a:t>
            </a:r>
            <a:endParaRPr lang="pl-PL" sz="2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600" dirty="0" smtClean="0"/>
              <a:t>Zakres </a:t>
            </a:r>
            <a:r>
              <a:rPr lang="pl-PL" sz="3600" dirty="0"/>
              <a:t>przedmiotowy </a:t>
            </a:r>
            <a:r>
              <a:rPr lang="pl-PL" sz="3600" dirty="0" smtClean="0"/>
              <a:t>podatku</a:t>
            </a:r>
            <a:endParaRPr lang="pl-PL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0892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35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 smtClean="0"/>
              <a:t>- </a:t>
            </a:r>
            <a:r>
              <a:rPr lang="pl-PL" sz="2000" b="1" dirty="0" smtClean="0"/>
              <a:t>Działalność </a:t>
            </a:r>
            <a:r>
              <a:rPr lang="pl-PL" sz="2000" b="1" dirty="0"/>
              <a:t>rolnicza: </a:t>
            </a:r>
            <a:r>
              <a:rPr lang="pl-PL" sz="2000" dirty="0"/>
              <a:t>nabycie własności i prawa użytkowania </a:t>
            </a:r>
            <a:r>
              <a:rPr lang="pl-PL" sz="2000" dirty="0" smtClean="0"/>
              <a:t>wieczystego gospodarstwa rolnego,</a:t>
            </a: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Nabycie </a:t>
            </a:r>
            <a:r>
              <a:rPr lang="pl-PL" sz="2000" dirty="0"/>
              <a:t>przez rolników pojazdów i maszyn rolniczych (zakaz sprzedaży przez 3 lata </a:t>
            </a:r>
            <a:r>
              <a:rPr lang="pl-PL" sz="2000" dirty="0" smtClean="0"/>
              <a:t>od nabycia </a:t>
            </a:r>
            <a:r>
              <a:rPr lang="pl-PL" sz="2000" dirty="0"/>
              <a:t>pod sankcją zapłaty podatku)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Nabycie </a:t>
            </a:r>
            <a:r>
              <a:rPr lang="pl-PL" sz="2000" dirty="0"/>
              <a:t>przedmiotów osobistych, dotyczących życia i historii rodziny</a:t>
            </a:r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Nabycie </a:t>
            </a:r>
            <a:r>
              <a:rPr lang="pl-PL" sz="2000" dirty="0"/>
              <a:t>zabytków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/>
              <a:t>zwolnienie I grupy podatkowej: </a:t>
            </a:r>
            <a:r>
              <a:rPr lang="pl-PL" sz="2000" dirty="0"/>
              <a:t>- zwolnienie w całości, bez limitów, własności </a:t>
            </a:r>
            <a:r>
              <a:rPr lang="pl-PL" sz="2000" dirty="0" smtClean="0"/>
              <a:t>rzeczy lub </a:t>
            </a:r>
            <a:r>
              <a:rPr lang="pl-PL" sz="2000" dirty="0"/>
              <a:t>praw majątkowych, pod warunkiem zgłoszenia w terminie 6 miesięcy od </a:t>
            </a:r>
            <a:r>
              <a:rPr lang="pl-PL" sz="2000" dirty="0" smtClean="0"/>
              <a:t>dnia uprawomocnienia </a:t>
            </a:r>
            <a:r>
              <a:rPr lang="pl-PL" sz="2000" dirty="0"/>
              <a:t>się orzeczenia sądu o nabyciu spadku do urzędu skarbowego </a:t>
            </a:r>
            <a:r>
              <a:rPr lang="pl-PL" sz="2000" b="1" dirty="0" smtClean="0"/>
              <a:t>druku SDZ </a:t>
            </a:r>
            <a:r>
              <a:rPr lang="pl-PL" sz="2000" b="1" dirty="0"/>
              <a:t>– 2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- w przypadku darowizny notarialnej – płatnikiem jest notariusz</a:t>
            </a:r>
            <a:endParaRPr lang="pl-PL" sz="20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600" dirty="0" smtClean="0"/>
              <a:t>Zwolnienia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62200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404664"/>
            <a:ext cx="8280920" cy="557748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b="1" u="sng" dirty="0" smtClean="0"/>
              <a:t>Kiedy </a:t>
            </a:r>
            <a:r>
              <a:rPr lang="pl-PL" b="1" u="sng" dirty="0"/>
              <a:t>powstaje obowiązek podatkowy</a:t>
            </a:r>
            <a:r>
              <a:rPr lang="pl-PL" b="1" u="sng" dirty="0" smtClean="0"/>
              <a:t>?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- z chwilą przyjęcia spadku</a:t>
            </a:r>
          </a:p>
          <a:p>
            <a:pPr marL="0" indent="0" algn="just">
              <a:buNone/>
            </a:pPr>
            <a:r>
              <a:rPr lang="pl-PL" dirty="0"/>
              <a:t>- dokładnie z chwilą uprawomocnienia się orzeczenia / z chwilą dokonania darowizny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Podstawa </a:t>
            </a:r>
            <a:r>
              <a:rPr lang="pl-PL" b="1" u="sng" dirty="0" smtClean="0"/>
              <a:t>opodatkowania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- czysta wartość nabytych rzeczy i praw (aktywa minus pasywa), ustalane na </a:t>
            </a:r>
            <a:r>
              <a:rPr lang="pl-PL" dirty="0" smtClean="0"/>
              <a:t>dzień nabycia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- podstawa opodatkowania zmniejszana o minimum wolne od podatku, tj.: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 przekroczenie w/w minimum, nie wlicza się go do podstawy opodatkowania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059832" y="3501008"/>
            <a:ext cx="270806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/>
              <a:t>I grupa – 9637 zł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II grupa – 7276 zł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III grupa – 4902 </a:t>
            </a:r>
            <a:r>
              <a:rPr lang="pl-PL" dirty="0" smtClean="0"/>
              <a:t>zł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04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2565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- przy zasiedzeniu 7%</a:t>
            </a:r>
          </a:p>
          <a:p>
            <a:pPr marL="0" indent="0">
              <a:buNone/>
            </a:pPr>
            <a:r>
              <a:rPr lang="pl-PL" dirty="0"/>
              <a:t>- dziedziczenie – skala progresywna, szczeblowana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/>
              <a:t>I grupa</a:t>
            </a:r>
          </a:p>
          <a:p>
            <a:pPr marL="0" indent="0">
              <a:buNone/>
            </a:pPr>
            <a:r>
              <a:rPr lang="pl-PL" dirty="0"/>
              <a:t>Nadwyżka (powyżej kwoty wolnej) do 10 278 zł – 3%</a:t>
            </a:r>
          </a:p>
          <a:p>
            <a:pPr marL="0" indent="0">
              <a:buNone/>
            </a:pPr>
            <a:r>
              <a:rPr lang="pl-PL" dirty="0"/>
              <a:t>Nadwyżka od 10 278 – 20 556 zł – 308,30 zł + 5% od nadwyżki</a:t>
            </a:r>
          </a:p>
          <a:p>
            <a:pPr marL="0" indent="0">
              <a:buNone/>
            </a:pPr>
            <a:r>
              <a:rPr lang="pl-PL" dirty="0"/>
              <a:t>Nadwyżka ponad 20 556 zł – 822,20 zł + 7% od nadwyżki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/>
              <a:t>II grupa</a:t>
            </a:r>
          </a:p>
          <a:p>
            <a:pPr marL="0" indent="0">
              <a:buNone/>
            </a:pPr>
            <a:r>
              <a:rPr lang="pl-PL" dirty="0"/>
              <a:t>Nadwyżka do 10 278 zł – 7%</a:t>
            </a:r>
          </a:p>
          <a:p>
            <a:pPr marL="0" indent="0">
              <a:buNone/>
            </a:pPr>
            <a:r>
              <a:rPr lang="pl-PL" dirty="0"/>
              <a:t>Nadwyżka od 10 278 – 20 556 zł – 719,50 zł + 9% od nadwyżki</a:t>
            </a:r>
          </a:p>
          <a:p>
            <a:pPr marL="0" indent="0">
              <a:buNone/>
            </a:pPr>
            <a:r>
              <a:rPr lang="pl-PL" dirty="0"/>
              <a:t>Nadwyżka ponad 20 556 zł – 1644,50 zł + 12% od </a:t>
            </a:r>
            <a:r>
              <a:rPr lang="pl-PL" dirty="0" smtClean="0"/>
              <a:t>nadwyżki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/>
              <a:t>III grupa</a:t>
            </a:r>
          </a:p>
          <a:p>
            <a:pPr marL="0" indent="0">
              <a:buNone/>
            </a:pPr>
            <a:r>
              <a:rPr lang="pl-PL" dirty="0"/>
              <a:t>Nadwyżka do 10 278 zł – 12%</a:t>
            </a:r>
          </a:p>
          <a:p>
            <a:pPr marL="0" indent="0">
              <a:buNone/>
            </a:pPr>
            <a:r>
              <a:rPr lang="pl-PL" dirty="0"/>
              <a:t>Nadwyżka od 10 278 zł – 20 556 zł – 1233,40 zł + 16% od nadwyżki</a:t>
            </a:r>
          </a:p>
          <a:p>
            <a:pPr marL="0" indent="0">
              <a:buNone/>
            </a:pPr>
            <a:r>
              <a:rPr lang="pl-PL" dirty="0"/>
              <a:t>Nadwyżka ponad 20 556 zł – 2877,90 zł + 20% od nadwyżki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600" dirty="0"/>
              <a:t>Skala podatkowa</a:t>
            </a:r>
            <a:endParaRPr lang="pl-PL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852936"/>
            <a:ext cx="1800200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842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968</Words>
  <Application>Microsoft Office PowerPoint</Application>
  <PresentationFormat>Pokaz na ekranie (4:3)</PresentationFormat>
  <Paragraphs>167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Finanse publiczne i prawo finansowe</vt:lpstr>
      <vt:lpstr>Podatek od spadków i darowizn</vt:lpstr>
      <vt:lpstr>Podatek od spadków i darowizn</vt:lpstr>
      <vt:lpstr>Podatek od spadków i darowizn</vt:lpstr>
      <vt:lpstr>Podatek od spadków i darowizn</vt:lpstr>
      <vt:lpstr>Zakres przedmiotowy podatku</vt:lpstr>
      <vt:lpstr>Zwolnienia</vt:lpstr>
      <vt:lpstr>Prezentacja programu PowerPoint</vt:lpstr>
      <vt:lpstr>Skala podatkowa</vt:lpstr>
      <vt:lpstr>Prezentacja programu PowerPoint</vt:lpstr>
      <vt:lpstr>PODATEK O CZYNNOŚCI CYWILNOPRAWNYCH (PCC)</vt:lpstr>
      <vt:lpstr>Prezentacja programu PowerPoint</vt:lpstr>
      <vt:lpstr>Prezentacja programu PowerPoint</vt:lpstr>
      <vt:lpstr>Przykład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bankowe  i rynków finansowych</dc:title>
  <dc:creator>Marta</dc:creator>
  <cp:lastModifiedBy>Marta</cp:lastModifiedBy>
  <cp:revision>8</cp:revision>
  <dcterms:created xsi:type="dcterms:W3CDTF">2018-03-28T12:13:43Z</dcterms:created>
  <dcterms:modified xsi:type="dcterms:W3CDTF">2018-04-18T11:20:33Z</dcterms:modified>
</cp:coreProperties>
</file>