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2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9" r:id="rId22"/>
    <p:sldId id="276" r:id="rId23"/>
    <p:sldId id="277" r:id="rId24"/>
    <p:sldId id="278" r:id="rId25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F43E2-44F3-4D7C-8760-99C4397EE54E}" type="datetimeFigureOut">
              <a:rPr lang="pl-PL" smtClean="0"/>
              <a:pPr/>
              <a:t>2014-12-27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8B26C-366A-4CD9-8343-120A0828617D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F43E2-44F3-4D7C-8760-99C4397EE54E}" type="datetimeFigureOut">
              <a:rPr lang="pl-PL" smtClean="0"/>
              <a:pPr/>
              <a:t>2014-12-27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8B26C-366A-4CD9-8343-120A0828617D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F43E2-44F3-4D7C-8760-99C4397EE54E}" type="datetimeFigureOut">
              <a:rPr lang="pl-PL" smtClean="0"/>
              <a:pPr/>
              <a:t>2014-12-27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8B26C-366A-4CD9-8343-120A0828617D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F43E2-44F3-4D7C-8760-99C4397EE54E}" type="datetimeFigureOut">
              <a:rPr lang="pl-PL" smtClean="0"/>
              <a:pPr/>
              <a:t>2014-12-27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8B26C-366A-4CD9-8343-120A0828617D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F43E2-44F3-4D7C-8760-99C4397EE54E}" type="datetimeFigureOut">
              <a:rPr lang="pl-PL" smtClean="0"/>
              <a:pPr/>
              <a:t>2014-12-27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8B26C-366A-4CD9-8343-120A0828617D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F43E2-44F3-4D7C-8760-99C4397EE54E}" type="datetimeFigureOut">
              <a:rPr lang="pl-PL" smtClean="0"/>
              <a:pPr/>
              <a:t>2014-12-27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8B26C-366A-4CD9-8343-120A0828617D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F43E2-44F3-4D7C-8760-99C4397EE54E}" type="datetimeFigureOut">
              <a:rPr lang="pl-PL" smtClean="0"/>
              <a:pPr/>
              <a:t>2014-12-27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8B26C-366A-4CD9-8343-120A0828617D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F43E2-44F3-4D7C-8760-99C4397EE54E}" type="datetimeFigureOut">
              <a:rPr lang="pl-PL" smtClean="0"/>
              <a:pPr/>
              <a:t>2014-12-27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8B26C-366A-4CD9-8343-120A0828617D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F43E2-44F3-4D7C-8760-99C4397EE54E}" type="datetimeFigureOut">
              <a:rPr lang="pl-PL" smtClean="0"/>
              <a:pPr/>
              <a:t>2014-12-27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8B26C-366A-4CD9-8343-120A0828617D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F43E2-44F3-4D7C-8760-99C4397EE54E}" type="datetimeFigureOut">
              <a:rPr lang="pl-PL" smtClean="0"/>
              <a:pPr/>
              <a:t>2014-12-27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8B26C-366A-4CD9-8343-120A0828617D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F43E2-44F3-4D7C-8760-99C4397EE54E}" type="datetimeFigureOut">
              <a:rPr lang="pl-PL" smtClean="0"/>
              <a:pPr/>
              <a:t>2014-12-27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8B26C-366A-4CD9-8343-120A0828617D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6F43E2-44F3-4D7C-8760-99C4397EE54E}" type="datetimeFigureOut">
              <a:rPr lang="pl-PL" smtClean="0"/>
              <a:pPr/>
              <a:t>2014-12-27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48B26C-366A-4CD9-8343-120A0828617D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le tekstowe 3"/>
          <p:cNvSpPr txBox="1"/>
          <p:nvPr/>
        </p:nvSpPr>
        <p:spPr>
          <a:xfrm>
            <a:off x="1115616" y="1412776"/>
            <a:ext cx="91440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l-PL" sz="2800" b="1" dirty="0" smtClean="0"/>
              <a:t>Prawa człowieka i systemy ich ochrony</a:t>
            </a:r>
          </a:p>
          <a:p>
            <a:pPr algn="ctr"/>
            <a:endParaRPr lang="pl-PL" sz="2800" b="1" dirty="0" smtClean="0"/>
          </a:p>
          <a:p>
            <a:pPr algn="just"/>
            <a:endParaRPr lang="pl-PL" sz="2800" dirty="0"/>
          </a:p>
          <a:p>
            <a:pPr algn="just"/>
            <a:r>
              <a:rPr lang="pl-PL" sz="2800" dirty="0" smtClean="0"/>
              <a:t>Temat 2: Istota wolności i praw </a:t>
            </a:r>
            <a:r>
              <a:rPr lang="pl-PL" sz="2800" dirty="0" smtClean="0"/>
              <a:t>człowieka.</a:t>
            </a:r>
          </a:p>
          <a:p>
            <a:pPr algn="just"/>
            <a:r>
              <a:rPr lang="pl-PL" sz="2800" dirty="0" smtClean="0"/>
              <a:t> Gwarancje ich ochrony.</a:t>
            </a:r>
            <a:endParaRPr lang="pl-PL" sz="28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le tekstowe 2"/>
          <p:cNvSpPr txBox="1"/>
          <p:nvPr/>
        </p:nvSpPr>
        <p:spPr>
          <a:xfrm>
            <a:off x="500034" y="428604"/>
            <a:ext cx="72866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000" dirty="0" smtClean="0"/>
              <a:t>Ograniczenia praw i wolności </a:t>
            </a:r>
            <a:endParaRPr lang="pl-PL" sz="2000" dirty="0"/>
          </a:p>
        </p:txBody>
      </p:sp>
      <p:cxnSp>
        <p:nvCxnSpPr>
          <p:cNvPr id="6" name="Łącznik prosty 5"/>
          <p:cNvCxnSpPr/>
          <p:nvPr/>
        </p:nvCxnSpPr>
        <p:spPr>
          <a:xfrm>
            <a:off x="0" y="857232"/>
            <a:ext cx="935834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pole tekstowe 6"/>
          <p:cNvSpPr txBox="1"/>
          <p:nvPr/>
        </p:nvSpPr>
        <p:spPr>
          <a:xfrm>
            <a:off x="428596" y="1214422"/>
            <a:ext cx="76438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/>
              <a:t>2. OGRANICZENIA IMMAMENTNE</a:t>
            </a:r>
            <a:endParaRPr lang="pl-PL" dirty="0"/>
          </a:p>
        </p:txBody>
      </p:sp>
      <p:sp>
        <p:nvSpPr>
          <p:cNvPr id="8" name="pole tekstowe 7"/>
          <p:cNvSpPr txBox="1"/>
          <p:nvPr/>
        </p:nvSpPr>
        <p:spPr>
          <a:xfrm>
            <a:off x="642910" y="1857364"/>
            <a:ext cx="721523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/>
              <a:t>Czyli ograniczenia samoistne, wynikające z istoty użytych do skonkretyzowania wolności praw i jednostki pojęć i zwrotów</a:t>
            </a:r>
            <a:endParaRPr lang="pl-PL" dirty="0"/>
          </a:p>
        </p:txBody>
      </p:sp>
      <p:sp>
        <p:nvSpPr>
          <p:cNvPr id="9" name="pole tekstowe 8"/>
          <p:cNvSpPr txBox="1"/>
          <p:nvPr/>
        </p:nvSpPr>
        <p:spPr>
          <a:xfrm>
            <a:off x="500034" y="3143248"/>
            <a:ext cx="835824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/>
              <a:t>3. OGRANICZENIA SYSTEMOWA</a:t>
            </a:r>
          </a:p>
          <a:p>
            <a:endParaRPr lang="pl-PL" dirty="0"/>
          </a:p>
          <a:p>
            <a:r>
              <a:rPr lang="pl-PL" dirty="0" smtClean="0"/>
              <a:t>Wynikające z systemowych aspektów regulowania tj. </a:t>
            </a:r>
          </a:p>
          <a:p>
            <a:endParaRPr lang="pl-PL" dirty="0"/>
          </a:p>
          <a:p>
            <a:pPr>
              <a:buFontTx/>
              <a:buChar char="-"/>
            </a:pPr>
            <a:r>
              <a:rPr lang="pl-PL" dirty="0" smtClean="0"/>
              <a:t>np. tego, w jakim akcie zostało skonkretyzowane dane prawo lub wolność lub</a:t>
            </a:r>
          </a:p>
          <a:p>
            <a:pPr>
              <a:buFontTx/>
              <a:buChar char="-"/>
            </a:pPr>
            <a:r>
              <a:rPr lang="pl-PL" dirty="0" smtClean="0"/>
              <a:t>Na skutek wskazania przez prawodawcę „uprzywilejowanych” praw i wolności </a:t>
            </a:r>
            <a:endParaRPr lang="pl-PL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le tekstowe 2"/>
          <p:cNvSpPr txBox="1"/>
          <p:nvPr/>
        </p:nvSpPr>
        <p:spPr>
          <a:xfrm>
            <a:off x="500034" y="428604"/>
            <a:ext cx="72866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000" dirty="0" smtClean="0"/>
              <a:t>Ograniczenia praw i wolności </a:t>
            </a:r>
            <a:endParaRPr lang="pl-PL" sz="2000" dirty="0"/>
          </a:p>
        </p:txBody>
      </p:sp>
      <p:cxnSp>
        <p:nvCxnSpPr>
          <p:cNvPr id="6" name="Łącznik prosty 5"/>
          <p:cNvCxnSpPr/>
          <p:nvPr/>
        </p:nvCxnSpPr>
        <p:spPr>
          <a:xfrm>
            <a:off x="0" y="857232"/>
            <a:ext cx="935834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Prostokąt 9"/>
          <p:cNvSpPr/>
          <p:nvPr/>
        </p:nvSpPr>
        <p:spPr>
          <a:xfrm>
            <a:off x="285720" y="948690"/>
            <a:ext cx="8501122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l-PL" b="1" dirty="0"/>
              <a:t>Art. </a:t>
            </a:r>
            <a:r>
              <a:rPr lang="pl-PL" b="1" dirty="0" smtClean="0"/>
              <a:t>233</a:t>
            </a:r>
            <a:r>
              <a:rPr lang="pl-PL" b="1" dirty="0"/>
              <a:t> </a:t>
            </a:r>
            <a:r>
              <a:rPr lang="pl-PL" b="1" dirty="0" smtClean="0"/>
              <a:t>Konstytucji RP</a:t>
            </a:r>
          </a:p>
          <a:p>
            <a:pPr algn="just"/>
            <a:endParaRPr lang="pl-PL" b="1" dirty="0"/>
          </a:p>
          <a:p>
            <a:pPr marL="342900" indent="-342900" algn="just">
              <a:buAutoNum type="arabicPeriod"/>
            </a:pPr>
            <a:r>
              <a:rPr lang="pl-PL" dirty="0" smtClean="0"/>
              <a:t>Ustawa </a:t>
            </a:r>
            <a:r>
              <a:rPr lang="pl-PL" dirty="0"/>
              <a:t>określająca zakres ograniczeń wolności i praw człowieka i obywatela </a:t>
            </a:r>
            <a:r>
              <a:rPr lang="pl-PL" b="1" dirty="0"/>
              <a:t>w czasie stanu wojennego i wyjątkowego </a:t>
            </a:r>
            <a:r>
              <a:rPr lang="pl-PL" b="1" u="sng" dirty="0"/>
              <a:t>nie może </a:t>
            </a:r>
            <a:r>
              <a:rPr lang="pl-PL" dirty="0"/>
              <a:t>ograniczać wolności i praw określonych w art. 30 (godność człowieka), art. 34 i art. 36 (obywatelstwo), art. 38 (ochrona życia), art. 39, art. 40 i art. 41 ust. 4 (humanitarne traktowanie), art. 42 (ponoszenie odpowiedzialności karnej), art. 45 (dostęp do sądu), art. 47 (dobra osobiste), art. 53 (sumienie i religia), art. 63 (petycje) oraz art. 48 i art. 72 (rodzina i dziecko</a:t>
            </a:r>
            <a:r>
              <a:rPr lang="pl-PL" dirty="0" smtClean="0"/>
              <a:t>).</a:t>
            </a:r>
            <a:endParaRPr lang="pl-PL" dirty="0"/>
          </a:p>
          <a:p>
            <a:pPr marL="342900" indent="-342900" algn="just">
              <a:buAutoNum type="arabicPeriod"/>
            </a:pPr>
            <a:endParaRPr lang="pl-PL" dirty="0" smtClean="0"/>
          </a:p>
          <a:p>
            <a:pPr marL="342900" indent="-342900" algn="just">
              <a:buAutoNum type="arabicPeriod"/>
            </a:pPr>
            <a:r>
              <a:rPr lang="pl-PL" dirty="0" smtClean="0"/>
              <a:t>Niedopuszczalne </a:t>
            </a:r>
            <a:r>
              <a:rPr lang="pl-PL" dirty="0"/>
              <a:t>jest ograniczenie wolności i praw człowieka i obywatela wyłącznie z powodu rasy, płci, języka, wyznania lub jego braku, pochodzenia społecznego, urodzenia oraz </a:t>
            </a:r>
            <a:r>
              <a:rPr lang="pl-PL" dirty="0" smtClean="0"/>
              <a:t>majątku.</a:t>
            </a:r>
            <a:endParaRPr lang="pl-PL" dirty="0"/>
          </a:p>
          <a:p>
            <a:pPr marL="342900" indent="-342900" algn="just">
              <a:buAutoNum type="arabicPeriod"/>
            </a:pPr>
            <a:endParaRPr lang="pl-PL" dirty="0" smtClean="0"/>
          </a:p>
          <a:p>
            <a:pPr marL="342900" indent="-342900" algn="just">
              <a:buAutoNum type="arabicPeriod"/>
            </a:pPr>
            <a:r>
              <a:rPr lang="pl-PL" dirty="0" smtClean="0"/>
              <a:t>Ustawa </a:t>
            </a:r>
            <a:r>
              <a:rPr lang="pl-PL" dirty="0"/>
              <a:t>określająca zakres ograniczeń wolności i praw człowieka i obywatela </a:t>
            </a:r>
            <a:r>
              <a:rPr lang="pl-PL" b="1" dirty="0"/>
              <a:t>w stanie klęski żywiołowej </a:t>
            </a:r>
            <a:r>
              <a:rPr lang="pl-PL" b="1" u="sng" dirty="0"/>
              <a:t>może </a:t>
            </a:r>
            <a:r>
              <a:rPr lang="pl-PL" dirty="0"/>
              <a:t>ograniczać wolności i prawa określone w art. 22 (wolność działalności gospodarczej), art. 41 ust. 1, 3 i 5 (wolność osobista), art. 50 (nienaruszalność mieszkania), art. 52 ust. 1 (wolność poruszania się i pobytu na terytorium Rzeczypospolitej Polskiej), art. 59 ust. 3 (prawo do strajku), art. 64 (prawo własności), art. 65 ust. 1 (wolność pracy), art. 66 ust. 1 (prawo do bezpiecznych i higienicznych warunków pracy) oraz art. 66 ust. 2 (prawo do wypoczynku).</a:t>
            </a:r>
          </a:p>
          <a:p>
            <a:pPr algn="just"/>
            <a:r>
              <a:rPr lang="pl-PL" b="1" dirty="0"/>
              <a:t/>
            </a:r>
            <a:br>
              <a:rPr lang="pl-PL" b="1" dirty="0"/>
            </a:br>
            <a:endParaRPr lang="pl-PL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le tekstowe 2"/>
          <p:cNvSpPr txBox="1"/>
          <p:nvPr/>
        </p:nvSpPr>
        <p:spPr>
          <a:xfrm>
            <a:off x="500034" y="428604"/>
            <a:ext cx="72866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000" dirty="0" smtClean="0"/>
              <a:t>Środki ochrony praw i wolności</a:t>
            </a:r>
            <a:endParaRPr lang="pl-PL" sz="2000" dirty="0"/>
          </a:p>
        </p:txBody>
      </p:sp>
      <p:cxnSp>
        <p:nvCxnSpPr>
          <p:cNvPr id="6" name="Łącznik prosty 5"/>
          <p:cNvCxnSpPr/>
          <p:nvPr/>
        </p:nvCxnSpPr>
        <p:spPr>
          <a:xfrm>
            <a:off x="0" y="857232"/>
            <a:ext cx="935834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Schemat blokowy: proces 4"/>
          <p:cNvSpPr/>
          <p:nvPr/>
        </p:nvSpPr>
        <p:spPr>
          <a:xfrm>
            <a:off x="571472" y="2143116"/>
            <a:ext cx="3214710" cy="4214842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400" b="1" dirty="0" smtClean="0"/>
              <a:t>Wartości i zasady, które wyznaczają działalność podmiotów władzy publicznej oraz stosunki między jednostkami</a:t>
            </a:r>
          </a:p>
          <a:p>
            <a:pPr algn="ctr"/>
            <a:endParaRPr lang="pl-PL" sz="2000" dirty="0" smtClean="0"/>
          </a:p>
          <a:p>
            <a:pPr algn="ctr"/>
            <a:endParaRPr lang="pl-PL" sz="2400" b="1" dirty="0"/>
          </a:p>
        </p:txBody>
      </p:sp>
      <p:sp>
        <p:nvSpPr>
          <p:cNvPr id="7" name="Schemat blokowy: proces 6"/>
          <p:cNvSpPr/>
          <p:nvPr/>
        </p:nvSpPr>
        <p:spPr>
          <a:xfrm>
            <a:off x="4143372" y="2071678"/>
            <a:ext cx="3857652" cy="4214842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400" b="1" dirty="0"/>
              <a:t>Instytucje, organy i procedury prawne, stworzone w celu zagwarantowania i poszanowania i ochrony przed naruszeniem wartości uznanych za prawa człowieka </a:t>
            </a:r>
          </a:p>
        </p:txBody>
      </p:sp>
      <p:sp>
        <p:nvSpPr>
          <p:cNvPr id="8" name="Schemat blokowy: proces 7"/>
          <p:cNvSpPr/>
          <p:nvPr/>
        </p:nvSpPr>
        <p:spPr>
          <a:xfrm>
            <a:off x="571472" y="1000108"/>
            <a:ext cx="7429552" cy="928670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400" b="1" dirty="0"/>
              <a:t>g</a:t>
            </a:r>
            <a:r>
              <a:rPr lang="pl-PL" sz="2400" b="1" dirty="0" smtClean="0"/>
              <a:t>warancje respektowania i ochrony przysługujących jednostce uprawnień i swobód</a:t>
            </a:r>
            <a:endParaRPr lang="pl-PL" sz="2400" b="1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le tekstowe 2"/>
          <p:cNvSpPr txBox="1"/>
          <p:nvPr/>
        </p:nvSpPr>
        <p:spPr>
          <a:xfrm>
            <a:off x="500034" y="428604"/>
            <a:ext cx="72866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000" dirty="0" smtClean="0"/>
              <a:t>Środki ochrony praw i wolności</a:t>
            </a:r>
            <a:endParaRPr lang="pl-PL" sz="2000" dirty="0"/>
          </a:p>
        </p:txBody>
      </p:sp>
      <p:cxnSp>
        <p:nvCxnSpPr>
          <p:cNvPr id="6" name="Łącznik prosty 5"/>
          <p:cNvCxnSpPr/>
          <p:nvPr/>
        </p:nvCxnSpPr>
        <p:spPr>
          <a:xfrm>
            <a:off x="0" y="857232"/>
            <a:ext cx="935834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Schemat blokowy: proces 4"/>
          <p:cNvSpPr/>
          <p:nvPr/>
        </p:nvSpPr>
        <p:spPr>
          <a:xfrm>
            <a:off x="571472" y="2143116"/>
            <a:ext cx="3214710" cy="4214842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2400" b="1" dirty="0" smtClean="0"/>
          </a:p>
          <a:p>
            <a:pPr algn="ctr"/>
            <a:endParaRPr lang="pl-PL" sz="2400" b="1" dirty="0"/>
          </a:p>
          <a:p>
            <a:pPr algn="ctr"/>
            <a:r>
              <a:rPr lang="pl-PL" sz="2400" b="1" dirty="0" smtClean="0"/>
              <a:t>Pośrednie</a:t>
            </a:r>
          </a:p>
          <a:p>
            <a:endParaRPr lang="pl-PL" sz="2000" dirty="0" smtClean="0"/>
          </a:p>
          <a:p>
            <a:pPr>
              <a:buFontTx/>
              <a:buChar char="-"/>
            </a:pPr>
            <a:r>
              <a:rPr lang="pl-PL" sz="2000" dirty="0" smtClean="0"/>
              <a:t>Wartości i zasady, którymi powinna kierować się w wykonywaniu swych kompetencji władza publiczna </a:t>
            </a:r>
          </a:p>
          <a:p>
            <a:pPr>
              <a:buFontTx/>
              <a:buChar char="-"/>
            </a:pPr>
            <a:endParaRPr lang="pl-PL" sz="2000" dirty="0" smtClean="0"/>
          </a:p>
          <a:p>
            <a:pPr>
              <a:buFontTx/>
              <a:buChar char="-"/>
            </a:pPr>
            <a:r>
              <a:rPr lang="pl-PL" sz="2000" dirty="0" smtClean="0"/>
              <a:t>Podstawowe zasady ustroju</a:t>
            </a:r>
          </a:p>
          <a:p>
            <a:pPr algn="just">
              <a:buFontTx/>
              <a:buChar char="-"/>
            </a:pPr>
            <a:endParaRPr lang="pl-PL" sz="2000" b="1" dirty="0"/>
          </a:p>
          <a:p>
            <a:pPr algn="just">
              <a:buFontTx/>
              <a:buChar char="-"/>
            </a:pPr>
            <a:endParaRPr lang="pl-PL" sz="2000" b="1" dirty="0" smtClean="0"/>
          </a:p>
          <a:p>
            <a:pPr algn="just">
              <a:buFontTx/>
              <a:buChar char="-"/>
            </a:pPr>
            <a:endParaRPr lang="pl-PL" sz="2000" b="1" dirty="0"/>
          </a:p>
          <a:p>
            <a:pPr algn="just">
              <a:buFontTx/>
              <a:buChar char="-"/>
            </a:pPr>
            <a:endParaRPr lang="pl-PL" sz="2000" b="1" dirty="0" smtClean="0"/>
          </a:p>
          <a:p>
            <a:pPr algn="just">
              <a:buFontTx/>
              <a:buChar char="-"/>
            </a:pPr>
            <a:endParaRPr lang="pl-PL" sz="2000" b="1" dirty="0"/>
          </a:p>
          <a:p>
            <a:pPr algn="just">
              <a:buFontTx/>
              <a:buChar char="-"/>
            </a:pPr>
            <a:endParaRPr lang="pl-PL" sz="2000" b="1" dirty="0" smtClean="0"/>
          </a:p>
          <a:p>
            <a:pPr algn="ctr"/>
            <a:endParaRPr lang="pl-PL" sz="2400" b="1" dirty="0"/>
          </a:p>
        </p:txBody>
      </p:sp>
      <p:sp>
        <p:nvSpPr>
          <p:cNvPr id="7" name="Schemat blokowy: proces 6"/>
          <p:cNvSpPr/>
          <p:nvPr/>
        </p:nvSpPr>
        <p:spPr>
          <a:xfrm>
            <a:off x="4143372" y="2071678"/>
            <a:ext cx="3857652" cy="4214842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400" b="1" dirty="0" smtClean="0"/>
              <a:t>Bezpośrednie</a:t>
            </a:r>
            <a:endParaRPr lang="pl-PL" sz="2000" dirty="0"/>
          </a:p>
          <a:p>
            <a:pPr algn="just"/>
            <a:r>
              <a:rPr lang="pl-PL" sz="2000" dirty="0" smtClean="0"/>
              <a:t>Uprawnienia jednostki tworzące gwarancje w tym zakresie</a:t>
            </a:r>
          </a:p>
          <a:p>
            <a:pPr algn="just"/>
            <a:r>
              <a:rPr lang="pl-PL" sz="2000" dirty="0" smtClean="0"/>
              <a:t/>
            </a:r>
            <a:br>
              <a:rPr lang="pl-PL" sz="2000" dirty="0" smtClean="0"/>
            </a:br>
            <a:r>
              <a:rPr lang="pl-PL" sz="2000" dirty="0" smtClean="0"/>
              <a:t>- prawo do sądu i prawo żądania naprawienia wyrządzonej szkody</a:t>
            </a:r>
          </a:p>
          <a:p>
            <a:pPr algn="just"/>
            <a:endParaRPr lang="pl-PL" sz="2000" dirty="0" smtClean="0"/>
          </a:p>
          <a:p>
            <a:pPr algn="just">
              <a:buFontTx/>
              <a:buChar char="-"/>
            </a:pPr>
            <a:r>
              <a:rPr lang="pl-PL" sz="2000" dirty="0" smtClean="0"/>
              <a:t>Prawo do zbadania zgodności normy prawnej z konstytucją</a:t>
            </a:r>
          </a:p>
          <a:p>
            <a:pPr algn="just">
              <a:buFontTx/>
              <a:buChar char="-"/>
            </a:pPr>
            <a:endParaRPr lang="pl-PL" sz="2000" dirty="0" smtClean="0"/>
          </a:p>
          <a:p>
            <a:pPr algn="just">
              <a:buFontTx/>
              <a:buChar char="-"/>
            </a:pPr>
            <a:r>
              <a:rPr lang="pl-PL" sz="2000" dirty="0" smtClean="0"/>
              <a:t>Prawo do wystąpienia z wnioskiem do ok. organu o udzielenie ochrony</a:t>
            </a:r>
          </a:p>
          <a:p>
            <a:pPr algn="ctr">
              <a:buFontTx/>
              <a:buChar char="-"/>
            </a:pPr>
            <a:endParaRPr lang="pl-PL" sz="2400" b="1" dirty="0"/>
          </a:p>
        </p:txBody>
      </p:sp>
      <p:sp>
        <p:nvSpPr>
          <p:cNvPr id="8" name="Schemat blokowy: proces 7"/>
          <p:cNvSpPr/>
          <p:nvPr/>
        </p:nvSpPr>
        <p:spPr>
          <a:xfrm>
            <a:off x="571472" y="1000108"/>
            <a:ext cx="7429552" cy="928670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400" b="1" dirty="0"/>
              <a:t>g</a:t>
            </a:r>
            <a:r>
              <a:rPr lang="pl-PL" sz="2400" b="1" dirty="0" smtClean="0"/>
              <a:t>warancje respektowania i ochrony przysługujących jednostce uprawnień i swobód</a:t>
            </a:r>
            <a:endParaRPr lang="pl-PL" sz="2400" b="1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le tekstowe 2"/>
          <p:cNvSpPr txBox="1"/>
          <p:nvPr/>
        </p:nvSpPr>
        <p:spPr>
          <a:xfrm>
            <a:off x="500034" y="428604"/>
            <a:ext cx="72866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000" dirty="0" smtClean="0"/>
              <a:t>Środki ochrony praw i wolności</a:t>
            </a:r>
            <a:endParaRPr lang="pl-PL" sz="2000" dirty="0"/>
          </a:p>
        </p:txBody>
      </p:sp>
      <p:cxnSp>
        <p:nvCxnSpPr>
          <p:cNvPr id="6" name="Łącznik prosty 5"/>
          <p:cNvCxnSpPr/>
          <p:nvPr/>
        </p:nvCxnSpPr>
        <p:spPr>
          <a:xfrm>
            <a:off x="0" y="857232"/>
            <a:ext cx="935834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pole tekstowe 8"/>
          <p:cNvSpPr txBox="1"/>
          <p:nvPr/>
        </p:nvSpPr>
        <p:spPr>
          <a:xfrm>
            <a:off x="0" y="1357298"/>
            <a:ext cx="89297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b="1" dirty="0" smtClean="0"/>
              <a:t>PRAWO DO SĄDU  </a:t>
            </a:r>
            <a:r>
              <a:rPr lang="pl-PL" b="1" i="1" dirty="0" smtClean="0"/>
              <a:t>(</a:t>
            </a:r>
            <a:r>
              <a:rPr lang="pl-PL" b="1" i="1" dirty="0" err="1" smtClean="0"/>
              <a:t>right</a:t>
            </a:r>
            <a:r>
              <a:rPr lang="pl-PL" b="1" i="1" dirty="0" smtClean="0"/>
              <a:t> of </a:t>
            </a:r>
            <a:r>
              <a:rPr lang="pl-PL" b="1" i="1" dirty="0" err="1" smtClean="0"/>
              <a:t>recourse</a:t>
            </a:r>
            <a:r>
              <a:rPr lang="pl-PL" b="1" i="1" dirty="0" smtClean="0"/>
              <a:t> to </a:t>
            </a:r>
            <a:r>
              <a:rPr lang="pl-PL" b="1" i="1" dirty="0" err="1" smtClean="0"/>
              <a:t>court</a:t>
            </a:r>
            <a:r>
              <a:rPr lang="pl-PL" b="1" i="1" dirty="0" smtClean="0"/>
              <a:t>; </a:t>
            </a:r>
            <a:r>
              <a:rPr lang="pl-PL" b="1" i="1" dirty="0" err="1" smtClean="0"/>
              <a:t>right</a:t>
            </a:r>
            <a:r>
              <a:rPr lang="pl-PL" b="1" i="1" dirty="0" smtClean="0"/>
              <a:t> to a </a:t>
            </a:r>
            <a:r>
              <a:rPr lang="pl-PL" b="1" i="1" dirty="0" err="1" smtClean="0"/>
              <a:t>trail</a:t>
            </a:r>
            <a:r>
              <a:rPr lang="pl-PL" b="1" i="1" dirty="0" smtClean="0"/>
              <a:t>; </a:t>
            </a:r>
            <a:r>
              <a:rPr lang="pl-PL" b="1" i="1" dirty="0" err="1" smtClean="0"/>
              <a:t>right</a:t>
            </a:r>
            <a:r>
              <a:rPr lang="pl-PL" b="1" i="1" dirty="0" smtClean="0"/>
              <a:t> to a fair </a:t>
            </a:r>
            <a:r>
              <a:rPr lang="pl-PL" b="1" i="1" dirty="0" err="1" smtClean="0"/>
              <a:t>trail</a:t>
            </a:r>
            <a:r>
              <a:rPr lang="pl-PL" b="1" i="1" dirty="0" smtClean="0"/>
              <a:t>)</a:t>
            </a:r>
            <a:endParaRPr lang="pl-PL" b="1" i="1" dirty="0"/>
          </a:p>
        </p:txBody>
      </p:sp>
      <p:sp>
        <p:nvSpPr>
          <p:cNvPr id="10" name="pole tekstowe 9"/>
          <p:cNvSpPr txBox="1"/>
          <p:nvPr/>
        </p:nvSpPr>
        <p:spPr>
          <a:xfrm>
            <a:off x="0" y="1785926"/>
            <a:ext cx="821537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Tx/>
              <a:buChar char="-"/>
            </a:pPr>
            <a:r>
              <a:rPr lang="pl-PL" dirty="0" smtClean="0"/>
              <a:t> System sądów</a:t>
            </a:r>
          </a:p>
          <a:p>
            <a:endParaRPr lang="pl-PL" dirty="0" smtClean="0"/>
          </a:p>
          <a:p>
            <a:pPr>
              <a:buFontTx/>
              <a:buChar char="-"/>
            </a:pPr>
            <a:r>
              <a:rPr lang="pl-PL" dirty="0" smtClean="0"/>
              <a:t> Kontrola konstytucyjności (scentralizowana, zdecentralizowana)</a:t>
            </a:r>
          </a:p>
          <a:p>
            <a:endParaRPr lang="pl-PL" dirty="0" smtClean="0"/>
          </a:p>
          <a:p>
            <a:pPr>
              <a:buFontTx/>
              <a:buChar char="-"/>
            </a:pPr>
            <a:r>
              <a:rPr lang="pl-PL" dirty="0" smtClean="0"/>
              <a:t> Kompetencje m.in. do rozstrzygania skarg w zakresie: rozpatrywania skarg; w tym skargi na milczenie administracji;  odnośnie zgodności przepisów prawa miejscowego z ustawą; inne kwestie dot. Relacji pomiędzy jednostką a administracją publiczną</a:t>
            </a:r>
          </a:p>
          <a:p>
            <a:endParaRPr lang="pl-PL" b="1" dirty="0" smtClean="0"/>
          </a:p>
          <a:p>
            <a:r>
              <a:rPr lang="pl-PL" b="1" dirty="0" smtClean="0"/>
              <a:t>PRAWO DO ZBADANIA ZGODNOŚCI NORMY</a:t>
            </a:r>
          </a:p>
          <a:p>
            <a:endParaRPr lang="pl-PL" dirty="0" smtClean="0"/>
          </a:p>
          <a:p>
            <a:pPr>
              <a:buFontTx/>
              <a:buChar char="-"/>
            </a:pPr>
            <a:r>
              <a:rPr lang="pl-PL" dirty="0" smtClean="0"/>
              <a:t> Instytucja skargi konstytucyjnej (3 modele)</a:t>
            </a:r>
          </a:p>
          <a:p>
            <a:endParaRPr lang="pl-PL" dirty="0"/>
          </a:p>
        </p:txBody>
      </p:sp>
      <p:sp>
        <p:nvSpPr>
          <p:cNvPr id="13" name="Schemat blokowy: proces 12"/>
          <p:cNvSpPr/>
          <p:nvPr/>
        </p:nvSpPr>
        <p:spPr>
          <a:xfrm>
            <a:off x="3500430" y="5000636"/>
            <a:ext cx="5072098" cy="1643074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 algn="just">
              <a:buAutoNum type="arabicPeriod"/>
            </a:pPr>
            <a:r>
              <a:rPr lang="pl-PL" b="1" dirty="0" smtClean="0"/>
              <a:t>Szeroki zakres podmiotowy i przedmiotowy</a:t>
            </a:r>
          </a:p>
          <a:p>
            <a:pPr marL="342900" indent="-342900">
              <a:buAutoNum type="arabicPeriod"/>
            </a:pPr>
            <a:r>
              <a:rPr lang="pl-PL" b="1" dirty="0" smtClean="0"/>
              <a:t>Szeroki zakres podmiotowy i wąski zakres przedmiotowy</a:t>
            </a:r>
          </a:p>
          <a:p>
            <a:pPr marL="342900" indent="-342900">
              <a:buAutoNum type="arabicPeriod"/>
            </a:pPr>
            <a:r>
              <a:rPr lang="pl-PL" b="1" dirty="0" smtClean="0"/>
              <a:t>Skarga mająca na celu ochronę konkretnych wolności/praw</a:t>
            </a:r>
            <a:endParaRPr lang="pl-PL" b="1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le tekstowe 2"/>
          <p:cNvSpPr txBox="1"/>
          <p:nvPr/>
        </p:nvSpPr>
        <p:spPr>
          <a:xfrm>
            <a:off x="500034" y="428604"/>
            <a:ext cx="72866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000" dirty="0" smtClean="0"/>
              <a:t>Środki ochrony praw i wolności</a:t>
            </a:r>
            <a:endParaRPr lang="pl-PL" sz="2000" dirty="0"/>
          </a:p>
        </p:txBody>
      </p:sp>
      <p:cxnSp>
        <p:nvCxnSpPr>
          <p:cNvPr id="6" name="Łącznik prosty 5"/>
          <p:cNvCxnSpPr/>
          <p:nvPr/>
        </p:nvCxnSpPr>
        <p:spPr>
          <a:xfrm>
            <a:off x="0" y="857232"/>
            <a:ext cx="935834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pole tekstowe 9"/>
          <p:cNvSpPr txBox="1"/>
          <p:nvPr/>
        </p:nvSpPr>
        <p:spPr>
          <a:xfrm>
            <a:off x="214282" y="1928802"/>
            <a:ext cx="82153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l-PL" dirty="0"/>
          </a:p>
        </p:txBody>
      </p:sp>
      <p:sp>
        <p:nvSpPr>
          <p:cNvPr id="13" name="Schemat blokowy: proces 12"/>
          <p:cNvSpPr/>
          <p:nvPr/>
        </p:nvSpPr>
        <p:spPr>
          <a:xfrm>
            <a:off x="2643174" y="1643050"/>
            <a:ext cx="3857652" cy="4286280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 algn="ctr"/>
            <a:endParaRPr lang="pl-PL" sz="3200" b="1" dirty="0" smtClean="0"/>
          </a:p>
          <a:p>
            <a:pPr marL="342900" indent="-342900" algn="ctr"/>
            <a:r>
              <a:rPr lang="pl-PL" sz="3200" b="1" dirty="0" smtClean="0"/>
              <a:t>INTERES PRAWNY</a:t>
            </a:r>
          </a:p>
          <a:p>
            <a:pPr marL="342900" indent="-342900" algn="ctr"/>
            <a:endParaRPr lang="pl-PL" sz="3200" b="1" dirty="0"/>
          </a:p>
          <a:p>
            <a:pPr marL="342900" indent="-342900" algn="ctr"/>
            <a:r>
              <a:rPr lang="pl-PL" sz="3200" b="1" dirty="0" smtClean="0"/>
              <a:t>INTERES OSOBISTY</a:t>
            </a:r>
          </a:p>
          <a:p>
            <a:pPr marL="342900" indent="-342900" algn="ctr"/>
            <a:endParaRPr lang="pl-PL" sz="3200" b="1" dirty="0"/>
          </a:p>
          <a:p>
            <a:pPr marL="342900" indent="-342900" algn="ctr"/>
            <a:r>
              <a:rPr lang="pl-PL" sz="3200" b="1" dirty="0" smtClean="0"/>
              <a:t>INTERES REALNY</a:t>
            </a:r>
          </a:p>
          <a:p>
            <a:pPr marL="342900" indent="-342900" algn="ctr"/>
            <a:endParaRPr lang="pl-PL" sz="3200" b="1" dirty="0"/>
          </a:p>
          <a:p>
            <a:pPr marL="342900" indent="-342900" algn="ctr"/>
            <a:r>
              <a:rPr lang="pl-PL" sz="3200" b="1" dirty="0" smtClean="0"/>
              <a:t>Z. SUBSYDIARNOŚCI SKARGI</a:t>
            </a:r>
          </a:p>
          <a:p>
            <a:pPr marL="342900" indent="-342900" algn="ctr"/>
            <a:endParaRPr lang="pl-PL" sz="3200" b="1" dirty="0" smtClean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le tekstowe 2"/>
          <p:cNvSpPr txBox="1"/>
          <p:nvPr/>
        </p:nvSpPr>
        <p:spPr>
          <a:xfrm>
            <a:off x="500034" y="428604"/>
            <a:ext cx="72866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000" dirty="0" smtClean="0"/>
              <a:t>Środki ochrony praw i wolności</a:t>
            </a:r>
            <a:endParaRPr lang="pl-PL" sz="2000" dirty="0"/>
          </a:p>
        </p:txBody>
      </p:sp>
      <p:cxnSp>
        <p:nvCxnSpPr>
          <p:cNvPr id="6" name="Łącznik prosty 5"/>
          <p:cNvCxnSpPr/>
          <p:nvPr/>
        </p:nvCxnSpPr>
        <p:spPr>
          <a:xfrm>
            <a:off x="0" y="857232"/>
            <a:ext cx="935834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pole tekstowe 9"/>
          <p:cNvSpPr txBox="1"/>
          <p:nvPr/>
        </p:nvSpPr>
        <p:spPr>
          <a:xfrm>
            <a:off x="214282" y="1928802"/>
            <a:ext cx="82153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l-PL" dirty="0"/>
          </a:p>
        </p:txBody>
      </p:sp>
      <p:sp>
        <p:nvSpPr>
          <p:cNvPr id="7" name="pole tekstowe 6"/>
          <p:cNvSpPr txBox="1"/>
          <p:nvPr/>
        </p:nvSpPr>
        <p:spPr>
          <a:xfrm>
            <a:off x="285720" y="1214422"/>
            <a:ext cx="828680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b="1" dirty="0" smtClean="0"/>
              <a:t>PRAWO DO ZWRÓCENIA SIĘ DO OK. PODMIOTU </a:t>
            </a:r>
          </a:p>
          <a:p>
            <a:endParaRPr lang="pl-PL" b="1" dirty="0"/>
          </a:p>
          <a:p>
            <a:pPr algn="ctr"/>
            <a:r>
              <a:rPr lang="pl-PL" sz="2800" b="1" dirty="0" smtClean="0"/>
              <a:t>OMBUDSMAN</a:t>
            </a:r>
            <a:endParaRPr lang="pl-PL" sz="2800" b="1" dirty="0"/>
          </a:p>
        </p:txBody>
      </p:sp>
      <p:sp>
        <p:nvSpPr>
          <p:cNvPr id="8" name="pole tekstowe 7"/>
          <p:cNvSpPr txBox="1"/>
          <p:nvPr/>
        </p:nvSpPr>
        <p:spPr>
          <a:xfrm>
            <a:off x="642910" y="2285992"/>
            <a:ext cx="7715304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u="sng" dirty="0" smtClean="0"/>
              <a:t>Charakterystyczne cechy:</a:t>
            </a:r>
          </a:p>
          <a:p>
            <a:endParaRPr lang="pl-PL" dirty="0" smtClean="0"/>
          </a:p>
          <a:p>
            <a:pPr>
              <a:buFontTx/>
              <a:buChar char="-"/>
            </a:pPr>
            <a:r>
              <a:rPr lang="pl-PL" dirty="0" smtClean="0"/>
              <a:t>Samodzielność i niezależność</a:t>
            </a:r>
          </a:p>
          <a:p>
            <a:endParaRPr lang="pl-PL" dirty="0" smtClean="0"/>
          </a:p>
          <a:p>
            <a:pPr>
              <a:buFontTx/>
              <a:buChar char="-"/>
            </a:pPr>
            <a:r>
              <a:rPr lang="pl-PL" dirty="0" smtClean="0"/>
              <a:t>Kompleksowość zapewnianej przez niego ochrony</a:t>
            </a:r>
          </a:p>
          <a:p>
            <a:endParaRPr lang="pl-PL" dirty="0" smtClean="0"/>
          </a:p>
          <a:p>
            <a:pPr>
              <a:buFontTx/>
              <a:buChar char="-"/>
            </a:pPr>
            <a:r>
              <a:rPr lang="pl-PL" dirty="0" smtClean="0"/>
              <a:t>Powszechność</a:t>
            </a:r>
          </a:p>
          <a:p>
            <a:endParaRPr lang="pl-PL" dirty="0" smtClean="0"/>
          </a:p>
          <a:p>
            <a:pPr>
              <a:buFontTx/>
              <a:buChar char="-"/>
            </a:pPr>
            <a:r>
              <a:rPr lang="pl-PL" dirty="0" smtClean="0"/>
              <a:t>Kompetencje o </a:t>
            </a:r>
            <a:r>
              <a:rPr lang="pl-PL" dirty="0" err="1" smtClean="0"/>
              <a:t>ch</a:t>
            </a:r>
            <a:r>
              <a:rPr lang="pl-PL" dirty="0" smtClean="0"/>
              <a:t>. monitorującym/inicjującym/ „kontrolnym”</a:t>
            </a:r>
          </a:p>
          <a:p>
            <a:endParaRPr lang="pl-PL" dirty="0" smtClean="0"/>
          </a:p>
          <a:p>
            <a:pPr>
              <a:buFontTx/>
              <a:buChar char="-"/>
            </a:pPr>
            <a:r>
              <a:rPr lang="pl-PL" dirty="0" smtClean="0"/>
              <a:t>Bezpłatność postępowania</a:t>
            </a:r>
          </a:p>
          <a:p>
            <a:endParaRPr lang="pl-PL" dirty="0" smtClean="0"/>
          </a:p>
          <a:p>
            <a:pPr>
              <a:buFontTx/>
              <a:buChar char="-"/>
            </a:pPr>
            <a:r>
              <a:rPr lang="pl-PL" dirty="0" err="1" smtClean="0"/>
              <a:t>bezinstancyjność</a:t>
            </a:r>
            <a:endParaRPr lang="pl-PL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le tekstowe 2"/>
          <p:cNvSpPr txBox="1"/>
          <p:nvPr/>
        </p:nvSpPr>
        <p:spPr>
          <a:xfrm>
            <a:off x="500034" y="428604"/>
            <a:ext cx="72866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000" dirty="0" smtClean="0"/>
              <a:t>Środki ochrony praw i wolności</a:t>
            </a:r>
            <a:endParaRPr lang="pl-PL" sz="2000" dirty="0"/>
          </a:p>
        </p:txBody>
      </p:sp>
      <p:cxnSp>
        <p:nvCxnSpPr>
          <p:cNvPr id="6" name="Łącznik prosty 5"/>
          <p:cNvCxnSpPr/>
          <p:nvPr/>
        </p:nvCxnSpPr>
        <p:spPr>
          <a:xfrm>
            <a:off x="0" y="857232"/>
            <a:ext cx="935834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pole tekstowe 9"/>
          <p:cNvSpPr txBox="1"/>
          <p:nvPr/>
        </p:nvSpPr>
        <p:spPr>
          <a:xfrm>
            <a:off x="214282" y="1928802"/>
            <a:ext cx="82153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l-PL" dirty="0"/>
          </a:p>
        </p:txBody>
      </p:sp>
      <p:sp>
        <p:nvSpPr>
          <p:cNvPr id="7" name="pole tekstowe 6"/>
          <p:cNvSpPr txBox="1"/>
          <p:nvPr/>
        </p:nvSpPr>
        <p:spPr>
          <a:xfrm>
            <a:off x="285720" y="1214422"/>
            <a:ext cx="8286808" cy="42165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l-PL" sz="2800" b="1" dirty="0" smtClean="0"/>
              <a:t>Pośrednie mechanizmy ochrony wolności i praw</a:t>
            </a:r>
          </a:p>
          <a:p>
            <a:pPr algn="just"/>
            <a:r>
              <a:rPr lang="pl-PL" sz="2000" dirty="0" smtClean="0"/>
              <a:t>Nie są sklasyfikowane jako środki ochrony wprost, ale ich funkcjonowanie nakierowane jest na ochronę wolności i praw oraz gwarancję realizacji konkretnych uprawnień podmiotów lub grup podmiotów (charakter i struktura tych mechanizmów są bardzo zróżnicowane)</a:t>
            </a:r>
          </a:p>
          <a:p>
            <a:pPr algn="just"/>
            <a:endParaRPr lang="pl-PL" sz="2000" dirty="0"/>
          </a:p>
          <a:p>
            <a:pPr algn="just"/>
            <a:r>
              <a:rPr lang="pl-PL" sz="2000" dirty="0" smtClean="0"/>
              <a:t>Za prof. Jabłońskim:</a:t>
            </a:r>
          </a:p>
          <a:p>
            <a:pPr marL="457200" indent="-457200" algn="just">
              <a:buAutoNum type="arabicPeriod"/>
            </a:pPr>
            <a:r>
              <a:rPr lang="pl-PL" sz="2000" dirty="0" smtClean="0"/>
              <a:t>MEDIA</a:t>
            </a:r>
          </a:p>
          <a:p>
            <a:pPr marL="457200" indent="-457200" algn="just">
              <a:buAutoNum type="arabicPeriod"/>
            </a:pPr>
            <a:r>
              <a:rPr lang="pl-PL" sz="2000" dirty="0" smtClean="0"/>
              <a:t>WYSPECJALIZOWANE ORGANIZACJE I INSTYTUCJE POZARZĄDOWE</a:t>
            </a:r>
          </a:p>
          <a:p>
            <a:pPr marL="457200" indent="-457200" algn="just">
              <a:buAutoNum type="arabicPeriod"/>
            </a:pPr>
            <a:r>
              <a:rPr lang="pl-PL" sz="2000" dirty="0" smtClean="0"/>
              <a:t>PROCEDURY DOSTĘPU DO INFORMACJI PUBLICZNEJ</a:t>
            </a:r>
          </a:p>
          <a:p>
            <a:pPr marL="457200" indent="-457200" algn="just">
              <a:buAutoNum type="arabicPeriod"/>
            </a:pPr>
            <a:r>
              <a:rPr lang="pl-PL" sz="2000" dirty="0" smtClean="0"/>
              <a:t>INSTYTUCJE DEMOKRATYCZNEGO ODDZIAŁYWANIA JEDNOSTKI NA WŁADZE PUBLICZNE</a:t>
            </a:r>
          </a:p>
          <a:p>
            <a:pPr marL="457200" indent="-457200" algn="just">
              <a:buAutoNum type="arabicPeriod"/>
            </a:pPr>
            <a:r>
              <a:rPr lang="pl-PL" sz="2000" dirty="0" smtClean="0"/>
              <a:t>POZASĄDOWE PROCEDURY ROZSTRZYGANIA SPORÓW</a:t>
            </a:r>
            <a:endParaRPr lang="pl-PL" sz="2000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le tekstowe 2"/>
          <p:cNvSpPr txBox="1"/>
          <p:nvPr/>
        </p:nvSpPr>
        <p:spPr>
          <a:xfrm>
            <a:off x="500034" y="428604"/>
            <a:ext cx="72866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000" dirty="0" smtClean="0"/>
              <a:t>Środki ochrony praw i wolności</a:t>
            </a:r>
            <a:endParaRPr lang="pl-PL" sz="2000" dirty="0"/>
          </a:p>
        </p:txBody>
      </p:sp>
      <p:cxnSp>
        <p:nvCxnSpPr>
          <p:cNvPr id="6" name="Łącznik prosty 5"/>
          <p:cNvCxnSpPr/>
          <p:nvPr/>
        </p:nvCxnSpPr>
        <p:spPr>
          <a:xfrm>
            <a:off x="0" y="857232"/>
            <a:ext cx="935834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pole tekstowe 9"/>
          <p:cNvSpPr txBox="1"/>
          <p:nvPr/>
        </p:nvSpPr>
        <p:spPr>
          <a:xfrm>
            <a:off x="214282" y="1928802"/>
            <a:ext cx="82153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l-PL" dirty="0"/>
          </a:p>
        </p:txBody>
      </p:sp>
      <p:sp>
        <p:nvSpPr>
          <p:cNvPr id="7" name="pole tekstowe 6"/>
          <p:cNvSpPr txBox="1"/>
          <p:nvPr/>
        </p:nvSpPr>
        <p:spPr>
          <a:xfrm>
            <a:off x="285720" y="1214422"/>
            <a:ext cx="8286808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l-PL" sz="2000" dirty="0" smtClean="0"/>
              <a:t>AD. 1. MEDIA</a:t>
            </a:r>
          </a:p>
          <a:p>
            <a:pPr algn="just">
              <a:buFontTx/>
              <a:buChar char="-"/>
            </a:pPr>
            <a:r>
              <a:rPr lang="pl-PL" sz="2000" dirty="0" smtClean="0"/>
              <a:t>Ich rola w oddziaływaniu na ochronę praw i wolności wynika z istoty ich funkcjonowania oraz z pełnienia pewnych funkcji społecznych, także informacyjnych</a:t>
            </a:r>
          </a:p>
          <a:p>
            <a:pPr algn="just"/>
            <a:endParaRPr lang="pl-PL" sz="2000" dirty="0"/>
          </a:p>
        </p:txBody>
      </p:sp>
      <p:pic>
        <p:nvPicPr>
          <p:cNvPr id="22530" name="Picture 2" descr="http://static.dnaindia.com/sites/default/files/2014/09/04/264989-human-rights-watch-log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43174" y="3143248"/>
            <a:ext cx="3143250" cy="31432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le tekstowe 2"/>
          <p:cNvSpPr txBox="1"/>
          <p:nvPr/>
        </p:nvSpPr>
        <p:spPr>
          <a:xfrm>
            <a:off x="500034" y="428604"/>
            <a:ext cx="72866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000" dirty="0" smtClean="0"/>
              <a:t>Środki ochrony praw i wolności</a:t>
            </a:r>
            <a:endParaRPr lang="pl-PL" sz="2000" dirty="0"/>
          </a:p>
        </p:txBody>
      </p:sp>
      <p:cxnSp>
        <p:nvCxnSpPr>
          <p:cNvPr id="6" name="Łącznik prosty 5"/>
          <p:cNvCxnSpPr/>
          <p:nvPr/>
        </p:nvCxnSpPr>
        <p:spPr>
          <a:xfrm>
            <a:off x="0" y="857232"/>
            <a:ext cx="935834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pole tekstowe 9"/>
          <p:cNvSpPr txBox="1"/>
          <p:nvPr/>
        </p:nvSpPr>
        <p:spPr>
          <a:xfrm>
            <a:off x="214282" y="1928802"/>
            <a:ext cx="82153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l-PL" dirty="0"/>
          </a:p>
        </p:txBody>
      </p:sp>
      <p:sp>
        <p:nvSpPr>
          <p:cNvPr id="7" name="pole tekstowe 6"/>
          <p:cNvSpPr txBox="1"/>
          <p:nvPr/>
        </p:nvSpPr>
        <p:spPr>
          <a:xfrm>
            <a:off x="285720" y="1214422"/>
            <a:ext cx="828680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l-PL" sz="2000" dirty="0" smtClean="0"/>
              <a:t>AD. 1. ORGANIZACJE POZARZĄDOWE</a:t>
            </a:r>
          </a:p>
          <a:p>
            <a:pPr algn="just"/>
            <a:endParaRPr lang="pl-PL" sz="2000" dirty="0"/>
          </a:p>
          <a:p>
            <a:pPr algn="just"/>
            <a:r>
              <a:rPr lang="pl-PL" sz="2000" b="1" dirty="0" err="1" smtClean="0"/>
              <a:t>Amnesty</a:t>
            </a:r>
            <a:r>
              <a:rPr lang="pl-PL" sz="2000" b="1" dirty="0" smtClean="0"/>
              <a:t> International</a:t>
            </a:r>
          </a:p>
          <a:p>
            <a:pPr algn="just"/>
            <a:endParaRPr lang="pl-PL" sz="2000" dirty="0"/>
          </a:p>
        </p:txBody>
      </p:sp>
      <p:pic>
        <p:nvPicPr>
          <p:cNvPr id="31746" name="Picture 2" descr="http://uclu.org/sites/uclu.org/files/csc-directory-images/ai-candle-1600x1200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58" y="2571744"/>
            <a:ext cx="3274959" cy="2456219"/>
          </a:xfrm>
          <a:prstGeom prst="rect">
            <a:avLst/>
          </a:prstGeom>
          <a:noFill/>
        </p:spPr>
      </p:pic>
      <p:sp>
        <p:nvSpPr>
          <p:cNvPr id="8" name="pole tekstowe 7"/>
          <p:cNvSpPr txBox="1"/>
          <p:nvPr/>
        </p:nvSpPr>
        <p:spPr>
          <a:xfrm>
            <a:off x="3857620" y="1928802"/>
            <a:ext cx="5072098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l-PL" dirty="0" smtClean="0"/>
              <a:t>Pokojowa Nagrody </a:t>
            </a:r>
            <a:r>
              <a:rPr lang="pl-PL" dirty="0"/>
              <a:t>Nobla </a:t>
            </a:r>
            <a:r>
              <a:rPr lang="pl-PL" dirty="0" smtClean="0"/>
              <a:t>w</a:t>
            </a:r>
            <a:r>
              <a:rPr lang="pl-PL" dirty="0"/>
              <a:t> 1977 </a:t>
            </a:r>
            <a:r>
              <a:rPr lang="pl-PL" dirty="0" smtClean="0"/>
              <a:t>r. </a:t>
            </a:r>
            <a:r>
              <a:rPr lang="pl-PL" dirty="0"/>
              <a:t>za "wkład w umacnianie podstaw wolności, sprawiedliwości, a tym samym pokoju na całym świecie".</a:t>
            </a:r>
          </a:p>
          <a:p>
            <a:pPr algn="just"/>
            <a:endParaRPr lang="pl-PL" dirty="0" smtClean="0"/>
          </a:p>
          <a:p>
            <a:pPr algn="just"/>
            <a:r>
              <a:rPr lang="pl-PL" dirty="0" smtClean="0"/>
              <a:t>AI </a:t>
            </a:r>
            <a:r>
              <a:rPr lang="pl-PL" dirty="0"/>
              <a:t>finansuje swoją działalność głównie ze składek członkowskich i datków od indywidualnych osób. </a:t>
            </a:r>
            <a:endParaRPr lang="pl-PL" dirty="0" smtClean="0"/>
          </a:p>
          <a:p>
            <a:pPr algn="just"/>
            <a:endParaRPr lang="pl-PL" dirty="0"/>
          </a:p>
          <a:p>
            <a:pPr algn="just"/>
            <a:r>
              <a:rPr lang="pl-PL" dirty="0" smtClean="0"/>
              <a:t>Zasady działania: pełna </a:t>
            </a:r>
            <a:r>
              <a:rPr lang="pl-PL" dirty="0"/>
              <a:t>niezależność polityczna i finansowa oraz maksymalny </a:t>
            </a:r>
            <a:r>
              <a:rPr lang="pl-PL" dirty="0" smtClean="0"/>
              <a:t>obiektywizm</a:t>
            </a:r>
            <a:endParaRPr lang="pl-PL" dirty="0"/>
          </a:p>
          <a:p>
            <a:pPr algn="just"/>
            <a:endParaRPr lang="pl-PL" dirty="0" smtClean="0"/>
          </a:p>
          <a:p>
            <a:pPr algn="just"/>
            <a:r>
              <a:rPr lang="pl-PL" dirty="0" smtClean="0"/>
              <a:t>Centrala </a:t>
            </a:r>
            <a:r>
              <a:rPr lang="pl-PL" dirty="0"/>
              <a:t>AI – tzw. międzynarodowy sekretariat – znajduje się w Londynie. Do końca 2009 Sekretarz Generalną AI </a:t>
            </a:r>
            <a:r>
              <a:rPr lang="pl-PL" dirty="0" smtClean="0"/>
              <a:t>była </a:t>
            </a:r>
            <a:r>
              <a:rPr lang="pl-PL" dirty="0" err="1" smtClean="0"/>
              <a:t>Irene</a:t>
            </a:r>
            <a:r>
              <a:rPr lang="pl-PL" dirty="0" smtClean="0"/>
              <a:t> </a:t>
            </a:r>
            <a:r>
              <a:rPr lang="pl-PL" dirty="0"/>
              <a:t>Khan, jej następcą jest </a:t>
            </a:r>
            <a:r>
              <a:rPr lang="pl-PL" dirty="0" err="1"/>
              <a:t>Salil</a:t>
            </a:r>
            <a:r>
              <a:rPr lang="pl-PL" dirty="0"/>
              <a:t> </a:t>
            </a:r>
            <a:r>
              <a:rPr lang="pl-PL" dirty="0" err="1"/>
              <a:t>Shetty</a:t>
            </a:r>
            <a:r>
              <a:rPr lang="pl-PL" dirty="0"/>
              <a:t>. </a:t>
            </a:r>
            <a:endParaRPr lang="pl-PL" dirty="0" smtClean="0"/>
          </a:p>
          <a:p>
            <a:pPr algn="just"/>
            <a:endParaRPr lang="pl-PL" dirty="0"/>
          </a:p>
          <a:p>
            <a:pPr algn="just"/>
            <a:r>
              <a:rPr lang="pl-PL" dirty="0"/>
              <a:t> "One" zespołu </a:t>
            </a:r>
            <a:r>
              <a:rPr lang="pl-PL" dirty="0" smtClean="0"/>
              <a:t>U2 – „hymn”</a:t>
            </a:r>
            <a:endParaRPr lang="pl-PL" dirty="0"/>
          </a:p>
          <a:p>
            <a:pPr algn="just"/>
            <a:endParaRPr lang="pl-PL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le tekstowe 2"/>
          <p:cNvSpPr txBox="1"/>
          <p:nvPr/>
        </p:nvSpPr>
        <p:spPr>
          <a:xfrm>
            <a:off x="357158" y="428604"/>
            <a:ext cx="72866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000" dirty="0" smtClean="0"/>
              <a:t>Wertykalne obowiązywanie praw i wolności</a:t>
            </a:r>
            <a:endParaRPr lang="pl-PL" sz="2000" dirty="0"/>
          </a:p>
        </p:txBody>
      </p:sp>
      <p:cxnSp>
        <p:nvCxnSpPr>
          <p:cNvPr id="6" name="Łącznik prosty 5"/>
          <p:cNvCxnSpPr/>
          <p:nvPr/>
        </p:nvCxnSpPr>
        <p:spPr>
          <a:xfrm>
            <a:off x="0" y="857232"/>
            <a:ext cx="935834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pole tekstowe 6"/>
          <p:cNvSpPr txBox="1"/>
          <p:nvPr/>
        </p:nvSpPr>
        <p:spPr>
          <a:xfrm>
            <a:off x="285720" y="3000372"/>
            <a:ext cx="8215370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pl-PL" dirty="0" smtClean="0"/>
              <a:t>Funkcje praw człowieka</a:t>
            </a:r>
          </a:p>
          <a:p>
            <a:pPr marL="342900" indent="-342900"/>
            <a:endParaRPr lang="pl-PL" dirty="0" smtClean="0"/>
          </a:p>
          <a:p>
            <a:pPr marL="342900" indent="-342900"/>
            <a:r>
              <a:rPr lang="pl-PL" dirty="0"/>
              <a:t>	</a:t>
            </a:r>
            <a:r>
              <a:rPr lang="pl-PL" dirty="0" smtClean="0"/>
              <a:t>- zapewnienie ochrony przed nadmierną lub sprzeczną z istotą gwarantowanych uprawnień ingerencją państwa i jego funkcjonariuszy</a:t>
            </a:r>
          </a:p>
          <a:p>
            <a:pPr marL="342900" indent="-342900"/>
            <a:endParaRPr lang="pl-PL" dirty="0" smtClean="0"/>
          </a:p>
          <a:p>
            <a:pPr marL="342900" indent="-342900"/>
            <a:r>
              <a:rPr lang="pl-PL" dirty="0"/>
              <a:t>	</a:t>
            </a:r>
            <a:r>
              <a:rPr lang="pl-PL" dirty="0" smtClean="0"/>
              <a:t>- zapewnienie przez państwo ochrony przed naruszeniami ze strony innych jednostek oraz podmiotów prawa</a:t>
            </a:r>
          </a:p>
          <a:p>
            <a:pPr marL="342900" indent="-342900"/>
            <a:endParaRPr lang="pl-PL" dirty="0" smtClean="0"/>
          </a:p>
          <a:p>
            <a:pPr marL="342900" indent="-342900"/>
            <a:r>
              <a:rPr lang="pl-PL" dirty="0"/>
              <a:t>	</a:t>
            </a:r>
            <a:r>
              <a:rPr lang="pl-PL" dirty="0" smtClean="0"/>
              <a:t>- obowiązek państwa polegający na stworzeniu ogólnie dostępnych i sprawnie działających procedur oraz mechanizmów umożliwiających realizację (również egzekucję) gwarantowanych uprawnień i wynikających z nich roszczeń i świadczeń</a:t>
            </a:r>
            <a:endParaRPr lang="pl-PL" dirty="0"/>
          </a:p>
        </p:txBody>
      </p:sp>
      <p:sp>
        <p:nvSpPr>
          <p:cNvPr id="8" name="Prostokąt 7"/>
          <p:cNvSpPr/>
          <p:nvPr/>
        </p:nvSpPr>
        <p:spPr>
          <a:xfrm>
            <a:off x="3500430" y="2143116"/>
            <a:ext cx="1928826" cy="5000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 smtClean="0"/>
              <a:t>jednostka</a:t>
            </a:r>
            <a:endParaRPr lang="pl-PL" dirty="0"/>
          </a:p>
        </p:txBody>
      </p:sp>
      <p:sp>
        <p:nvSpPr>
          <p:cNvPr id="9" name="Prostokąt 8"/>
          <p:cNvSpPr/>
          <p:nvPr/>
        </p:nvSpPr>
        <p:spPr>
          <a:xfrm>
            <a:off x="3214678" y="1000108"/>
            <a:ext cx="2428892" cy="78581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 smtClean="0"/>
              <a:t>Władza publiczna + jej reprezentanci</a:t>
            </a:r>
          </a:p>
        </p:txBody>
      </p:sp>
      <p:sp>
        <p:nvSpPr>
          <p:cNvPr id="10" name="Strzałka w górę i w dół 9"/>
          <p:cNvSpPr/>
          <p:nvPr/>
        </p:nvSpPr>
        <p:spPr>
          <a:xfrm>
            <a:off x="4357686" y="1857364"/>
            <a:ext cx="45719" cy="142876"/>
          </a:xfrm>
          <a:prstGeom prst="up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le tekstowe 2"/>
          <p:cNvSpPr txBox="1"/>
          <p:nvPr/>
        </p:nvSpPr>
        <p:spPr>
          <a:xfrm>
            <a:off x="500034" y="428604"/>
            <a:ext cx="72866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000" dirty="0" smtClean="0"/>
              <a:t>Środki ochrony praw i wolności</a:t>
            </a:r>
            <a:endParaRPr lang="pl-PL" sz="2000" dirty="0"/>
          </a:p>
        </p:txBody>
      </p:sp>
      <p:cxnSp>
        <p:nvCxnSpPr>
          <p:cNvPr id="6" name="Łącznik prosty 5"/>
          <p:cNvCxnSpPr/>
          <p:nvPr/>
        </p:nvCxnSpPr>
        <p:spPr>
          <a:xfrm>
            <a:off x="0" y="857232"/>
            <a:ext cx="935834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pole tekstowe 9"/>
          <p:cNvSpPr txBox="1"/>
          <p:nvPr/>
        </p:nvSpPr>
        <p:spPr>
          <a:xfrm>
            <a:off x="214282" y="1928802"/>
            <a:ext cx="82153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l-PL" dirty="0"/>
          </a:p>
        </p:txBody>
      </p:sp>
      <p:sp>
        <p:nvSpPr>
          <p:cNvPr id="7" name="pole tekstowe 6"/>
          <p:cNvSpPr txBox="1"/>
          <p:nvPr/>
        </p:nvSpPr>
        <p:spPr>
          <a:xfrm>
            <a:off x="285720" y="1214422"/>
            <a:ext cx="8286808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l-PL" sz="2000" dirty="0" smtClean="0"/>
              <a:t>AD. 1. ORGANIZACJE POZARZĄDOWE</a:t>
            </a:r>
          </a:p>
          <a:p>
            <a:pPr algn="just"/>
            <a:endParaRPr lang="pl-PL" sz="2000" dirty="0"/>
          </a:p>
          <a:p>
            <a:pPr algn="just"/>
            <a:r>
              <a:rPr lang="pl-PL" sz="2000" dirty="0" smtClean="0"/>
              <a:t>Komitety Helsińskie</a:t>
            </a:r>
          </a:p>
          <a:p>
            <a:pPr algn="just"/>
            <a:endParaRPr lang="pl-PL" sz="2000" dirty="0"/>
          </a:p>
          <a:p>
            <a:pPr algn="just"/>
            <a:endParaRPr lang="pl-PL" sz="2000" dirty="0"/>
          </a:p>
        </p:txBody>
      </p:sp>
      <p:pic>
        <p:nvPicPr>
          <p:cNvPr id="32770" name="Picture 2" descr="http://www.hfhr.pl/wp-content/uploads/2011/06/lg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57224" y="2428868"/>
            <a:ext cx="6544327" cy="1000132"/>
          </a:xfrm>
          <a:prstGeom prst="rect">
            <a:avLst/>
          </a:prstGeom>
          <a:noFill/>
        </p:spPr>
      </p:pic>
      <p:sp>
        <p:nvSpPr>
          <p:cNvPr id="9" name="pole tekstowe 8"/>
          <p:cNvSpPr txBox="1"/>
          <p:nvPr/>
        </p:nvSpPr>
        <p:spPr>
          <a:xfrm>
            <a:off x="571472" y="3714752"/>
            <a:ext cx="757242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l-PL" dirty="0" smtClean="0"/>
              <a:t>Inicjatywy na poziomie krajowym (</a:t>
            </a:r>
            <a:r>
              <a:rPr lang="pl-PL" dirty="0"/>
              <a:t>rajowe komitety helsińskie (m. in. holenderski, szwedzki, norweski, czeski, słowacki, rosyjski, albański etc</a:t>
            </a:r>
            <a:r>
              <a:rPr lang="pl-PL" dirty="0" smtClean="0"/>
              <a:t>.) wspierające walkę o prawa człowieka.</a:t>
            </a:r>
          </a:p>
          <a:p>
            <a:pPr algn="just"/>
            <a:endParaRPr lang="pl-PL" dirty="0"/>
          </a:p>
          <a:p>
            <a:pPr algn="just"/>
            <a:r>
              <a:rPr lang="pl-PL" b="1" dirty="0"/>
              <a:t>Komitet Helsiński w Polsce</a:t>
            </a:r>
            <a:r>
              <a:rPr lang="pl-PL" dirty="0"/>
              <a:t> – niezależna inicjatywa obywatelska, powołana jesienią 1982 do kontroli przestrzegania praw człowieka i wolności gwarantowanych w przyjętych przez PRL umowach międzynarodowych w podpisanym w 1975 w Helsinkach akcie końcowym KBWE.</a:t>
            </a:r>
            <a:endParaRPr lang="pl-PL" dirty="0" smtClean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le tekstowe 2"/>
          <p:cNvSpPr txBox="1"/>
          <p:nvPr/>
        </p:nvSpPr>
        <p:spPr>
          <a:xfrm>
            <a:off x="500034" y="428604"/>
            <a:ext cx="72866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000" dirty="0" smtClean="0"/>
              <a:t>Środki ochrony praw i wolności</a:t>
            </a:r>
            <a:endParaRPr lang="pl-PL" sz="2000" dirty="0"/>
          </a:p>
        </p:txBody>
      </p:sp>
      <p:cxnSp>
        <p:nvCxnSpPr>
          <p:cNvPr id="6" name="Łącznik prosty 5"/>
          <p:cNvCxnSpPr/>
          <p:nvPr/>
        </p:nvCxnSpPr>
        <p:spPr>
          <a:xfrm>
            <a:off x="0" y="857232"/>
            <a:ext cx="935834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pole tekstowe 9"/>
          <p:cNvSpPr txBox="1"/>
          <p:nvPr/>
        </p:nvSpPr>
        <p:spPr>
          <a:xfrm>
            <a:off x="214282" y="1928802"/>
            <a:ext cx="82153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l-PL" dirty="0"/>
          </a:p>
        </p:txBody>
      </p:sp>
      <p:sp>
        <p:nvSpPr>
          <p:cNvPr id="7" name="pole tekstowe 6"/>
          <p:cNvSpPr txBox="1"/>
          <p:nvPr/>
        </p:nvSpPr>
        <p:spPr>
          <a:xfrm>
            <a:off x="285720" y="1214422"/>
            <a:ext cx="828680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l-PL" sz="2000" dirty="0" smtClean="0"/>
              <a:t>AD. 1. ORGANIZACJE POZARZĄDOWE</a:t>
            </a:r>
          </a:p>
          <a:p>
            <a:pPr algn="just"/>
            <a:endParaRPr lang="pl-PL" sz="2000" dirty="0"/>
          </a:p>
          <a:p>
            <a:pPr algn="just"/>
            <a:endParaRPr lang="pl-PL" sz="2000" dirty="0"/>
          </a:p>
          <a:p>
            <a:pPr algn="just"/>
            <a:endParaRPr lang="pl-PL" sz="2000" dirty="0"/>
          </a:p>
        </p:txBody>
      </p:sp>
      <p:sp>
        <p:nvSpPr>
          <p:cNvPr id="8" name="pole tekstowe 7"/>
          <p:cNvSpPr txBox="1"/>
          <p:nvPr/>
        </p:nvSpPr>
        <p:spPr>
          <a:xfrm>
            <a:off x="357158" y="1928802"/>
            <a:ext cx="37757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smtClean="0"/>
              <a:t>Międzynarodowa Komisja Prawników </a:t>
            </a:r>
            <a:endParaRPr lang="pl-PL" dirty="0"/>
          </a:p>
        </p:txBody>
      </p:sp>
      <p:sp>
        <p:nvSpPr>
          <p:cNvPr id="11" name="pole tekstowe 10"/>
          <p:cNvSpPr txBox="1"/>
          <p:nvPr/>
        </p:nvSpPr>
        <p:spPr>
          <a:xfrm>
            <a:off x="3571868" y="2571744"/>
            <a:ext cx="485778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l-PL" dirty="0"/>
              <a:t>Międzynarodowa Komisja Prawników (International </a:t>
            </a:r>
            <a:r>
              <a:rPr lang="pl-PL" dirty="0" err="1"/>
              <a:t>Commission</a:t>
            </a:r>
            <a:r>
              <a:rPr lang="pl-PL" dirty="0"/>
              <a:t> of </a:t>
            </a:r>
            <a:r>
              <a:rPr lang="pl-PL" dirty="0" err="1"/>
              <a:t>Jurists</a:t>
            </a:r>
            <a:r>
              <a:rPr lang="pl-PL" dirty="0"/>
              <a:t> - ICJ) jest organizacją pozarządową z siedzibą w Genewie. Powstała w roku 1952 i skupia 60 wybitnych prawników z kilkudziesięciu krajów świata. MKP jest konsultantem ONZ, UNESCO oraz Rady Europy.</a:t>
            </a:r>
          </a:p>
        </p:txBody>
      </p:sp>
      <p:pic>
        <p:nvPicPr>
          <p:cNvPr id="33794" name="Picture 2" descr="http://www.colombotelegraph.com/wp-content/uploads/2012/10/ICJ-logo_CI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282" y="2428868"/>
            <a:ext cx="3333773" cy="250033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le tekstowe 2"/>
          <p:cNvSpPr txBox="1"/>
          <p:nvPr/>
        </p:nvSpPr>
        <p:spPr>
          <a:xfrm>
            <a:off x="500034" y="428604"/>
            <a:ext cx="72866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000" dirty="0" smtClean="0"/>
              <a:t>Środki ochrony praw i wolności</a:t>
            </a:r>
            <a:endParaRPr lang="pl-PL" sz="2000" dirty="0"/>
          </a:p>
        </p:txBody>
      </p:sp>
      <p:cxnSp>
        <p:nvCxnSpPr>
          <p:cNvPr id="6" name="Łącznik prosty 5"/>
          <p:cNvCxnSpPr/>
          <p:nvPr/>
        </p:nvCxnSpPr>
        <p:spPr>
          <a:xfrm>
            <a:off x="0" y="857232"/>
            <a:ext cx="935834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pole tekstowe 9"/>
          <p:cNvSpPr txBox="1"/>
          <p:nvPr/>
        </p:nvSpPr>
        <p:spPr>
          <a:xfrm>
            <a:off x="214282" y="1928802"/>
            <a:ext cx="82153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l-PL" dirty="0"/>
          </a:p>
        </p:txBody>
      </p:sp>
      <p:sp>
        <p:nvSpPr>
          <p:cNvPr id="7" name="pole tekstowe 6"/>
          <p:cNvSpPr txBox="1"/>
          <p:nvPr/>
        </p:nvSpPr>
        <p:spPr>
          <a:xfrm>
            <a:off x="285720" y="1214422"/>
            <a:ext cx="828680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l-PL" sz="2000" dirty="0" smtClean="0"/>
              <a:t>AD. 1. ORGANIZACJE POZARZĄDOWE</a:t>
            </a:r>
          </a:p>
          <a:p>
            <a:pPr algn="just"/>
            <a:endParaRPr lang="pl-PL" sz="2000" dirty="0"/>
          </a:p>
          <a:p>
            <a:pPr algn="just"/>
            <a:endParaRPr lang="pl-PL" sz="2000" dirty="0"/>
          </a:p>
          <a:p>
            <a:pPr algn="just"/>
            <a:endParaRPr lang="pl-PL" sz="2000" dirty="0"/>
          </a:p>
        </p:txBody>
      </p:sp>
      <p:pic>
        <p:nvPicPr>
          <p:cNvPr id="36866" name="Picture 2" descr="http://www.ppe.pl/pliki/gallery/0/2/80/530x650_2806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14480" y="2071678"/>
            <a:ext cx="5048250" cy="1200150"/>
          </a:xfrm>
          <a:prstGeom prst="rect">
            <a:avLst/>
          </a:prstGeom>
          <a:noFill/>
        </p:spPr>
      </p:pic>
      <p:sp>
        <p:nvSpPr>
          <p:cNvPr id="11" name="pole tekstowe 10"/>
          <p:cNvSpPr txBox="1"/>
          <p:nvPr/>
        </p:nvSpPr>
        <p:spPr>
          <a:xfrm>
            <a:off x="285720" y="3441680"/>
            <a:ext cx="8501122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/>
              <a:t>Międzynarodowy Komitet Czerwonego Krzyża</a:t>
            </a:r>
          </a:p>
          <a:p>
            <a:pPr>
              <a:buFontTx/>
              <a:buChar char="-"/>
            </a:pPr>
            <a:r>
              <a:rPr lang="pl-PL" dirty="0" smtClean="0"/>
              <a:t>3 Nagrody Nobla</a:t>
            </a:r>
          </a:p>
          <a:p>
            <a:pPr>
              <a:buFontTx/>
              <a:buChar char="-"/>
            </a:pPr>
            <a:endParaRPr lang="pl-PL" dirty="0" smtClean="0"/>
          </a:p>
          <a:p>
            <a:r>
              <a:rPr lang="pl-PL" u="sng" dirty="0"/>
              <a:t>Źródła finansowania:</a:t>
            </a:r>
          </a:p>
          <a:p>
            <a:r>
              <a:rPr lang="pl-PL" dirty="0"/>
              <a:t>państwa strony Konwencji genewskich (rządy)</a:t>
            </a:r>
          </a:p>
          <a:p>
            <a:r>
              <a:rPr lang="pl-PL" dirty="0"/>
              <a:t>organizacje międzynarodowe</a:t>
            </a:r>
          </a:p>
          <a:p>
            <a:r>
              <a:rPr lang="pl-PL" dirty="0"/>
              <a:t>zasoby publiczne</a:t>
            </a:r>
          </a:p>
          <a:p>
            <a:r>
              <a:rPr lang="pl-PL" dirty="0"/>
              <a:t>Stowarzyszenia narodowe czerwonego krzyża i czerwonego półksiężyca</a:t>
            </a:r>
          </a:p>
          <a:p>
            <a:r>
              <a:rPr lang="pl-PL" dirty="0"/>
              <a:t>zasoby prywatne</a:t>
            </a:r>
          </a:p>
          <a:p>
            <a:r>
              <a:rPr lang="pl-PL" dirty="0"/>
              <a:t>inne</a:t>
            </a:r>
          </a:p>
          <a:p>
            <a:r>
              <a:rPr lang="pl-PL" dirty="0"/>
              <a:t>Całe finansowanie jest dobrowolne. Ciągle trwają zabiegi o nowych ofiarodawców.</a:t>
            </a:r>
          </a:p>
          <a:p>
            <a:pPr>
              <a:buFontTx/>
              <a:buChar char="-"/>
            </a:pPr>
            <a:endParaRPr lang="pl-PL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le tekstowe 2"/>
          <p:cNvSpPr txBox="1"/>
          <p:nvPr/>
        </p:nvSpPr>
        <p:spPr>
          <a:xfrm>
            <a:off x="500034" y="428604"/>
            <a:ext cx="72866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000" dirty="0" smtClean="0"/>
              <a:t>Środki ochrony praw i wolności</a:t>
            </a:r>
            <a:endParaRPr lang="pl-PL" sz="2000" dirty="0"/>
          </a:p>
        </p:txBody>
      </p:sp>
      <p:cxnSp>
        <p:nvCxnSpPr>
          <p:cNvPr id="6" name="Łącznik prosty 5"/>
          <p:cNvCxnSpPr/>
          <p:nvPr/>
        </p:nvCxnSpPr>
        <p:spPr>
          <a:xfrm>
            <a:off x="0" y="857232"/>
            <a:ext cx="935834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pole tekstowe 9"/>
          <p:cNvSpPr txBox="1"/>
          <p:nvPr/>
        </p:nvSpPr>
        <p:spPr>
          <a:xfrm>
            <a:off x="214282" y="1928802"/>
            <a:ext cx="82153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l-PL" dirty="0"/>
          </a:p>
        </p:txBody>
      </p:sp>
      <p:sp>
        <p:nvSpPr>
          <p:cNvPr id="7" name="pole tekstowe 6"/>
          <p:cNvSpPr txBox="1"/>
          <p:nvPr/>
        </p:nvSpPr>
        <p:spPr>
          <a:xfrm>
            <a:off x="285720" y="1214422"/>
            <a:ext cx="828680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l-PL" sz="2000" dirty="0" smtClean="0"/>
              <a:t>AD. 1. ORGANIZACJE POZARZĄDOWE</a:t>
            </a:r>
          </a:p>
          <a:p>
            <a:pPr algn="just"/>
            <a:endParaRPr lang="pl-PL" sz="2000" dirty="0"/>
          </a:p>
          <a:p>
            <a:pPr algn="just"/>
            <a:endParaRPr lang="pl-PL" sz="2000" dirty="0"/>
          </a:p>
          <a:p>
            <a:pPr algn="just"/>
            <a:endParaRPr lang="pl-PL" sz="2000" dirty="0"/>
          </a:p>
        </p:txBody>
      </p:sp>
      <p:sp>
        <p:nvSpPr>
          <p:cNvPr id="8" name="pole tekstowe 7"/>
          <p:cNvSpPr txBox="1"/>
          <p:nvPr/>
        </p:nvSpPr>
        <p:spPr>
          <a:xfrm>
            <a:off x="357158" y="2000240"/>
            <a:ext cx="7500990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b="1" dirty="0" smtClean="0"/>
              <a:t>Międzynarodowy Komitet Czerwonego Półksiężyca</a:t>
            </a:r>
          </a:p>
          <a:p>
            <a:endParaRPr lang="pl-PL" dirty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/>
          </a:p>
          <a:p>
            <a:endParaRPr lang="pl-PL" dirty="0" smtClean="0"/>
          </a:p>
          <a:p>
            <a:pPr algn="just"/>
            <a:r>
              <a:rPr lang="pl-PL" dirty="0"/>
              <a:t>Znak Czerwonego Półksiężyca powstał jako muzułmański odpowiednik znaku Czerwonego Krzyża. Półksiężyc jest symbolem islamu. Od czasu wojny rosyjsko-tureckiej w 1876 czerwony półksiężyc stał się rozpoznawalnym znakiem pomocy humanitarnej w krajach islamskich. Znak został oficjalnie wpisany do Konwencji Genewskich z 1929 roku. Organizacje </a:t>
            </a:r>
            <a:r>
              <a:rPr lang="pl-PL" i="1" dirty="0"/>
              <a:t>Al-Hilal </a:t>
            </a:r>
            <a:r>
              <a:rPr lang="pl-PL" i="1" dirty="0" err="1"/>
              <a:t>al-Ahmar</a:t>
            </a:r>
            <a:r>
              <a:rPr lang="pl-PL" dirty="0"/>
              <a:t> (arab. czerwony półksiężyc) Stowarzyszenia krajowe Czerwonego Półksiężyca współtworzyły dzisiejszy Międzynarodowy Ruch Czerwonego Krzyża i Czerwonego Półksiężyca. Od tego momentu funkcjonuje na równi ze znakiem Czerwonego Krzyża.</a:t>
            </a:r>
          </a:p>
        </p:txBody>
      </p:sp>
      <p:pic>
        <p:nvPicPr>
          <p:cNvPr id="35842" name="Picture 2" descr="http://upload.wikimedia.org/wikipedia/commons/thumb/0/0f/Flag_of_the_Red_Crescent.svg/1024px-Flag_of_the_Red_Crescent.svg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650075" y="1142984"/>
            <a:ext cx="3493925" cy="233042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le tekstowe 2"/>
          <p:cNvSpPr txBox="1"/>
          <p:nvPr/>
        </p:nvSpPr>
        <p:spPr>
          <a:xfrm>
            <a:off x="500034" y="428604"/>
            <a:ext cx="72866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000" dirty="0" smtClean="0"/>
              <a:t>Środki ochrony praw i wolności</a:t>
            </a:r>
            <a:endParaRPr lang="pl-PL" sz="2000" dirty="0"/>
          </a:p>
        </p:txBody>
      </p:sp>
      <p:cxnSp>
        <p:nvCxnSpPr>
          <p:cNvPr id="6" name="Łącznik prosty 5"/>
          <p:cNvCxnSpPr/>
          <p:nvPr/>
        </p:nvCxnSpPr>
        <p:spPr>
          <a:xfrm>
            <a:off x="0" y="857232"/>
            <a:ext cx="935834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pole tekstowe 9"/>
          <p:cNvSpPr txBox="1"/>
          <p:nvPr/>
        </p:nvSpPr>
        <p:spPr>
          <a:xfrm>
            <a:off x="214282" y="1928802"/>
            <a:ext cx="82153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l-PL" dirty="0"/>
          </a:p>
        </p:txBody>
      </p:sp>
      <p:sp>
        <p:nvSpPr>
          <p:cNvPr id="7" name="pole tekstowe 6"/>
          <p:cNvSpPr txBox="1"/>
          <p:nvPr/>
        </p:nvSpPr>
        <p:spPr>
          <a:xfrm>
            <a:off x="285720" y="1214422"/>
            <a:ext cx="8286808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l-PL" sz="2000" dirty="0" smtClean="0"/>
              <a:t>DOSTĘP DO INFORMACJI PUBLICZNEJ</a:t>
            </a:r>
          </a:p>
          <a:p>
            <a:pPr algn="just"/>
            <a:r>
              <a:rPr lang="pl-PL" sz="2000" dirty="0" smtClean="0"/>
              <a:t>- Uprawnienie to stało się w niektórych krajach prawem podmiotowym</a:t>
            </a:r>
          </a:p>
          <a:p>
            <a:pPr algn="just"/>
            <a:endParaRPr lang="pl-PL" sz="2000" dirty="0"/>
          </a:p>
          <a:p>
            <a:pPr algn="just"/>
            <a:endParaRPr lang="pl-PL" sz="2000" dirty="0"/>
          </a:p>
          <a:p>
            <a:pPr algn="just"/>
            <a:endParaRPr lang="pl-PL" sz="2000" dirty="0"/>
          </a:p>
        </p:txBody>
      </p:sp>
      <p:sp>
        <p:nvSpPr>
          <p:cNvPr id="8" name="pole tekstowe 7"/>
          <p:cNvSpPr txBox="1"/>
          <p:nvPr/>
        </p:nvSpPr>
        <p:spPr>
          <a:xfrm>
            <a:off x="285720" y="2500306"/>
            <a:ext cx="8143932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000" dirty="0" smtClean="0"/>
              <a:t>DEMOKRATYCZNIE ODDZIAŁYWANIE</a:t>
            </a:r>
          </a:p>
          <a:p>
            <a:pPr>
              <a:buFontTx/>
              <a:buChar char="-"/>
            </a:pPr>
            <a:r>
              <a:rPr lang="pl-PL" sz="2000" dirty="0" smtClean="0"/>
              <a:t>Zgromadzenia</a:t>
            </a:r>
          </a:p>
          <a:p>
            <a:pPr>
              <a:buFontTx/>
              <a:buChar char="-"/>
            </a:pPr>
            <a:r>
              <a:rPr lang="pl-PL" sz="2000" dirty="0" smtClean="0"/>
              <a:t>Petycje</a:t>
            </a:r>
          </a:p>
          <a:p>
            <a:pPr>
              <a:buFontTx/>
              <a:buChar char="-"/>
            </a:pPr>
            <a:r>
              <a:rPr lang="pl-PL" sz="2000" dirty="0" smtClean="0"/>
              <a:t>Skargi</a:t>
            </a:r>
          </a:p>
          <a:p>
            <a:pPr>
              <a:buFontTx/>
              <a:buChar char="-"/>
            </a:pPr>
            <a:r>
              <a:rPr lang="pl-PL" sz="2000" dirty="0" smtClean="0"/>
              <a:t>Wnioski</a:t>
            </a:r>
          </a:p>
          <a:p>
            <a:pPr>
              <a:buFontTx/>
              <a:buChar char="-"/>
            </a:pPr>
            <a:r>
              <a:rPr lang="pl-PL" sz="2000" dirty="0" smtClean="0"/>
              <a:t>Prawo do krytyki</a:t>
            </a:r>
          </a:p>
          <a:p>
            <a:pPr>
              <a:buFontTx/>
              <a:buChar char="-"/>
            </a:pPr>
            <a:r>
              <a:rPr lang="pl-PL" sz="2000" dirty="0" smtClean="0"/>
              <a:t>Prawo do odwołania obywatela wadliwie pełniącego funkcje publiczne</a:t>
            </a:r>
            <a:endParaRPr lang="pl-PL" sz="2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le tekstowe 2"/>
          <p:cNvSpPr txBox="1"/>
          <p:nvPr/>
        </p:nvSpPr>
        <p:spPr>
          <a:xfrm>
            <a:off x="0" y="357166"/>
            <a:ext cx="914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000" dirty="0" smtClean="0"/>
              <a:t>Horyzontalne obowiązywanie praw i wolności = trzecie działanie konstytucyjnych praw i wolności</a:t>
            </a:r>
            <a:endParaRPr lang="pl-PL" sz="2000" dirty="0"/>
          </a:p>
        </p:txBody>
      </p:sp>
      <p:cxnSp>
        <p:nvCxnSpPr>
          <p:cNvPr id="6" name="Łącznik prosty 5"/>
          <p:cNvCxnSpPr/>
          <p:nvPr/>
        </p:nvCxnSpPr>
        <p:spPr>
          <a:xfrm>
            <a:off x="0" y="1214422"/>
            <a:ext cx="935834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Strzałka w lewo i prawo 11"/>
          <p:cNvSpPr/>
          <p:nvPr/>
        </p:nvSpPr>
        <p:spPr>
          <a:xfrm>
            <a:off x="3071802" y="2143116"/>
            <a:ext cx="3214710" cy="857256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3" name="pole tekstowe 12"/>
          <p:cNvSpPr txBox="1"/>
          <p:nvPr/>
        </p:nvSpPr>
        <p:spPr>
          <a:xfrm>
            <a:off x="571472" y="1500174"/>
            <a:ext cx="214314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/>
              <a:t>Teza: </a:t>
            </a:r>
          </a:p>
          <a:p>
            <a:endParaRPr lang="pl-PL" dirty="0" smtClean="0"/>
          </a:p>
          <a:p>
            <a:r>
              <a:rPr lang="pl-PL" dirty="0" smtClean="0"/>
              <a:t>Nie jest możliwe obowiązywanie konstytucyjnych praw i wolności na poziomie pomiędzy jednostkami</a:t>
            </a:r>
            <a:endParaRPr lang="pl-PL" dirty="0"/>
          </a:p>
        </p:txBody>
      </p:sp>
      <p:sp>
        <p:nvSpPr>
          <p:cNvPr id="14" name="pole tekstowe 13"/>
          <p:cNvSpPr txBox="1"/>
          <p:nvPr/>
        </p:nvSpPr>
        <p:spPr>
          <a:xfrm>
            <a:off x="6643702" y="1357298"/>
            <a:ext cx="1928826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/>
              <a:t>Teza: </a:t>
            </a:r>
          </a:p>
          <a:p>
            <a:endParaRPr lang="pl-PL" dirty="0" smtClean="0"/>
          </a:p>
          <a:p>
            <a:r>
              <a:rPr lang="pl-PL" dirty="0"/>
              <a:t>J</a:t>
            </a:r>
            <a:r>
              <a:rPr lang="pl-PL" dirty="0" smtClean="0"/>
              <a:t>est możliwe obowiązywanie konstytucyjnych praw i wolności na poziomie pomiędzy jednostkami</a:t>
            </a:r>
            <a:endParaRPr lang="pl-PL" dirty="0"/>
          </a:p>
        </p:txBody>
      </p:sp>
      <p:sp>
        <p:nvSpPr>
          <p:cNvPr id="15" name="Chmurka 14"/>
          <p:cNvSpPr/>
          <p:nvPr/>
        </p:nvSpPr>
        <p:spPr>
          <a:xfrm>
            <a:off x="4572000" y="4000504"/>
            <a:ext cx="4357718" cy="2500306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 smtClean="0"/>
              <a:t>Ten kierunek został wskazany przez prof. Jabłońskiego w książce „Prawa człowieka i systemy ich ochrony” jako lepiej </a:t>
            </a:r>
            <a:r>
              <a:rPr lang="pl-PL" dirty="0" err="1" smtClean="0"/>
              <a:t>uzasadniony</a:t>
            </a:r>
            <a:r>
              <a:rPr lang="pl-PL" dirty="0" err="1" smtClean="0">
                <a:sym typeface="Wingdings" pitchFamily="2" charset="2"/>
              </a:rPr>
              <a:t></a:t>
            </a:r>
            <a:endParaRPr lang="pl-PL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le tekstowe 2"/>
          <p:cNvSpPr txBox="1"/>
          <p:nvPr/>
        </p:nvSpPr>
        <p:spPr>
          <a:xfrm>
            <a:off x="357158" y="428604"/>
            <a:ext cx="72866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000" dirty="0" smtClean="0"/>
              <a:t>Podmiot praw i wolności </a:t>
            </a:r>
            <a:endParaRPr lang="pl-PL" sz="2000" dirty="0"/>
          </a:p>
        </p:txBody>
      </p:sp>
      <p:cxnSp>
        <p:nvCxnSpPr>
          <p:cNvPr id="6" name="Łącznik prosty 5"/>
          <p:cNvCxnSpPr/>
          <p:nvPr/>
        </p:nvCxnSpPr>
        <p:spPr>
          <a:xfrm>
            <a:off x="0" y="857232"/>
            <a:ext cx="935834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pole tekstowe 7"/>
          <p:cNvSpPr txBox="1"/>
          <p:nvPr/>
        </p:nvSpPr>
        <p:spPr>
          <a:xfrm>
            <a:off x="500034" y="1428736"/>
            <a:ext cx="578647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pl-PL" dirty="0" smtClean="0"/>
              <a:t>Początek życia</a:t>
            </a:r>
          </a:p>
          <a:p>
            <a:pPr marL="342900" indent="-342900">
              <a:buAutoNum type="arabicPeriod"/>
            </a:pPr>
            <a:endParaRPr lang="pl-PL" dirty="0"/>
          </a:p>
          <a:p>
            <a:pPr marL="342900" indent="-342900">
              <a:buFontTx/>
              <a:buChar char="-"/>
            </a:pPr>
            <a:r>
              <a:rPr lang="pl-PL" dirty="0" smtClean="0"/>
              <a:t>Od momentu poczęcia: Polska, Wenezuela, Argentyna</a:t>
            </a:r>
          </a:p>
          <a:p>
            <a:pPr marL="342900" indent="-342900">
              <a:buFontTx/>
              <a:buChar char="-"/>
            </a:pPr>
            <a:r>
              <a:rPr lang="pl-PL" dirty="0" smtClean="0"/>
              <a:t>Osiągnięcie odpowiedniego stopnia rozwoju</a:t>
            </a:r>
          </a:p>
          <a:p>
            <a:pPr marL="342900" indent="-342900">
              <a:buFontTx/>
              <a:buChar char="-"/>
            </a:pPr>
            <a:r>
              <a:rPr lang="pl-PL" dirty="0" smtClean="0"/>
              <a:t>Odłączenie od matki (przecięcie </a:t>
            </a:r>
            <a:r>
              <a:rPr lang="pl-PL" dirty="0" err="1" smtClean="0"/>
              <a:t>pompowiny</a:t>
            </a:r>
            <a:r>
              <a:rPr lang="pl-PL" dirty="0" smtClean="0"/>
              <a:t>) </a:t>
            </a:r>
          </a:p>
        </p:txBody>
      </p:sp>
      <p:sp>
        <p:nvSpPr>
          <p:cNvPr id="9" name="Prostokąt 8"/>
          <p:cNvSpPr/>
          <p:nvPr/>
        </p:nvSpPr>
        <p:spPr>
          <a:xfrm>
            <a:off x="428596" y="3286124"/>
            <a:ext cx="7929618" cy="28575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 smtClean="0"/>
              <a:t>PROBLEM INSEMINACJI POST PORTEM</a:t>
            </a:r>
          </a:p>
          <a:p>
            <a:pPr algn="ctr"/>
            <a:endParaRPr lang="pl-PL" dirty="0"/>
          </a:p>
          <a:p>
            <a:r>
              <a:rPr lang="pl-PL" dirty="0" smtClean="0"/>
              <a:t>- sprawa </a:t>
            </a:r>
            <a:r>
              <a:rPr lang="pl-PL" dirty="0" err="1"/>
              <a:t>Mme</a:t>
            </a:r>
            <a:r>
              <a:rPr lang="pl-PL" dirty="0"/>
              <a:t> </a:t>
            </a:r>
            <a:r>
              <a:rPr lang="pl-PL" dirty="0" err="1" smtClean="0"/>
              <a:t>Parpalaix</a:t>
            </a:r>
            <a:r>
              <a:rPr lang="pl-PL" dirty="0" smtClean="0"/>
              <a:t> (Francja)</a:t>
            </a:r>
          </a:p>
          <a:p>
            <a:endParaRPr lang="pl-PL" dirty="0"/>
          </a:p>
          <a:p>
            <a:r>
              <a:rPr lang="pl-PL" dirty="0" smtClean="0"/>
              <a:t>- </a:t>
            </a:r>
            <a:r>
              <a:rPr lang="en-US" dirty="0"/>
              <a:t>DEBORAH E. </a:t>
            </a:r>
            <a:r>
              <a:rPr lang="en-US" dirty="0" smtClean="0"/>
              <a:t>HECHT</a:t>
            </a:r>
            <a:r>
              <a:rPr lang="pl-PL" dirty="0" smtClean="0"/>
              <a:t> </a:t>
            </a:r>
            <a:r>
              <a:rPr lang="en-US" dirty="0" smtClean="0"/>
              <a:t>v</a:t>
            </a:r>
            <a:r>
              <a:rPr lang="en-US" dirty="0"/>
              <a:t>. THE SUPERIOR COURT OF LOS ANGELES COUNTY</a:t>
            </a:r>
            <a:endParaRPr lang="pl-PL" dirty="0" smtClean="0"/>
          </a:p>
          <a:p>
            <a:pPr algn="ctr"/>
            <a:endParaRPr lang="pl-PL" dirty="0"/>
          </a:p>
          <a:p>
            <a:pPr algn="ctr"/>
            <a:endParaRPr lang="pl-PL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le tekstowe 2"/>
          <p:cNvSpPr txBox="1"/>
          <p:nvPr/>
        </p:nvSpPr>
        <p:spPr>
          <a:xfrm>
            <a:off x="357158" y="428604"/>
            <a:ext cx="72866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000" dirty="0" smtClean="0"/>
              <a:t>Podmiot praw i wolności </a:t>
            </a:r>
            <a:endParaRPr lang="pl-PL" sz="2000" dirty="0"/>
          </a:p>
        </p:txBody>
      </p:sp>
      <p:cxnSp>
        <p:nvCxnSpPr>
          <p:cNvPr id="6" name="Łącznik prosty 5"/>
          <p:cNvCxnSpPr/>
          <p:nvPr/>
        </p:nvCxnSpPr>
        <p:spPr>
          <a:xfrm>
            <a:off x="0" y="857232"/>
            <a:ext cx="935834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pole tekstowe 6"/>
          <p:cNvSpPr txBox="1"/>
          <p:nvPr/>
        </p:nvSpPr>
        <p:spPr>
          <a:xfrm>
            <a:off x="714348" y="1285860"/>
            <a:ext cx="7143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b="1" dirty="0" smtClean="0"/>
              <a:t>Czy osoba prawna może być podmiotem praw i wolności?</a:t>
            </a:r>
            <a:endParaRPr lang="pl-PL" b="1" dirty="0"/>
          </a:p>
        </p:txBody>
      </p:sp>
      <p:sp>
        <p:nvSpPr>
          <p:cNvPr id="10" name="pole tekstowe 9"/>
          <p:cNvSpPr txBox="1"/>
          <p:nvPr/>
        </p:nvSpPr>
        <p:spPr>
          <a:xfrm>
            <a:off x="428596" y="2428868"/>
            <a:ext cx="7715304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pl-PL" dirty="0" smtClean="0"/>
              <a:t>Nie</a:t>
            </a:r>
          </a:p>
          <a:p>
            <a:pPr marL="342900" indent="-342900">
              <a:buAutoNum type="arabicPeriod"/>
            </a:pPr>
            <a:endParaRPr lang="pl-PL" dirty="0"/>
          </a:p>
          <a:p>
            <a:pPr marL="342900" indent="-342900">
              <a:buAutoNum type="arabicPeriod"/>
            </a:pPr>
            <a:r>
              <a:rPr lang="pl-PL" dirty="0" smtClean="0"/>
              <a:t>Jest możliwe powoływanie się na gwarantowane prawa i wolności przez osoby prawne prawa prywatnego ze względu na ochronę osób fizycznych które tak naprawdę są tutaj podmiotami faktycznie działającymi</a:t>
            </a:r>
          </a:p>
          <a:p>
            <a:pPr marL="342900" indent="-342900">
              <a:buAutoNum type="arabicPeriod"/>
            </a:pPr>
            <a:endParaRPr lang="pl-PL" dirty="0"/>
          </a:p>
          <a:p>
            <a:pPr marL="342900" indent="-342900">
              <a:buAutoNum type="arabicPeriod"/>
            </a:pPr>
            <a:r>
              <a:rPr lang="pl-PL" dirty="0" smtClean="0"/>
              <a:t>Osoby prawne mogą bez przeszkód korzystać z praw i wolności, jeśli z ich istoty nie wynika, że mogą być realizowane tylko w odniesieniu do osób fizycznych (np. wolność sumienia); np. prawo do sądu, wolność działalności gospodarczej, wolność zrzeszania, prawo do odszkodowania, wolność słowa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le tekstowe 2"/>
          <p:cNvSpPr txBox="1"/>
          <p:nvPr/>
        </p:nvSpPr>
        <p:spPr>
          <a:xfrm>
            <a:off x="500034" y="428604"/>
            <a:ext cx="72866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000" dirty="0" smtClean="0"/>
              <a:t>Ograniczenia praw i wolności </a:t>
            </a:r>
            <a:endParaRPr lang="pl-PL" sz="2000" dirty="0"/>
          </a:p>
        </p:txBody>
      </p:sp>
      <p:cxnSp>
        <p:nvCxnSpPr>
          <p:cNvPr id="6" name="Łącznik prosty 5"/>
          <p:cNvCxnSpPr/>
          <p:nvPr/>
        </p:nvCxnSpPr>
        <p:spPr>
          <a:xfrm>
            <a:off x="0" y="857232"/>
            <a:ext cx="935834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pole tekstowe 7"/>
          <p:cNvSpPr txBox="1"/>
          <p:nvPr/>
        </p:nvSpPr>
        <p:spPr>
          <a:xfrm>
            <a:off x="357158" y="1142984"/>
            <a:ext cx="6143668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/>
              <a:t>1. Przesłanki ogólne:</a:t>
            </a:r>
          </a:p>
          <a:p>
            <a:pPr>
              <a:buFontTx/>
              <a:buChar char="-"/>
            </a:pPr>
            <a:r>
              <a:rPr lang="pl-PL" dirty="0" smtClean="0"/>
              <a:t>Bezpieczeństwo państwa</a:t>
            </a:r>
          </a:p>
          <a:p>
            <a:pPr>
              <a:buFontTx/>
              <a:buChar char="-"/>
            </a:pPr>
            <a:r>
              <a:rPr lang="pl-PL" dirty="0" smtClean="0"/>
              <a:t>Bezpieczeństwo publiczne</a:t>
            </a:r>
          </a:p>
          <a:p>
            <a:pPr>
              <a:buFontTx/>
              <a:buChar char="-"/>
            </a:pPr>
            <a:r>
              <a:rPr lang="pl-PL" dirty="0" smtClean="0"/>
              <a:t>Ochrona dobrobytu gospodarczego kraju</a:t>
            </a:r>
          </a:p>
          <a:p>
            <a:pPr>
              <a:buFontTx/>
              <a:buChar char="-"/>
            </a:pPr>
            <a:r>
              <a:rPr lang="pl-PL" dirty="0" smtClean="0"/>
              <a:t>Ochrona porządku i zapobieganie przestępstwom</a:t>
            </a:r>
          </a:p>
          <a:p>
            <a:pPr>
              <a:buFontTx/>
              <a:buChar char="-"/>
            </a:pPr>
            <a:r>
              <a:rPr lang="pl-PL" dirty="0" smtClean="0"/>
              <a:t>Ochrona wolności  i praw osób trzecich</a:t>
            </a:r>
          </a:p>
          <a:p>
            <a:pPr>
              <a:buFontTx/>
              <a:buChar char="-"/>
            </a:pPr>
            <a:endParaRPr lang="pl-PL" dirty="0"/>
          </a:p>
          <a:p>
            <a:r>
              <a:rPr lang="pl-PL" dirty="0" smtClean="0"/>
              <a:t>2. Zasada ścisłej interpretacji klauzul (ograniczenia państwa nie mogą być wprowadzone w sposób, który jest sprzeczny z normami prawa międzynarodowego)</a:t>
            </a:r>
          </a:p>
          <a:p>
            <a:endParaRPr lang="pl-PL" dirty="0"/>
          </a:p>
          <a:p>
            <a:r>
              <a:rPr lang="pl-PL" dirty="0" smtClean="0"/>
              <a:t>3.Podanie treści ograniczeń do wiadomości publicznej</a:t>
            </a:r>
          </a:p>
          <a:p>
            <a:endParaRPr lang="pl-PL" dirty="0"/>
          </a:p>
          <a:p>
            <a:r>
              <a:rPr lang="pl-PL" dirty="0" smtClean="0"/>
              <a:t>4. Zasada proporcjonalności</a:t>
            </a:r>
          </a:p>
          <a:p>
            <a:endParaRPr lang="pl-PL" dirty="0"/>
          </a:p>
          <a:p>
            <a:r>
              <a:rPr lang="pl-PL" dirty="0" smtClean="0"/>
              <a:t>5. Zasada niezbędności</a:t>
            </a:r>
          </a:p>
          <a:p>
            <a:endParaRPr lang="pl-PL" dirty="0"/>
          </a:p>
          <a:p>
            <a:r>
              <a:rPr lang="pl-PL" dirty="0" smtClean="0"/>
              <a:t>6. Dochowanie procedur (np. wyłączność ustawowa)</a:t>
            </a:r>
            <a:endParaRPr lang="pl-PL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le tekstowe 2"/>
          <p:cNvSpPr txBox="1"/>
          <p:nvPr/>
        </p:nvSpPr>
        <p:spPr>
          <a:xfrm>
            <a:off x="500034" y="428604"/>
            <a:ext cx="72866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000" dirty="0" smtClean="0"/>
              <a:t>Ograniczenia praw i wolności </a:t>
            </a:r>
            <a:endParaRPr lang="pl-PL" sz="2000" dirty="0"/>
          </a:p>
        </p:txBody>
      </p:sp>
      <p:cxnSp>
        <p:nvCxnSpPr>
          <p:cNvPr id="6" name="Łącznik prosty 5"/>
          <p:cNvCxnSpPr/>
          <p:nvPr/>
        </p:nvCxnSpPr>
        <p:spPr>
          <a:xfrm>
            <a:off x="0" y="857232"/>
            <a:ext cx="935834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pole tekstowe 4"/>
          <p:cNvSpPr txBox="1"/>
          <p:nvPr/>
        </p:nvSpPr>
        <p:spPr>
          <a:xfrm>
            <a:off x="428596" y="1357298"/>
            <a:ext cx="6715172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pl-PL" dirty="0" smtClean="0"/>
              <a:t>OGRANICZENIA OSOBISTE</a:t>
            </a:r>
          </a:p>
          <a:p>
            <a:pPr marL="342900" indent="-342900"/>
            <a:r>
              <a:rPr lang="pl-PL" dirty="0"/>
              <a:t>	</a:t>
            </a:r>
            <a:r>
              <a:rPr lang="pl-PL" dirty="0" smtClean="0"/>
              <a:t>- zw. z zakresem podmiotowym praw i wolności</a:t>
            </a:r>
          </a:p>
          <a:p>
            <a:pPr marL="342900" indent="-342900"/>
            <a:r>
              <a:rPr lang="pl-PL" dirty="0"/>
              <a:t>	</a:t>
            </a:r>
            <a:r>
              <a:rPr lang="pl-PL" dirty="0" smtClean="0"/>
              <a:t>- zasada równości jako przykład</a:t>
            </a:r>
          </a:p>
          <a:p>
            <a:pPr marL="342900" indent="-342900"/>
            <a:endParaRPr lang="pl-PL" dirty="0"/>
          </a:p>
          <a:p>
            <a:pPr marL="342900" indent="-342900"/>
            <a:r>
              <a:rPr lang="pl-PL" b="1" u="sng" dirty="0" smtClean="0"/>
              <a:t>Np. obywatelstwo</a:t>
            </a:r>
          </a:p>
          <a:p>
            <a:pPr marL="342900" indent="-342900">
              <a:buFontTx/>
              <a:buChar char="-"/>
            </a:pPr>
            <a:r>
              <a:rPr lang="pl-PL" dirty="0" smtClean="0"/>
              <a:t>Status prawny obywatela</a:t>
            </a:r>
          </a:p>
          <a:p>
            <a:pPr marL="342900" indent="-342900">
              <a:buFontTx/>
              <a:buChar char="-"/>
            </a:pPr>
            <a:r>
              <a:rPr lang="pl-PL" dirty="0" smtClean="0"/>
              <a:t>Status prawny cudzoziemca:  Konwencja o ograniczeniu przypadków bezpaństwowości z 28 sierpnia 1961 r. i Konwencja o statusie bezpaństwowców z  28 września 1954r.</a:t>
            </a:r>
          </a:p>
          <a:p>
            <a:pPr marL="342900" indent="-342900">
              <a:buFontTx/>
              <a:buChar char="-"/>
            </a:pPr>
            <a:r>
              <a:rPr lang="pl-PL" dirty="0" smtClean="0"/>
              <a:t>Status prawny uchodźcy</a:t>
            </a:r>
          </a:p>
          <a:p>
            <a:pPr marL="342900" indent="-342900">
              <a:buFontTx/>
              <a:buChar char="-"/>
            </a:pPr>
            <a:r>
              <a:rPr lang="pl-PL" dirty="0" smtClean="0"/>
              <a:t>Status obywatela Unii Europejskiej</a:t>
            </a:r>
          </a:p>
          <a:p>
            <a:pPr marL="342900" indent="-342900"/>
            <a:endParaRPr lang="pl-PL" dirty="0"/>
          </a:p>
          <a:p>
            <a:pPr marL="342900" indent="-342900"/>
            <a:r>
              <a:rPr lang="pl-PL" b="1" u="sng" dirty="0" smtClean="0"/>
              <a:t>Np. osiągnięcie ok. wieku</a:t>
            </a:r>
          </a:p>
          <a:p>
            <a:pPr marL="342900" indent="-342900"/>
            <a:r>
              <a:rPr lang="pl-PL" dirty="0" smtClean="0"/>
              <a:t>-      Status dziecka:  np. Konwencja o prawach dziecka z 1989 r. + krajowe regulacje odnośnie pełnoletniości</a:t>
            </a:r>
            <a:endParaRPr lang="pl-PL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le tekstowe 2"/>
          <p:cNvSpPr txBox="1"/>
          <p:nvPr/>
        </p:nvSpPr>
        <p:spPr>
          <a:xfrm>
            <a:off x="500034" y="428604"/>
            <a:ext cx="72866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000" dirty="0" smtClean="0"/>
              <a:t>Ograniczenia praw i wolności </a:t>
            </a:r>
            <a:endParaRPr lang="pl-PL" sz="2000" dirty="0"/>
          </a:p>
        </p:txBody>
      </p:sp>
      <p:cxnSp>
        <p:nvCxnSpPr>
          <p:cNvPr id="6" name="Łącznik prosty 5"/>
          <p:cNvCxnSpPr/>
          <p:nvPr/>
        </p:nvCxnSpPr>
        <p:spPr>
          <a:xfrm>
            <a:off x="0" y="857232"/>
            <a:ext cx="935834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pole tekstowe 4"/>
          <p:cNvSpPr txBox="1"/>
          <p:nvPr/>
        </p:nvSpPr>
        <p:spPr>
          <a:xfrm>
            <a:off x="428596" y="1357298"/>
            <a:ext cx="6715172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pl-PL" dirty="0" smtClean="0"/>
              <a:t>OGRANICZENIA OSOBISTE</a:t>
            </a:r>
          </a:p>
          <a:p>
            <a:pPr marL="342900" indent="-342900"/>
            <a:r>
              <a:rPr lang="pl-PL" dirty="0"/>
              <a:t>	</a:t>
            </a:r>
            <a:r>
              <a:rPr lang="pl-PL" dirty="0" smtClean="0"/>
              <a:t>- zw. z zakresem podmiotowym praw i wolności</a:t>
            </a:r>
          </a:p>
          <a:p>
            <a:pPr marL="342900" indent="-342900"/>
            <a:r>
              <a:rPr lang="pl-PL" dirty="0"/>
              <a:t>	</a:t>
            </a:r>
            <a:r>
              <a:rPr lang="pl-PL" dirty="0" smtClean="0"/>
              <a:t>- zasada równości jako przykład</a:t>
            </a:r>
          </a:p>
          <a:p>
            <a:pPr marL="342900" indent="-342900"/>
            <a:endParaRPr lang="pl-PL" dirty="0"/>
          </a:p>
          <a:p>
            <a:pPr marL="342900" indent="-342900"/>
            <a:r>
              <a:rPr lang="pl-PL" b="1" u="sng" dirty="0" smtClean="0"/>
              <a:t>Np. płeć</a:t>
            </a:r>
          </a:p>
          <a:p>
            <a:pPr marL="342900" indent="-342900">
              <a:buFontTx/>
              <a:buChar char="-"/>
            </a:pPr>
            <a:r>
              <a:rPr lang="pl-PL" dirty="0" smtClean="0"/>
              <a:t>W zależności od czynników kulturowych i terytorialnych</a:t>
            </a:r>
          </a:p>
          <a:p>
            <a:pPr marL="342900" indent="-342900"/>
            <a:endParaRPr lang="pl-PL" dirty="0"/>
          </a:p>
          <a:p>
            <a:pPr marL="342900" indent="-342900"/>
            <a:endParaRPr lang="pl-PL" dirty="0" smtClean="0"/>
          </a:p>
          <a:p>
            <a:pPr marL="342900" indent="-342900"/>
            <a:r>
              <a:rPr lang="pl-PL" dirty="0" smtClean="0"/>
              <a:t>Inne ograniczenia oparte o kryteria podmiotowe:</a:t>
            </a:r>
          </a:p>
          <a:p>
            <a:pPr marL="342900" indent="-342900">
              <a:buFontTx/>
              <a:buChar char="-"/>
            </a:pPr>
            <a:r>
              <a:rPr lang="pl-PL" dirty="0" smtClean="0"/>
              <a:t>np. kryterium statusu jednostki (np. żołnierze)</a:t>
            </a:r>
          </a:p>
          <a:p>
            <a:pPr marL="342900" indent="-342900">
              <a:buFontTx/>
              <a:buChar char="-"/>
            </a:pPr>
            <a:r>
              <a:rPr lang="pl-PL" dirty="0" smtClean="0"/>
              <a:t>Przynależność do danej mniejszości narodowej</a:t>
            </a:r>
          </a:p>
          <a:p>
            <a:pPr marL="342900" indent="-342900"/>
            <a:endParaRPr lang="pl-PL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le tekstowe 2"/>
          <p:cNvSpPr txBox="1"/>
          <p:nvPr/>
        </p:nvSpPr>
        <p:spPr>
          <a:xfrm>
            <a:off x="500034" y="428604"/>
            <a:ext cx="72866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000" dirty="0" smtClean="0"/>
              <a:t>Ograniczenia praw i wolności </a:t>
            </a:r>
            <a:endParaRPr lang="pl-PL" sz="2000" dirty="0"/>
          </a:p>
        </p:txBody>
      </p:sp>
      <p:cxnSp>
        <p:nvCxnSpPr>
          <p:cNvPr id="6" name="Łącznik prosty 5"/>
          <p:cNvCxnSpPr/>
          <p:nvPr/>
        </p:nvCxnSpPr>
        <p:spPr>
          <a:xfrm>
            <a:off x="0" y="857232"/>
            <a:ext cx="935834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pole tekstowe 4"/>
          <p:cNvSpPr txBox="1"/>
          <p:nvPr/>
        </p:nvSpPr>
        <p:spPr>
          <a:xfrm>
            <a:off x="428596" y="1357299"/>
            <a:ext cx="8072494" cy="25717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pl-PL" dirty="0" smtClean="0"/>
              <a:t>OGRANICZENIA OSOBISTE</a:t>
            </a:r>
          </a:p>
          <a:p>
            <a:pPr marL="342900" indent="-342900"/>
            <a:r>
              <a:rPr lang="pl-PL" dirty="0"/>
              <a:t>	</a:t>
            </a:r>
            <a:r>
              <a:rPr lang="pl-PL" dirty="0" smtClean="0"/>
              <a:t>- zw. z zakresem podmiotowym praw i wolności</a:t>
            </a:r>
          </a:p>
          <a:p>
            <a:pPr marL="342900" indent="-342900"/>
            <a:r>
              <a:rPr lang="pl-PL" dirty="0"/>
              <a:t>	</a:t>
            </a:r>
            <a:r>
              <a:rPr lang="pl-PL" dirty="0" smtClean="0"/>
              <a:t>- zasada równości jako przykład</a:t>
            </a:r>
          </a:p>
          <a:p>
            <a:pPr marL="342900" indent="-342900"/>
            <a:endParaRPr lang="pl-PL" dirty="0"/>
          </a:p>
          <a:p>
            <a:pPr marL="342900" indent="-342900"/>
            <a:r>
              <a:rPr lang="pl-PL" dirty="0" smtClean="0"/>
              <a:t>Np.  SAAMI</a:t>
            </a:r>
          </a:p>
          <a:p>
            <a:pPr marL="342900" indent="-342900"/>
            <a:endParaRPr lang="pl-PL" dirty="0"/>
          </a:p>
          <a:p>
            <a:pPr marL="342900" indent="-342900">
              <a:buAutoNum type="arabicPeriod"/>
            </a:pPr>
            <a:r>
              <a:rPr lang="da-DK" b="1" dirty="0" smtClean="0"/>
              <a:t>Länsman </a:t>
            </a:r>
            <a:r>
              <a:rPr lang="da-DK" b="1" dirty="0"/>
              <a:t>et al. v. </a:t>
            </a:r>
            <a:r>
              <a:rPr lang="da-DK" b="1" dirty="0" smtClean="0"/>
              <a:t>Finland</a:t>
            </a:r>
            <a:endParaRPr lang="pl-PL" b="1" dirty="0" smtClean="0"/>
          </a:p>
          <a:p>
            <a:pPr marL="342900" indent="-342900"/>
            <a:r>
              <a:rPr lang="pl-PL" dirty="0" smtClean="0"/>
              <a:t>Link: http://www1.umn.edu/</a:t>
            </a:r>
            <a:r>
              <a:rPr lang="pl-PL" dirty="0" err="1" smtClean="0"/>
              <a:t>humanrts</a:t>
            </a:r>
            <a:r>
              <a:rPr lang="pl-PL" dirty="0" smtClean="0"/>
              <a:t>/</a:t>
            </a:r>
            <a:r>
              <a:rPr lang="pl-PL" dirty="0" err="1" smtClean="0"/>
              <a:t>undocs</a:t>
            </a:r>
            <a:r>
              <a:rPr lang="pl-PL" dirty="0" smtClean="0"/>
              <a:t>/</a:t>
            </a:r>
            <a:r>
              <a:rPr lang="pl-PL" dirty="0" err="1" smtClean="0"/>
              <a:t>html</a:t>
            </a:r>
            <a:r>
              <a:rPr lang="pl-PL" dirty="0" smtClean="0"/>
              <a:t>/vws511.htm</a:t>
            </a:r>
            <a:endParaRPr lang="da-DK" dirty="0"/>
          </a:p>
          <a:p>
            <a:pPr marL="342900" indent="-342900"/>
            <a:endParaRPr lang="pl-PL" dirty="0"/>
          </a:p>
        </p:txBody>
      </p:sp>
      <p:pic>
        <p:nvPicPr>
          <p:cNvPr id="1026" name="Picture 2" descr="http://upload.wikimedia.org/wikipedia/commons/thumb/1/1b/Sami_flag.svg/800px-Sami_flag.svg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14942" y="4214818"/>
            <a:ext cx="3175021" cy="235745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997</TotalTime>
  <Words>1266</Words>
  <Application>Microsoft Office PowerPoint</Application>
  <PresentationFormat>Pokaz na ekranie (4:3)</PresentationFormat>
  <Paragraphs>248</Paragraphs>
  <Slides>24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24</vt:i4>
      </vt:variant>
    </vt:vector>
  </HeadingPairs>
  <TitlesOfParts>
    <vt:vector size="25" baseType="lpstr">
      <vt:lpstr>Motyw pakietu Office</vt:lpstr>
      <vt:lpstr>Slajd 1</vt:lpstr>
      <vt:lpstr>Slajd 2</vt:lpstr>
      <vt:lpstr>Slajd 3</vt:lpstr>
      <vt:lpstr>Slajd 4</vt:lpstr>
      <vt:lpstr>Slajd 5</vt:lpstr>
      <vt:lpstr>Slajd 6</vt:lpstr>
      <vt:lpstr>Slajd 7</vt:lpstr>
      <vt:lpstr>Slajd 8</vt:lpstr>
      <vt:lpstr>Slajd 9</vt:lpstr>
      <vt:lpstr>Slajd 10</vt:lpstr>
      <vt:lpstr>Slajd 11</vt:lpstr>
      <vt:lpstr>Slajd 12</vt:lpstr>
      <vt:lpstr>Slajd 13</vt:lpstr>
      <vt:lpstr>Slajd 14</vt:lpstr>
      <vt:lpstr>Slajd 15</vt:lpstr>
      <vt:lpstr>Slajd 16</vt:lpstr>
      <vt:lpstr>Slajd 17</vt:lpstr>
      <vt:lpstr>Slajd 18</vt:lpstr>
      <vt:lpstr>Slajd 19</vt:lpstr>
      <vt:lpstr>Slajd 20</vt:lpstr>
      <vt:lpstr>Slajd 21</vt:lpstr>
      <vt:lpstr>Slajd 22</vt:lpstr>
      <vt:lpstr>Slajd 23</vt:lpstr>
      <vt:lpstr>Slajd 24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Slajd 1</dc:title>
  <dc:creator>Lenovo</dc:creator>
  <cp:lastModifiedBy>Lenovo</cp:lastModifiedBy>
  <cp:revision>20</cp:revision>
  <dcterms:created xsi:type="dcterms:W3CDTF">2014-10-11T18:22:17Z</dcterms:created>
  <dcterms:modified xsi:type="dcterms:W3CDTF">2014-12-27T14:15:31Z</dcterms:modified>
</cp:coreProperties>
</file>