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5" r:id="rId4"/>
    <p:sldId id="28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87" r:id="rId25"/>
    <p:sldId id="288" r:id="rId26"/>
    <p:sldId id="289" r:id="rId27"/>
    <p:sldId id="290" r:id="rId28"/>
    <p:sldId id="291" r:id="rId29"/>
    <p:sldId id="292" r:id="rId30"/>
    <p:sldId id="295" r:id="rId31"/>
    <p:sldId id="293" r:id="rId32"/>
    <p:sldId id="294" r:id="rId33"/>
    <p:sldId id="296" r:id="rId34"/>
    <p:sldId id="277" r:id="rId35"/>
    <p:sldId id="303" r:id="rId36"/>
    <p:sldId id="298" r:id="rId37"/>
    <p:sldId id="304" r:id="rId38"/>
    <p:sldId id="305" r:id="rId39"/>
    <p:sldId id="299" r:id="rId40"/>
    <p:sldId id="300" r:id="rId41"/>
    <p:sldId id="301" r:id="rId42"/>
    <p:sldId id="302" r:id="rId43"/>
    <p:sldId id="297" r:id="rId44"/>
    <p:sldId id="307" r:id="rId45"/>
    <p:sldId id="308" r:id="rId46"/>
    <p:sldId id="312" r:id="rId47"/>
    <p:sldId id="309" r:id="rId48"/>
    <p:sldId id="313" r:id="rId49"/>
    <p:sldId id="310" r:id="rId50"/>
    <p:sldId id="311" r:id="rId51"/>
    <p:sldId id="314" r:id="rId52"/>
    <p:sldId id="315" r:id="rId53"/>
    <p:sldId id="316" r:id="rId54"/>
    <p:sldId id="317" r:id="rId55"/>
    <p:sldId id="324" r:id="rId56"/>
    <p:sldId id="325" r:id="rId57"/>
    <p:sldId id="284" r:id="rId5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7622D736-F8EF-4B12-9D14-C85460BB849D}" type="datetimeFigureOut">
              <a:rPr lang="pl-PL" smtClean="0"/>
              <a:pPr/>
              <a:t>2015-11-04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6823D4-0F45-42BB-B7FB-B29E0802A2E8}"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622D736-F8EF-4B12-9D14-C85460BB849D}" type="datetimeFigureOut">
              <a:rPr lang="pl-PL" smtClean="0"/>
              <a:pPr/>
              <a:t>2015-11-04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6823D4-0F45-42BB-B7FB-B29E0802A2E8}"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622D736-F8EF-4B12-9D14-C85460BB849D}" type="datetimeFigureOut">
              <a:rPr lang="pl-PL" smtClean="0"/>
              <a:pPr/>
              <a:t>2015-11-04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6823D4-0F45-42BB-B7FB-B29E0802A2E8}"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622D736-F8EF-4B12-9D14-C85460BB849D}" type="datetimeFigureOut">
              <a:rPr lang="pl-PL" smtClean="0"/>
              <a:pPr/>
              <a:t>2015-11-04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6823D4-0F45-42BB-B7FB-B29E0802A2E8}"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7622D736-F8EF-4B12-9D14-C85460BB849D}" type="datetimeFigureOut">
              <a:rPr lang="pl-PL" smtClean="0"/>
              <a:pPr/>
              <a:t>2015-11-04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86823D4-0F45-42BB-B7FB-B29E0802A2E8}"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7622D736-F8EF-4B12-9D14-C85460BB849D}" type="datetimeFigureOut">
              <a:rPr lang="pl-PL" smtClean="0"/>
              <a:pPr/>
              <a:t>2015-11-04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6823D4-0F45-42BB-B7FB-B29E0802A2E8}"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7622D736-F8EF-4B12-9D14-C85460BB849D}" type="datetimeFigureOut">
              <a:rPr lang="pl-PL" smtClean="0"/>
              <a:pPr/>
              <a:t>2015-11-04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86823D4-0F45-42BB-B7FB-B29E0802A2E8}"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7622D736-F8EF-4B12-9D14-C85460BB849D}" type="datetimeFigureOut">
              <a:rPr lang="pl-PL" smtClean="0"/>
              <a:pPr/>
              <a:t>2015-11-04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86823D4-0F45-42BB-B7FB-B29E0802A2E8}"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622D736-F8EF-4B12-9D14-C85460BB849D}" type="datetimeFigureOut">
              <a:rPr lang="pl-PL" smtClean="0"/>
              <a:pPr/>
              <a:t>2015-11-04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86823D4-0F45-42BB-B7FB-B29E0802A2E8}"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7622D736-F8EF-4B12-9D14-C85460BB849D}" type="datetimeFigureOut">
              <a:rPr lang="pl-PL" smtClean="0"/>
              <a:pPr/>
              <a:t>2015-11-04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6823D4-0F45-42BB-B7FB-B29E0802A2E8}"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7622D736-F8EF-4B12-9D14-C85460BB849D}" type="datetimeFigureOut">
              <a:rPr lang="pl-PL" smtClean="0"/>
              <a:pPr/>
              <a:t>2015-11-04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86823D4-0F45-42BB-B7FB-B29E0802A2E8}"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2D736-F8EF-4B12-9D14-C85460BB849D}" type="datetimeFigureOut">
              <a:rPr lang="pl-PL" smtClean="0"/>
              <a:pPr/>
              <a:t>2015-11-04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6823D4-0F45-42BB-B7FB-B29E0802A2E8}"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Uniwersalny system ochrony praw i wolności człowieka</a:t>
            </a: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500034" y="571480"/>
            <a:ext cx="7500990" cy="2862322"/>
          </a:xfrm>
          <a:prstGeom prst="rect">
            <a:avLst/>
          </a:prstGeom>
          <a:noFill/>
        </p:spPr>
        <p:txBody>
          <a:bodyPr wrap="square" rtlCol="0">
            <a:spAutoFit/>
          </a:bodyPr>
          <a:lstStyle/>
          <a:p>
            <a:r>
              <a:rPr lang="pl-PL" dirty="0" smtClean="0"/>
              <a:t>Komisja Praw Człowieka (od 2006 r. Rada Praw </a:t>
            </a:r>
            <a:r>
              <a:rPr lang="pl-PL" dirty="0" err="1" smtClean="0"/>
              <a:t>Człoiwieka</a:t>
            </a:r>
            <a:r>
              <a:rPr lang="pl-PL" dirty="0" smtClean="0"/>
              <a:t>)</a:t>
            </a:r>
          </a:p>
          <a:p>
            <a:endParaRPr lang="pl-PL" dirty="0"/>
          </a:p>
          <a:p>
            <a:pPr>
              <a:buFontTx/>
              <a:buChar char="-"/>
            </a:pPr>
            <a:r>
              <a:rPr lang="pl-PL" dirty="0" smtClean="0"/>
              <a:t>gł. Organ ONZ w tym obszarze</a:t>
            </a:r>
          </a:p>
          <a:p>
            <a:pPr>
              <a:buFontTx/>
              <a:buChar char="-"/>
            </a:pPr>
            <a:r>
              <a:rPr lang="pl-PL" dirty="0" smtClean="0"/>
              <a:t>Coroczne sesje </a:t>
            </a:r>
          </a:p>
          <a:p>
            <a:pPr>
              <a:buFontTx/>
              <a:buChar char="-"/>
            </a:pPr>
            <a:r>
              <a:rPr lang="pl-PL" dirty="0" smtClean="0"/>
              <a:t>Opracowywała zalecenia dot. Konwencji i deklaracji</a:t>
            </a:r>
          </a:p>
          <a:p>
            <a:pPr>
              <a:buFontTx/>
              <a:buChar char="-"/>
            </a:pPr>
            <a:r>
              <a:rPr lang="pl-PL" dirty="0" smtClean="0"/>
              <a:t>Działania wykonywały poszczególne, wyspecjalizowane GRUPY ROBOCZE</a:t>
            </a:r>
          </a:p>
          <a:p>
            <a:pPr>
              <a:buFontTx/>
              <a:buChar char="-"/>
            </a:pPr>
            <a:endParaRPr lang="pl-PL" dirty="0"/>
          </a:p>
          <a:p>
            <a:r>
              <a:rPr lang="pl-PL" dirty="0" smtClean="0"/>
              <a:t>Rada Praw Człowieka</a:t>
            </a:r>
          </a:p>
          <a:p>
            <a:pPr>
              <a:buFontTx/>
              <a:buChar char="-"/>
            </a:pPr>
            <a:r>
              <a:rPr lang="pl-PL" dirty="0" smtClean="0"/>
              <a:t>3 letnia kadencja (1/3 odnawiana co roku)</a:t>
            </a:r>
          </a:p>
          <a:p>
            <a:pPr>
              <a:buFontTx/>
              <a:buChar char="-"/>
            </a:pPr>
            <a:r>
              <a:rPr lang="pl-PL" dirty="0" smtClean="0"/>
              <a:t>- 47 członków (bezwzględna większość głosów)</a:t>
            </a: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428604"/>
            <a:ext cx="9144000" cy="6001643"/>
          </a:xfrm>
          <a:prstGeom prst="rect">
            <a:avLst/>
          </a:prstGeom>
        </p:spPr>
        <p:txBody>
          <a:bodyPr wrap="square">
            <a:spAutoFit/>
          </a:bodyPr>
          <a:lstStyle/>
          <a:p>
            <a:pPr algn="just"/>
            <a:r>
              <a:rPr lang="pl-PL" sz="2400" b="1" dirty="0" smtClean="0"/>
              <a:t>Powszechny</a:t>
            </a:r>
            <a:r>
              <a:rPr lang="pl-PL" sz="2400" b="1" dirty="0"/>
              <a:t> Okresowy Przegląd Praw Człowieka </a:t>
            </a:r>
            <a:r>
              <a:rPr lang="pl-PL" sz="2400" dirty="0"/>
              <a:t>-</a:t>
            </a:r>
            <a:r>
              <a:rPr lang="pl-PL" sz="2400" b="1" dirty="0"/>
              <a:t>Universal </a:t>
            </a:r>
            <a:r>
              <a:rPr lang="pl-PL" sz="2400" b="1" dirty="0" err="1"/>
              <a:t>Periodic</a:t>
            </a:r>
            <a:r>
              <a:rPr lang="pl-PL" sz="2400" b="1" dirty="0"/>
              <a:t> </a:t>
            </a:r>
            <a:r>
              <a:rPr lang="pl-PL" sz="2400" b="1" dirty="0" err="1"/>
              <a:t>Review</a:t>
            </a:r>
            <a:r>
              <a:rPr lang="pl-PL" sz="2400" b="1" dirty="0"/>
              <a:t> (UPR). </a:t>
            </a:r>
            <a:r>
              <a:rPr lang="pl-PL" sz="2400" dirty="0"/>
              <a:t>Został on wprowadzony rezolucją Rady Praw Człowieka nr 5/1 z dnia 18 czerwca 2007 r., która określiła między innymi jego zasady, cele, zakres oraz sposób dokonywania przez Radę kontroli i oceny stanu przestrzegania praw człowieka w państwach. Mechanizm ten pozwala na monitorowanie przez Radę wypełniania przez każde państwo-członka ONZ jego zobowiązań dotyczących przestrzegania praw człowieka. Zgodnie z ww. rezolucją Rada nie może dublować mechanizmów, które są już stosowane na podstawie umów międzynarodowych z zakresu praw człowieka. UPR jest więc komplementarny w stosunku do procedur już istniejących, takich, jak sprawozdania składane do organów traktatowych czy tzw. procedury specjalne Rady (o których mowa poniżej). Warto jednak zaznaczyć, że UPR jest jedynym mechanizmem kontroli praw człowieka w ONZ, któremu podlegają wszystkie państwa-członkowie ONZ z tej tylko racji, że ratyfikowały Kartę Narodów Zjednoczonych i zostały członkami ONZ</a:t>
            </a:r>
            <a:r>
              <a:rPr lang="pl-PL" sz="2400" dirty="0" smtClean="0"/>
              <a:t>.</a:t>
            </a:r>
            <a:endParaRPr lang="pl-PL"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394692"/>
            <a:ext cx="9144000" cy="5909310"/>
          </a:xfrm>
          <a:prstGeom prst="rect">
            <a:avLst/>
          </a:prstGeom>
        </p:spPr>
        <p:txBody>
          <a:bodyPr wrap="square">
            <a:spAutoFit/>
          </a:bodyPr>
          <a:lstStyle/>
          <a:p>
            <a:pPr algn="just"/>
            <a:r>
              <a:rPr lang="pl-PL" dirty="0" smtClean="0"/>
              <a:t>UPR odbywa się w czteroletnich cyklach – każde państwo poddawane jest ocenie raz na cztery lata - podczas których ma miejsce następująca procedura:</a:t>
            </a:r>
          </a:p>
          <a:p>
            <a:pPr algn="just"/>
            <a:endParaRPr lang="pl-PL" dirty="0" smtClean="0"/>
          </a:p>
          <a:p>
            <a:pPr marL="342900" indent="-342900" algn="just">
              <a:buAutoNum type="arabicPeriod"/>
            </a:pPr>
            <a:r>
              <a:rPr lang="pl-PL" dirty="0" smtClean="0"/>
              <a:t>państwo składa raport rządowy Sekretarzowi Generalnemu ONZ z przestrzegania praw człowieka;</a:t>
            </a:r>
          </a:p>
          <a:p>
            <a:pPr marL="342900" indent="-342900" algn="just">
              <a:buAutoNum type="arabicPeriod"/>
            </a:pPr>
            <a:endParaRPr lang="pl-PL" dirty="0"/>
          </a:p>
          <a:p>
            <a:pPr marL="342900" indent="-342900" algn="just">
              <a:buAutoNum type="arabicPeriod"/>
            </a:pPr>
            <a:r>
              <a:rPr lang="pl-PL" dirty="0" smtClean="0"/>
              <a:t>stan przestrzegania praw człowieka w danym państwie zostaje poddany ocenie przez członków Radę Praw Człowieka zasiadających w Grupie Roboczej Rady ds. UPR. Ocena ta dokonywana jest w oparciu o informacje zawarte w raporcie, informacje przedstawione Radzie przez organizacje pozarządowe krajowe i międzynarodowe oraz wyjaśnienia przedstawicieli rządu przedstawione podczas tzw. obrony raportu, tj. posiedzenia Grupy Roboczej z udziałem delegacji rządu. Podczas posiedzenia głos zabierają przedstawiciele państw zasiadających w Grupie, zadając przedstawicielom rządu pytania i kierując do nich rekomendacje. z „obrony” raportu Rada przyjmuje sprawozdanie, obejmujący m.in. rekomendacje skierowane do państwa poddanemu UPR oraz aneks wskazujący, które rekomendacje państwo przyjmuje, a które odrzuca;</a:t>
            </a:r>
          </a:p>
          <a:p>
            <a:pPr marL="342900" indent="-342900" algn="just">
              <a:buAutoNum type="arabicPeriod"/>
            </a:pPr>
            <a:endParaRPr lang="pl-PL" dirty="0" smtClean="0"/>
          </a:p>
          <a:p>
            <a:pPr marL="342900" indent="-342900" algn="just">
              <a:buAutoNum type="arabicPeriod"/>
            </a:pPr>
            <a:r>
              <a:rPr lang="pl-PL" dirty="0" smtClean="0"/>
              <a:t>informacje na temat działań podjętych w celu implementowania rekomendacji państwo przedstawia podczas kolejnego UPR Niektóre państwa, w tym Polska, przyjęły praktykę przedstawiania Radzie po dwóch latach od ich przeglądu tzw. raportu </a:t>
            </a:r>
            <a:r>
              <a:rPr lang="pl-PL" dirty="0" err="1" smtClean="0"/>
              <a:t>śródokresowego</a:t>
            </a:r>
            <a:r>
              <a:rPr lang="pl-PL" dirty="0" smtClean="0"/>
              <a:t>, tj. informacji wskazującej na działania podjęte w celu realizacji rekomendacji.</a:t>
            </a: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a:p>
        </p:txBody>
      </p:sp>
      <p:sp>
        <p:nvSpPr>
          <p:cNvPr id="4" name="pole tekstowe 3"/>
          <p:cNvSpPr txBox="1"/>
          <p:nvPr/>
        </p:nvSpPr>
        <p:spPr>
          <a:xfrm>
            <a:off x="642910" y="928670"/>
            <a:ext cx="7572428" cy="5232202"/>
          </a:xfrm>
          <a:prstGeom prst="rect">
            <a:avLst/>
          </a:prstGeom>
          <a:noFill/>
        </p:spPr>
        <p:txBody>
          <a:bodyPr wrap="square" rtlCol="0">
            <a:spAutoFit/>
          </a:bodyPr>
          <a:lstStyle/>
          <a:p>
            <a:r>
              <a:rPr lang="pl-PL" dirty="0" smtClean="0"/>
              <a:t>Skarga do Rady PCZ</a:t>
            </a:r>
          </a:p>
          <a:p>
            <a:endParaRPr lang="pl-PL" dirty="0"/>
          </a:p>
          <a:p>
            <a:pPr algn="just"/>
            <a:r>
              <a:rPr lang="pl-PL" sz="2000" dirty="0"/>
              <a:t>Obecna procedura skargowa funkcjonująca przed Radą Praw Człowieka wywodzi się z tzw. „procedury 1503”, która związana była z działalnością poprzedniczki Rady – Komisji Praw Człowieka</a:t>
            </a:r>
            <a:r>
              <a:rPr lang="pl-PL" sz="2000" dirty="0" smtClean="0"/>
              <a:t>.</a:t>
            </a:r>
          </a:p>
          <a:p>
            <a:pPr algn="just"/>
            <a:endParaRPr lang="pl-PL" sz="2000" dirty="0"/>
          </a:p>
          <a:p>
            <a:pPr algn="just"/>
            <a:r>
              <a:rPr lang="pl-PL" sz="2000" dirty="0"/>
              <a:t>Zgodnie z rezolucją Rady Praw Człowieka nr 5/1 z dnia 18 czerwca 2007 r. procedura ma na celu reagowanie na stałe, ciężkie i udokumentowane naruszenia wszystkich praw człowieka oraz wszystkich podstawowych wolności, bez względu na to w jakiej części świata i w jakich okolicznościach występują</a:t>
            </a:r>
            <a:r>
              <a:rPr lang="pl-PL" sz="2000" dirty="0" smtClean="0"/>
              <a:t>.</a:t>
            </a:r>
          </a:p>
          <a:p>
            <a:pPr algn="just"/>
            <a:endParaRPr lang="pl-PL" sz="2000" dirty="0"/>
          </a:p>
          <a:p>
            <a:pPr algn="just"/>
            <a:r>
              <a:rPr lang="pl-PL" sz="2000" dirty="0"/>
              <a:t>Postępowanie prowadzone w ramach procedury składa się z kilku etapów: najpierw badana jest dopuszczalność złożonej skargi, a dopiero potem dokonuje się merytorycznej oceny przedstawionych w niej zarzutów.</a:t>
            </a:r>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endParaRPr lang="pl-PL"/>
          </a:p>
        </p:txBody>
      </p:sp>
      <p:sp>
        <p:nvSpPr>
          <p:cNvPr id="3" name="Podtytuł 2"/>
          <p:cNvSpPr>
            <a:spLocks noGrp="1"/>
          </p:cNvSpPr>
          <p:nvPr>
            <p:ph type="subTitle" idx="1"/>
          </p:nvPr>
        </p:nvSpPr>
        <p:spPr/>
        <p:txBody>
          <a:bodyPr/>
          <a:lstStyle/>
          <a:p>
            <a:endParaRPr lang="pl-PL"/>
          </a:p>
        </p:txBody>
      </p:sp>
      <p:sp>
        <p:nvSpPr>
          <p:cNvPr id="4" name="Prostokąt 3"/>
          <p:cNvSpPr/>
          <p:nvPr/>
        </p:nvSpPr>
        <p:spPr>
          <a:xfrm>
            <a:off x="0" y="1357274"/>
            <a:ext cx="9144000" cy="5500726"/>
          </a:xfrm>
          <a:prstGeom prst="rect">
            <a:avLst/>
          </a:prstGeom>
        </p:spPr>
        <p:txBody>
          <a:bodyPr wrap="square">
            <a:spAutoFit/>
          </a:bodyPr>
          <a:lstStyle/>
          <a:p>
            <a:pPr algn="just"/>
            <a:r>
              <a:rPr lang="pl-PL" sz="2000" dirty="0"/>
              <a:t>Powinna zostać wniesiona przez osobę lub grupę osób twierdzących, że stały się ofiarą naruszeń praw lub wolności człowieka bądź przez jakąkolwiek inną osobę lub grupę osób, włączając w to organizację pozarządową, działającą w dobrej wierze zgodnie z zasadami praw człowieka i nie występującą z pobudek politycznych w sposób sprzeczny postanowieniami Karty Narodów Zjednoczonych, która twierdzi, że posiada bezpośrednią i wiarygodną wiedzę o naruszeniach. Autorami skargi mogą być również osoby, których wiedza o naruszeniach pochodzi z drugiej ręki, jeżeli skardze towarzyszy nie budzący wątpliwości materiał dowodowy;</a:t>
            </a:r>
          </a:p>
          <a:p>
            <a:pPr algn="just"/>
            <a:endParaRPr lang="pl-PL" sz="2000" dirty="0" smtClean="0"/>
          </a:p>
          <a:p>
            <a:pPr algn="just"/>
            <a:r>
              <a:rPr lang="pl-PL" sz="2000" dirty="0" smtClean="0"/>
              <a:t>Zawierać </a:t>
            </a:r>
            <a:r>
              <a:rPr lang="pl-PL" sz="2000" dirty="0"/>
              <a:t>nazwisko osoby fizycznej lub nazwę organizacji, która składa skargę</a:t>
            </a:r>
            <a:r>
              <a:rPr lang="pl-PL" sz="2000" dirty="0" smtClean="0"/>
              <a:t>;</a:t>
            </a:r>
          </a:p>
          <a:p>
            <a:pPr algn="just"/>
            <a:endParaRPr lang="pl-PL" sz="2000" dirty="0"/>
          </a:p>
          <a:p>
            <a:pPr algn="just"/>
            <a:r>
              <a:rPr lang="pl-PL" sz="2000" dirty="0"/>
              <a:t>Nie może być motywowana politycznie i niezgodna z postanowieniami Karty Narodów Zjednoczonych, Powszechnej Deklaracji Praw Człowieka lub innych międzynarodowych aktów prawnych z dziedziny praw człowieka</a:t>
            </a:r>
            <a:r>
              <a:rPr lang="pl-PL" sz="2000" dirty="0" smtClean="0"/>
              <a:t>;</a:t>
            </a:r>
          </a:p>
          <a:p>
            <a:pPr algn="just"/>
            <a:endParaRPr lang="pl-PL" sz="2000" dirty="0"/>
          </a:p>
          <a:p>
            <a:pPr algn="just"/>
            <a:r>
              <a:rPr lang="pl-PL" sz="2000" dirty="0"/>
              <a:t>Musi zawierać opis okoliczności faktycznych dotyczących domniemanych naruszeń, w tym wskazywać prawa, które zostały naruszone;</a:t>
            </a:r>
          </a:p>
        </p:txBody>
      </p:sp>
      <p:sp>
        <p:nvSpPr>
          <p:cNvPr id="5" name="pole tekstowe 4"/>
          <p:cNvSpPr txBox="1"/>
          <p:nvPr/>
        </p:nvSpPr>
        <p:spPr>
          <a:xfrm>
            <a:off x="0" y="642918"/>
            <a:ext cx="6429420" cy="523220"/>
          </a:xfrm>
          <a:prstGeom prst="rect">
            <a:avLst/>
          </a:prstGeom>
          <a:noFill/>
        </p:spPr>
        <p:txBody>
          <a:bodyPr wrap="square" rtlCol="0">
            <a:spAutoFit/>
          </a:bodyPr>
          <a:lstStyle/>
          <a:p>
            <a:r>
              <a:rPr lang="pl-PL" sz="2800" b="1" u="sng" dirty="0" smtClean="0"/>
              <a:t>Warunki dopuszczalności skargi</a:t>
            </a:r>
            <a:endParaRPr lang="pl-PL" sz="2800" b="1" u="sn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endParaRPr lang="pl-PL"/>
          </a:p>
        </p:txBody>
      </p:sp>
      <p:sp>
        <p:nvSpPr>
          <p:cNvPr id="3" name="Podtytuł 2"/>
          <p:cNvSpPr>
            <a:spLocks noGrp="1"/>
          </p:cNvSpPr>
          <p:nvPr>
            <p:ph type="subTitle" idx="1"/>
          </p:nvPr>
        </p:nvSpPr>
        <p:spPr/>
        <p:txBody>
          <a:bodyPr/>
          <a:lstStyle/>
          <a:p>
            <a:endParaRPr lang="pl-PL"/>
          </a:p>
        </p:txBody>
      </p:sp>
      <p:sp>
        <p:nvSpPr>
          <p:cNvPr id="4" name="Prostokąt 3"/>
          <p:cNvSpPr/>
          <p:nvPr/>
        </p:nvSpPr>
        <p:spPr>
          <a:xfrm>
            <a:off x="571472" y="751344"/>
            <a:ext cx="8001056" cy="5016758"/>
          </a:xfrm>
          <a:prstGeom prst="rect">
            <a:avLst/>
          </a:prstGeom>
        </p:spPr>
        <p:txBody>
          <a:bodyPr wrap="square">
            <a:spAutoFit/>
          </a:bodyPr>
          <a:lstStyle/>
          <a:p>
            <a:pPr algn="just"/>
            <a:r>
              <a:rPr lang="pl-PL" sz="2000" dirty="0"/>
              <a:t>Nie może zawierać obraźliwego słownictwa (skarga sformułowana w języku obelżywym może zostać merytorycznie rozpatrzona, jeżeli spełnia pozostałe kryteria dopuszczalności, a obraźliwe wyrażenia zostaną usunięte</a:t>
            </a:r>
            <a:r>
              <a:rPr lang="pl-PL" sz="2000" dirty="0" smtClean="0"/>
              <a:t>);</a:t>
            </a:r>
          </a:p>
          <a:p>
            <a:pPr algn="just"/>
            <a:endParaRPr lang="pl-PL" sz="2000" dirty="0"/>
          </a:p>
          <a:p>
            <a:pPr algn="just"/>
            <a:r>
              <a:rPr lang="pl-PL" sz="2000" dirty="0"/>
              <a:t>Nie może opierać się wyłącznie na pochodzących z mediów doniesieniach o naruszeniach praw i wolności człowieka</a:t>
            </a:r>
            <a:r>
              <a:rPr lang="pl-PL" sz="2000" dirty="0" smtClean="0"/>
              <a:t>;</a:t>
            </a:r>
          </a:p>
          <a:p>
            <a:pPr algn="just"/>
            <a:endParaRPr lang="pl-PL" sz="2000" dirty="0"/>
          </a:p>
          <a:p>
            <a:pPr algn="just"/>
            <a:r>
              <a:rPr lang="pl-PL" sz="2000" dirty="0"/>
              <a:t>Nie może być dotyczyć stałych, ciężkich i udokumentowanych naruszeń, które są już badane w ramach procedur specjalnych lub przez organy traktatowe albo w ramach innych procedur skargowych działających w systemie Narodów Zjednoczonych bądź w regionalnych systemach ochrony praw człowieka</a:t>
            </a:r>
            <a:r>
              <a:rPr lang="pl-PL" sz="2000" dirty="0" smtClean="0"/>
              <a:t>;</a:t>
            </a:r>
          </a:p>
          <a:p>
            <a:pPr algn="just"/>
            <a:endParaRPr lang="pl-PL" sz="2000" dirty="0"/>
          </a:p>
          <a:p>
            <a:pPr algn="just"/>
            <a:r>
              <a:rPr lang="pl-PL" sz="2000" dirty="0"/>
              <a:t>Musi zawierać informację o wyczerpaniu krajowych środków odwoławczych, chyba że środki te byłyby nieefektywne lub zachodziłaby nieuzasadniona zwłoka w ich zastosowaniu.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endParaRPr lang="pl-PL" dirty="0"/>
          </a:p>
        </p:txBody>
      </p:sp>
      <p:sp>
        <p:nvSpPr>
          <p:cNvPr id="3" name="Podtytuł 2"/>
          <p:cNvSpPr>
            <a:spLocks noGrp="1"/>
          </p:cNvSpPr>
          <p:nvPr>
            <p:ph type="subTitle" idx="1"/>
          </p:nvPr>
        </p:nvSpPr>
        <p:spPr>
          <a:xfrm>
            <a:off x="857224" y="4643446"/>
            <a:ext cx="7715304" cy="1571636"/>
          </a:xfrm>
        </p:spPr>
        <p:txBody>
          <a:bodyPr>
            <a:normAutofit fontScale="62500" lnSpcReduction="20000"/>
          </a:bodyPr>
          <a:lstStyle/>
          <a:p>
            <a:pPr algn="just"/>
            <a:r>
              <a:rPr lang="pl-PL" dirty="0">
                <a:solidFill>
                  <a:schemeClr val="tx1"/>
                </a:solidFill>
              </a:rPr>
              <a:t>Z dniem 1 września 2014r., </a:t>
            </a:r>
            <a:r>
              <a:rPr lang="pl-PL" b="1" dirty="0" err="1">
                <a:solidFill>
                  <a:schemeClr val="tx1"/>
                </a:solidFill>
              </a:rPr>
              <a:t>Zeid</a:t>
            </a:r>
            <a:r>
              <a:rPr lang="pl-PL" b="1" dirty="0">
                <a:solidFill>
                  <a:schemeClr val="tx1"/>
                </a:solidFill>
              </a:rPr>
              <a:t> </a:t>
            </a:r>
            <a:r>
              <a:rPr lang="pl-PL" b="1" dirty="0" err="1">
                <a:solidFill>
                  <a:schemeClr val="tx1"/>
                </a:solidFill>
              </a:rPr>
              <a:t>Ra'ad</a:t>
            </a:r>
            <a:r>
              <a:rPr lang="pl-PL" b="1" dirty="0">
                <a:solidFill>
                  <a:schemeClr val="tx1"/>
                </a:solidFill>
              </a:rPr>
              <a:t> Al </a:t>
            </a:r>
            <a:r>
              <a:rPr lang="pl-PL" b="1" dirty="0" err="1">
                <a:solidFill>
                  <a:schemeClr val="tx1"/>
                </a:solidFill>
              </a:rPr>
              <a:t>Hussein</a:t>
            </a:r>
            <a:r>
              <a:rPr lang="pl-PL" dirty="0">
                <a:solidFill>
                  <a:schemeClr val="tx1"/>
                </a:solidFill>
              </a:rPr>
              <a:t>, po zatwierdzeniu jego nominacji przez Zgromadzenie Ogólne w dniu 16 czerwca 2014 roku, objął funkcję Wysokiego Komisarza ONZ ds. Praw Człowieka. Jest on siódmym Wysokim  Komisarzem, jednak pierwszym Azjatą pochodzącym z muzułmańskiego i arabskiego środowiska, w historii tego stanowiska.</a:t>
            </a:r>
          </a:p>
        </p:txBody>
      </p:sp>
      <p:sp>
        <p:nvSpPr>
          <p:cNvPr id="4" name="pole tekstowe 3"/>
          <p:cNvSpPr txBox="1"/>
          <p:nvPr/>
        </p:nvSpPr>
        <p:spPr>
          <a:xfrm>
            <a:off x="0" y="0"/>
            <a:ext cx="9144000" cy="954107"/>
          </a:xfrm>
          <a:prstGeom prst="rect">
            <a:avLst/>
          </a:prstGeom>
          <a:noFill/>
        </p:spPr>
        <p:txBody>
          <a:bodyPr wrap="square" rtlCol="0">
            <a:spAutoFit/>
          </a:bodyPr>
          <a:lstStyle/>
          <a:p>
            <a:r>
              <a:rPr lang="pl-PL" sz="2800" b="1" dirty="0" smtClean="0"/>
              <a:t>Wysoki Komisarz Narodów Zjednoczonych ds. Praw Człowieka</a:t>
            </a:r>
            <a:endParaRPr lang="pl-PL" sz="2800" b="1" dirty="0"/>
          </a:p>
        </p:txBody>
      </p:sp>
      <p:pic>
        <p:nvPicPr>
          <p:cNvPr id="19458" name="Picture 2" descr="przerobka"/>
          <p:cNvPicPr>
            <a:picLocks noChangeAspect="1" noChangeArrowheads="1"/>
          </p:cNvPicPr>
          <p:nvPr/>
        </p:nvPicPr>
        <p:blipFill>
          <a:blip r:embed="rId2" cstate="print"/>
          <a:srcRect/>
          <a:stretch>
            <a:fillRect/>
          </a:stretch>
        </p:blipFill>
        <p:spPr bwMode="auto">
          <a:xfrm>
            <a:off x="1857356" y="1357298"/>
            <a:ext cx="4708096" cy="3133733"/>
          </a:xfrm>
          <a:prstGeom prst="rect">
            <a:avLst/>
          </a:prstGeom>
          <a:noFill/>
        </p:spPr>
      </p:pic>
      <p:cxnSp>
        <p:nvCxnSpPr>
          <p:cNvPr id="7" name="Łącznik prosty 6"/>
          <p:cNvCxnSpPr/>
          <p:nvPr/>
        </p:nvCxnSpPr>
        <p:spPr>
          <a:xfrm>
            <a:off x="0" y="1142984"/>
            <a:ext cx="985841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857232"/>
            <a:ext cx="8572528" cy="4832092"/>
          </a:xfrm>
          <a:prstGeom prst="rect">
            <a:avLst/>
          </a:prstGeom>
        </p:spPr>
        <p:txBody>
          <a:bodyPr wrap="square">
            <a:spAutoFit/>
          </a:bodyPr>
          <a:lstStyle/>
          <a:p>
            <a:r>
              <a:rPr lang="pl-PL" sz="2800" u="sng" dirty="0" smtClean="0"/>
              <a:t>Zadania Wysokiego Komisarza Narodów Zjednoczonych:</a:t>
            </a:r>
          </a:p>
          <a:p>
            <a:endParaRPr lang="pl-PL" sz="2800" dirty="0" smtClean="0"/>
          </a:p>
          <a:p>
            <a:pPr>
              <a:buFont typeface="Wingdings" pitchFamily="2" charset="2"/>
              <a:buChar char="§"/>
            </a:pPr>
            <a:r>
              <a:rPr lang="pl-PL" sz="2800" dirty="0" smtClean="0"/>
              <a:t>Promowanie praw człowieka w świecie.</a:t>
            </a:r>
          </a:p>
          <a:p>
            <a:pPr>
              <a:buFont typeface="Wingdings" pitchFamily="2" charset="2"/>
              <a:buChar char="§"/>
            </a:pPr>
            <a:r>
              <a:rPr lang="pl-PL" sz="2800" dirty="0" smtClean="0"/>
              <a:t>Zapewnienie stosowania tych praw w poszczególnych państwach.</a:t>
            </a:r>
          </a:p>
          <a:p>
            <a:pPr>
              <a:buFont typeface="Wingdings" pitchFamily="2" charset="2"/>
              <a:buChar char="§"/>
            </a:pPr>
            <a:r>
              <a:rPr lang="pl-PL" sz="2800" dirty="0" smtClean="0"/>
              <a:t>Promocja i koordynowanie współpracy międzynarodowej.</a:t>
            </a:r>
          </a:p>
          <a:p>
            <a:pPr>
              <a:buFont typeface="Wingdings" pitchFamily="2" charset="2"/>
              <a:buChar char="§"/>
            </a:pPr>
            <a:r>
              <a:rPr lang="pl-PL" sz="2800" dirty="0" smtClean="0"/>
              <a:t>Pomoc przy opracowywaniu narzędzi ochrony praw człowieka.</a:t>
            </a:r>
          </a:p>
          <a:p>
            <a:pPr>
              <a:buFont typeface="Wingdings" pitchFamily="2" charset="2"/>
              <a:buChar char="§"/>
            </a:pPr>
            <a:r>
              <a:rPr lang="pl-PL" sz="2800" dirty="0" smtClean="0"/>
              <a:t>Kontrola respektowania praw człowieka na świecie.</a:t>
            </a:r>
          </a:p>
          <a:p>
            <a:pPr>
              <a:buFont typeface="Wingdings" pitchFamily="2" charset="2"/>
              <a:buChar char="§"/>
            </a:pPr>
            <a:r>
              <a:rPr lang="pl-PL" sz="2800" dirty="0" smtClean="0"/>
              <a:t>Reagowanie w razie naruszenia tych praw.</a:t>
            </a:r>
            <a:endParaRPr lang="pl-PL"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smtClean="0">
                <a:solidFill>
                  <a:schemeClr val="tx2">
                    <a:lumMod val="60000"/>
                    <a:lumOff val="40000"/>
                  </a:schemeClr>
                </a:solidFill>
              </a:rPr>
              <a:t>Traktatowe systemy ochrony</a:t>
            </a:r>
            <a:endParaRPr lang="pl-PL" b="1" dirty="0">
              <a:solidFill>
                <a:schemeClr val="tx2">
                  <a:lumMod val="60000"/>
                  <a:lumOff val="40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28596" y="500042"/>
            <a:ext cx="7772400" cy="1470025"/>
          </a:xfrm>
        </p:spPr>
        <p:txBody>
          <a:bodyPr>
            <a:normAutofit/>
          </a:bodyPr>
          <a:lstStyle/>
          <a:p>
            <a:r>
              <a:rPr lang="pl-PL" sz="2400" b="1" dirty="0" smtClean="0"/>
              <a:t>Międzynarodowy Pakt Praw Obywatelskich i Politycznych + 2 Protokoły</a:t>
            </a:r>
            <a:endParaRPr lang="pl-PL" sz="2400" b="1" dirty="0"/>
          </a:p>
        </p:txBody>
      </p:sp>
      <p:sp>
        <p:nvSpPr>
          <p:cNvPr id="4" name="pole tekstowe 3"/>
          <p:cNvSpPr txBox="1"/>
          <p:nvPr/>
        </p:nvSpPr>
        <p:spPr>
          <a:xfrm>
            <a:off x="611560" y="1772816"/>
            <a:ext cx="7715304" cy="3416320"/>
          </a:xfrm>
          <a:prstGeom prst="rect">
            <a:avLst/>
          </a:prstGeom>
          <a:noFill/>
        </p:spPr>
        <p:txBody>
          <a:bodyPr wrap="square" rtlCol="0">
            <a:spAutoFit/>
          </a:bodyPr>
          <a:lstStyle/>
          <a:p>
            <a:r>
              <a:rPr lang="pl-PL" dirty="0" smtClean="0"/>
              <a:t>1976</a:t>
            </a:r>
            <a:endParaRPr lang="pl-PL" dirty="0"/>
          </a:p>
          <a:p>
            <a:endParaRPr lang="pl-PL" dirty="0" smtClean="0"/>
          </a:p>
          <a:p>
            <a:r>
              <a:rPr lang="pl-PL" u="sng" dirty="0" smtClean="0"/>
              <a:t>Zakres przedmiotowy:</a:t>
            </a:r>
          </a:p>
          <a:p>
            <a:endParaRPr lang="pl-PL" u="sng" dirty="0" smtClean="0"/>
          </a:p>
          <a:p>
            <a:pPr algn="just">
              <a:buFontTx/>
              <a:buChar char="-"/>
            </a:pPr>
            <a:r>
              <a:rPr lang="pl-PL" dirty="0" smtClean="0"/>
              <a:t>Katalog praw i wolności z Powszechnej Deklaracji Praw Człowieka + zakaz pozbawiania wolności w razie niemożności ze zobowiązania się zob. umownych, nakaz humanitarnego traktowania, prawa osób należących do mniejszości etnicznych, religijnych i językowych</a:t>
            </a:r>
            <a:r>
              <a:rPr lang="pl-PL" dirty="0"/>
              <a:t> </a:t>
            </a:r>
            <a:r>
              <a:rPr lang="pl-PL" dirty="0" smtClean="0"/>
              <a:t>(obszerny katalog)</a:t>
            </a:r>
          </a:p>
          <a:p>
            <a:pPr algn="just"/>
            <a:endParaRPr lang="pl-PL" dirty="0" smtClean="0"/>
          </a:p>
          <a:p>
            <a:pPr>
              <a:buFontTx/>
              <a:buChar char="-"/>
            </a:pPr>
            <a:r>
              <a:rPr lang="pl-PL" dirty="0" smtClean="0"/>
              <a:t>drugi protokół fakultatywny: zakaz kary śmierci</a:t>
            </a:r>
          </a:p>
          <a:p>
            <a:pPr>
              <a:buFontTx/>
              <a:buChar char="-"/>
            </a:pPr>
            <a:endParaRPr lang="pl-PL" dirty="0" smtClean="0"/>
          </a:p>
          <a:p>
            <a:pPr>
              <a:buFontTx/>
              <a:buChar char="-"/>
            </a:pPr>
            <a:r>
              <a:rPr lang="pl-PL" dirty="0" smtClean="0"/>
              <a:t>Powołanie Komitetu Praw Człowieka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1259632" y="0"/>
            <a:ext cx="6786610" cy="830997"/>
          </a:xfrm>
          <a:prstGeom prst="rect">
            <a:avLst/>
          </a:prstGeom>
          <a:noFill/>
        </p:spPr>
        <p:txBody>
          <a:bodyPr wrap="square" rtlCol="0">
            <a:spAutoFit/>
          </a:bodyPr>
          <a:lstStyle/>
          <a:p>
            <a:pPr algn="ctr"/>
            <a:r>
              <a:rPr lang="pl-PL" sz="4800" b="1" dirty="0" smtClean="0"/>
              <a:t>ONZ</a:t>
            </a:r>
            <a:endParaRPr lang="pl-PL" sz="4800" b="1" dirty="0"/>
          </a:p>
        </p:txBody>
      </p:sp>
      <p:sp>
        <p:nvSpPr>
          <p:cNvPr id="6" name="Strzałka zakrzywiona w prawo 5"/>
          <p:cNvSpPr/>
          <p:nvPr/>
        </p:nvSpPr>
        <p:spPr>
          <a:xfrm>
            <a:off x="1763688" y="260648"/>
            <a:ext cx="1728192" cy="201622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7" name="pole tekstowe 6"/>
          <p:cNvSpPr txBox="1"/>
          <p:nvPr/>
        </p:nvSpPr>
        <p:spPr>
          <a:xfrm>
            <a:off x="3491880" y="1484784"/>
            <a:ext cx="5112568" cy="400110"/>
          </a:xfrm>
          <a:prstGeom prst="rect">
            <a:avLst/>
          </a:prstGeom>
          <a:noFill/>
        </p:spPr>
        <p:txBody>
          <a:bodyPr wrap="square" rtlCol="0">
            <a:spAutoFit/>
          </a:bodyPr>
          <a:lstStyle/>
          <a:p>
            <a:r>
              <a:rPr lang="pl-PL" sz="2000" b="1" u="sng" dirty="0" smtClean="0"/>
              <a:t>System polityczny</a:t>
            </a:r>
            <a:endParaRPr lang="pl-PL" sz="2000" b="1" u="sng" dirty="0"/>
          </a:p>
        </p:txBody>
      </p:sp>
      <p:sp>
        <p:nvSpPr>
          <p:cNvPr id="8" name="Prostokąt 7"/>
          <p:cNvSpPr/>
          <p:nvPr/>
        </p:nvSpPr>
        <p:spPr>
          <a:xfrm>
            <a:off x="3599384" y="1779687"/>
            <a:ext cx="5544616" cy="5078313"/>
          </a:xfrm>
          <a:prstGeom prst="rect">
            <a:avLst/>
          </a:prstGeom>
        </p:spPr>
        <p:txBody>
          <a:bodyPr wrap="square">
            <a:spAutoFit/>
          </a:bodyPr>
          <a:lstStyle/>
          <a:p>
            <a:pPr algn="just"/>
            <a:r>
              <a:rPr lang="pl-PL" dirty="0" smtClean="0"/>
              <a:t>Jego fundament stanowi </a:t>
            </a:r>
            <a:r>
              <a:rPr lang="pl-PL" b="1" dirty="0" smtClean="0"/>
              <a:t>Karta Narodów Zjednoczonych</a:t>
            </a:r>
            <a:r>
              <a:rPr lang="pl-PL" dirty="0" smtClean="0"/>
              <a:t>, czyli umowa międzynarodowa podpisana w 1945 r., na podstawie której powstała i działa ONZ. </a:t>
            </a:r>
            <a:r>
              <a:rPr lang="pl-PL" b="1" dirty="0" smtClean="0"/>
              <a:t>To właśnie Karta wyraźnie przyznała Organizacji kompetencje do zajmowania się ochroną praw człowieka</a:t>
            </a:r>
            <a:r>
              <a:rPr lang="pl-PL" dirty="0" smtClean="0"/>
              <a:t>. W ramach systemu politycznego istnieje możliwość. Petycje mogą być obecnie </a:t>
            </a:r>
            <a:r>
              <a:rPr lang="pl-PL" dirty="0" err="1" smtClean="0"/>
              <a:t>przeds</a:t>
            </a:r>
            <a:r>
              <a:rPr lang="pl-PL" u="sng" dirty="0" err="1" smtClean="0"/>
              <a:t>zgłaszania</a:t>
            </a:r>
            <a:r>
              <a:rPr lang="pl-PL" u="sng" dirty="0" smtClean="0"/>
              <a:t> organom ONZ problemów dotyczących realizacji tych praw, poprzez wnoszenie tzw. petycji</a:t>
            </a:r>
            <a:r>
              <a:rPr lang="pl-PL" dirty="0" smtClean="0"/>
              <a:t>: Radzie Praw Człowieka, Komisji ds. Statusu Kobiet, a także osobom, które jako Specjalni Sprawozdawcy (tj. wybrani w ONZ eksperci badający na całym świecie określony problem – np. zjawisko handlu ludźmi albo eksperci badający sytuację ochrony praw człowieka w danym państwie), </a:t>
            </a:r>
            <a:r>
              <a:rPr lang="pl-PL" b="1" dirty="0" smtClean="0"/>
              <a:t>Niezależni Eksperci albo członkowie Grup Roboczych, w ramach tzw. procedur specjalnych, zajmują się badaniem wybranych zagadnień związanych z ochroną praw człowieka lub sprawdzają, czy prawa te są przestrzegane w wybranych krajach</a:t>
            </a:r>
            <a:r>
              <a:rPr lang="pl-PL" dirty="0" smtClean="0"/>
              <a:t>.</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Autofit/>
          </a:bodyPr>
          <a:lstStyle/>
          <a:p>
            <a:r>
              <a:rPr lang="pl-PL" sz="2000" b="1" dirty="0"/>
              <a:t>Artykuł 28 </a:t>
            </a:r>
            <a:r>
              <a:rPr lang="pl-PL" sz="2000" dirty="0"/>
              <a:t/>
            </a:r>
            <a:br>
              <a:rPr lang="pl-PL" sz="2000" dirty="0"/>
            </a:br>
            <a:r>
              <a:rPr lang="pl-PL" sz="2000" dirty="0"/>
              <a:t>1. Powołuje się Komitet Praw Człowieka (zwany dalej w niniejszym Pakcie "Komitetem"). Składa się on z osiemnastu członków i sprawuje funkcje wymienione poniżej.</a:t>
            </a:r>
            <a:br>
              <a:rPr lang="pl-PL" sz="2000" dirty="0"/>
            </a:br>
            <a:r>
              <a:rPr lang="pl-PL" sz="2000" dirty="0"/>
              <a:t>2. Komitet składa się z obywateli Państw Stron niniejszego Paktu, którzy powinni być ludźmi o wysokim poziomie moralnym i uznanej kompetencji w dziedzinie praw człowieka, przy czym należy uwzględnić celowość udziału pewnej liczby osób o doświadczeniu prawniczym.</a:t>
            </a:r>
            <a:br>
              <a:rPr lang="pl-PL" sz="2000" dirty="0"/>
            </a:br>
            <a:r>
              <a:rPr lang="pl-PL" sz="2000" dirty="0"/>
              <a:t>3. Członkowie Komitetu są wybierani i pełnią swe funkcje we własnym imieniu.</a:t>
            </a:r>
            <a:br>
              <a:rPr lang="pl-PL" sz="2000" dirty="0"/>
            </a:br>
            <a:endParaRPr lang="pl-PL" sz="2000" dirty="0"/>
          </a:p>
        </p:txBody>
      </p:sp>
      <p:sp>
        <p:nvSpPr>
          <p:cNvPr id="3" name="Podtytuł 2"/>
          <p:cNvSpPr>
            <a:spLocks noGrp="1"/>
          </p:cNvSpPr>
          <p:nvPr>
            <p:ph type="subTitle" idx="1"/>
          </p:nvPr>
        </p:nvSpPr>
        <p:spPr/>
        <p:txBody>
          <a:bodyPr>
            <a:normAutofit/>
          </a:bodyPr>
          <a:lstStyle/>
          <a:p>
            <a:endParaRPr lang="pl-PL" sz="2000" dirty="0"/>
          </a:p>
        </p:txBody>
      </p:sp>
      <p:sp>
        <p:nvSpPr>
          <p:cNvPr id="4" name="pole tekstowe 3"/>
          <p:cNvSpPr txBox="1"/>
          <p:nvPr/>
        </p:nvSpPr>
        <p:spPr>
          <a:xfrm>
            <a:off x="857224" y="571480"/>
            <a:ext cx="6715172" cy="646331"/>
          </a:xfrm>
          <a:prstGeom prst="rect">
            <a:avLst/>
          </a:prstGeom>
          <a:noFill/>
        </p:spPr>
        <p:txBody>
          <a:bodyPr wrap="square" rtlCol="0">
            <a:spAutoFit/>
          </a:bodyPr>
          <a:lstStyle/>
          <a:p>
            <a:r>
              <a:rPr lang="pl-PL" b="1" u="sng" dirty="0" smtClean="0"/>
              <a:t>Komitet Praw Człowieka</a:t>
            </a:r>
          </a:p>
          <a:p>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683568" y="1556792"/>
            <a:ext cx="792958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ctr" defTabSz="914400" rtl="0" eaLnBrk="1" fontAlgn="base" latinLnBrk="0" hangingPunct="1">
              <a:lnSpc>
                <a:spcPct val="100000"/>
              </a:lnSpc>
              <a:spcBef>
                <a:spcPct val="0"/>
              </a:spcBef>
              <a:spcAft>
                <a:spcPct val="0"/>
              </a:spcAft>
              <a:buClrTx/>
              <a:buSzTx/>
              <a:buFontTx/>
              <a:buNone/>
              <a:tabLst/>
            </a:pPr>
            <a:r>
              <a:rPr kumimoji="0" lang="pl-PL" sz="2000" b="1"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Artykuł 29 </a:t>
            </a:r>
            <a:endParaRPr kumimoji="0" lang="pl-PL"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ctr" defTabSz="914400" rtl="0" eaLnBrk="0" fontAlgn="base" latinLnBrk="0" hangingPunct="0">
              <a:lnSpc>
                <a:spcPct val="10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1. Członkowie Komitetu są wybierani w tajnym głosowaniu z listy osób odpowiadających wymogom określonym w artykule 28, które zostaną w tym celu zgłoszone przez Państwa Strony niniejszego Paktu.</a:t>
            </a:r>
            <a:endParaRPr kumimoji="0" lang="pl-PL"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ctr" defTabSz="914400" rtl="0" eaLnBrk="0" fontAlgn="base" latinLnBrk="0" hangingPunct="0">
              <a:lnSpc>
                <a:spcPct val="10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2. </a:t>
            </a:r>
            <a:r>
              <a:rPr kumimoji="0" lang="pl-PL" sz="2000" b="1"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Każde z Państw Stron niniejszego Paktu może zgłosić najwyżej dwie osoby</a:t>
            </a:r>
            <a:r>
              <a:rPr kumimoji="0" lang="pl-PL" sz="20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Osoby te powinny być obywatelami Państwa zgłaszającego.</a:t>
            </a:r>
            <a:endParaRPr kumimoji="0" lang="pl-PL"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ctr" defTabSz="914400" rtl="0" eaLnBrk="0" fontAlgn="base" latinLnBrk="0" hangingPunct="0">
              <a:lnSpc>
                <a:spcPct val="10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3. Ta sama osoba może być zgłoszona ponownie.</a:t>
            </a:r>
            <a:endParaRPr kumimoji="0" lang="pl-PL"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500042"/>
            <a:ext cx="9144000" cy="57864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pl-PL" sz="2000" b="1"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Artykuł 31 </a:t>
            </a:r>
            <a:endParaRPr kumimoji="0" lang="pl-PL"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1.</a:t>
            </a:r>
            <a:r>
              <a:rPr kumimoji="0" lang="pl-PL" sz="2000" b="1"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W skład Komitetu nie może wejść więcej niż jeden obywatel tego samego Państwa.</a:t>
            </a:r>
            <a:endParaRPr kumimoji="0" lang="pl-PL"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2. W wyborach do Komitetu uwzględniona będzie zasada sprawiedliwego podziału geograficznego i reprezentacji różnych form cywilizacji, jak również podstawowych systemów prawnych.</a:t>
            </a:r>
            <a:endParaRPr kumimoji="0" lang="pl-PL"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pl-PL" sz="2000" b="1"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Artykuł 32 </a:t>
            </a:r>
            <a:endParaRPr kumimoji="0" lang="pl-PL"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1. Członkowie Komitetu wybierani są na </a:t>
            </a:r>
            <a:r>
              <a:rPr kumimoji="0" lang="pl-PL" sz="2000" b="1"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okres czterech lat</a:t>
            </a:r>
            <a:r>
              <a:rPr kumimoji="0" lang="pl-PL" sz="20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Mogą oni być ponownie wybrani, jeżeli ich kandydatury zostaną ponownie zgłoszone. Jednakże mandat dziewięciu spośród członków Komitetu wybranych  w pierwszych wyborach wygasa po upływie dwóch lat; niezwłocznie po pierwszych wyborach nazwiska tych dziewięciu członków Komitetu zostaną wybrane drogą  losowania  przez przewodniczącego posiedzenia, o którym mowa w artykule 30 ustęp 4.</a:t>
            </a:r>
            <a:endParaRPr kumimoji="0" lang="pl-PL"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2. Po wygaśnięciu mandatu wybory zostaną przeprowadzone zgodnie z postanowieniami poprzednich artykułów niniejszej części Paktu.</a:t>
            </a:r>
            <a:endParaRPr kumimoji="0" lang="pl-PL"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395536" y="548680"/>
            <a:ext cx="7056784" cy="1477328"/>
          </a:xfrm>
          <a:prstGeom prst="rect">
            <a:avLst/>
          </a:prstGeom>
          <a:noFill/>
        </p:spPr>
        <p:txBody>
          <a:bodyPr wrap="square" rtlCol="0">
            <a:spAutoFit/>
          </a:bodyPr>
          <a:lstStyle/>
          <a:p>
            <a:r>
              <a:rPr lang="pl-PL" dirty="0" smtClean="0"/>
              <a:t>WARUNKI WNIESIENIA SKARGI INDYWIDUALNEJ</a:t>
            </a:r>
          </a:p>
          <a:p>
            <a:endParaRPr lang="pl-PL" dirty="0" smtClean="0"/>
          </a:p>
          <a:p>
            <a:pPr marL="342900" indent="-342900">
              <a:buAutoNum type="arabicPeriod"/>
            </a:pPr>
            <a:r>
              <a:rPr lang="pl-PL" dirty="0" smtClean="0"/>
              <a:t>Kto?</a:t>
            </a:r>
          </a:p>
          <a:p>
            <a:pPr marL="342900" indent="-342900">
              <a:buAutoNum type="arabicPeriod"/>
            </a:pPr>
            <a:endParaRPr lang="pl-PL" dirty="0" smtClean="0"/>
          </a:p>
          <a:p>
            <a:pPr marL="342900" indent="-342900"/>
            <a:endParaRPr lang="pl-PL" dirty="0" smtClean="0"/>
          </a:p>
        </p:txBody>
      </p:sp>
      <p:sp>
        <p:nvSpPr>
          <p:cNvPr id="6" name="pole tekstowe 5"/>
          <p:cNvSpPr txBox="1"/>
          <p:nvPr/>
        </p:nvSpPr>
        <p:spPr>
          <a:xfrm>
            <a:off x="539552" y="1700808"/>
            <a:ext cx="8064896" cy="4524315"/>
          </a:xfrm>
          <a:prstGeom prst="rect">
            <a:avLst/>
          </a:prstGeom>
          <a:noFill/>
        </p:spPr>
        <p:txBody>
          <a:bodyPr wrap="square" rtlCol="0">
            <a:spAutoFit/>
          </a:bodyPr>
          <a:lstStyle/>
          <a:p>
            <a:r>
              <a:rPr lang="pl-PL" dirty="0" smtClean="0"/>
              <a:t>Skargi indywidualne na naruszenia Paktu mogą wnosić wyłącznie osoby, które twierdzą, iż stały się ofiarami pogwałcenia któregokolwiek z wymienionych w nim praw. Skarżący musi zatem spełniać jednocześnie dwa warunki:</a:t>
            </a:r>
          </a:p>
          <a:p>
            <a:pPr>
              <a:buFont typeface="Arial" pitchFamily="34" charset="0"/>
              <a:buChar char="•"/>
            </a:pPr>
            <a:r>
              <a:rPr lang="pl-PL" dirty="0" smtClean="0"/>
              <a:t> być osobą</a:t>
            </a:r>
          </a:p>
          <a:p>
            <a:pPr>
              <a:buFont typeface="Arial" pitchFamily="34" charset="0"/>
              <a:buChar char="•"/>
            </a:pPr>
            <a:r>
              <a:rPr lang="pl-PL" dirty="0" smtClean="0"/>
              <a:t>być ofiarą naruszenia</a:t>
            </a:r>
          </a:p>
          <a:p>
            <a:pPr>
              <a:buFont typeface="Arial" pitchFamily="34" charset="0"/>
              <a:buChar char="•"/>
            </a:pPr>
            <a:endParaRPr lang="pl-PL" dirty="0" smtClean="0"/>
          </a:p>
          <a:p>
            <a:pPr algn="just"/>
            <a:r>
              <a:rPr lang="pl-PL" dirty="0" smtClean="0"/>
              <a:t>Określenie „osoba” oznacza </a:t>
            </a:r>
            <a:r>
              <a:rPr lang="pl-PL" b="1" dirty="0" smtClean="0"/>
              <a:t>osobę fizyczną </a:t>
            </a:r>
            <a:r>
              <a:rPr lang="pl-PL" dirty="0" smtClean="0"/>
              <a:t>– każdego człowieka uważającego, że jego prawa zostały naruszone. Z możliwości składania skarg we własnym imieniu nie korzystają osoby prawne, np. spółki, partie polityczne, stowarzyszenia. Dopuszczalna jest natomiast skarga od kilku występujących wspólnie osób fizycznych, które stały się ofiarami podobnych naruszeń. </a:t>
            </a:r>
            <a:r>
              <a:rPr lang="pl-PL" b="1" dirty="0" smtClean="0"/>
              <a:t>Ofiarą co do zasady jest ten, kogo rzeczywiście i osobiście dotyczy lub potencjalnie może dotyczyć pogwałcenie Paktu</a:t>
            </a:r>
            <a:r>
              <a:rPr lang="pl-PL" dirty="0" smtClean="0"/>
              <a:t>. Skarżący powinien zatem wykazać, że działanie lub brak działania ze strony danego państwa już negatywnie wpłynęło na korzystanie przez niego z określonego prawa, albo że taki skutek bezpośrednio mu zagraża, na przykład w świetle obowiązującego prawa bądź praktyki sądowej lub administracyjnej.</a:t>
            </a: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395536" y="548680"/>
            <a:ext cx="7056784" cy="6186309"/>
          </a:xfrm>
          <a:prstGeom prst="rect">
            <a:avLst/>
          </a:prstGeom>
          <a:noFill/>
        </p:spPr>
        <p:txBody>
          <a:bodyPr wrap="square" rtlCol="0">
            <a:spAutoFit/>
          </a:bodyPr>
          <a:lstStyle/>
          <a:p>
            <a:r>
              <a:rPr lang="pl-PL" dirty="0" smtClean="0"/>
              <a:t>WARUNKI WNIESIENIA SKARGI INDYWIDUALNEJ</a:t>
            </a:r>
          </a:p>
          <a:p>
            <a:endParaRPr lang="pl-PL" dirty="0" smtClean="0"/>
          </a:p>
          <a:p>
            <a:pPr algn="just"/>
            <a:r>
              <a:rPr lang="pl-PL" dirty="0" smtClean="0"/>
              <a:t>Dopuszcza się jednak także wnoszenie skarg w imieniu ofiar przez osoby trzecie, które:</a:t>
            </a:r>
          </a:p>
          <a:p>
            <a:pPr algn="just"/>
            <a:endParaRPr lang="pl-PL" dirty="0" smtClean="0"/>
          </a:p>
          <a:p>
            <a:pPr marL="342900" indent="-342900" algn="just">
              <a:buAutoNum type="arabicPeriod"/>
            </a:pPr>
            <a:r>
              <a:rPr lang="pl-PL" dirty="0" smtClean="0"/>
              <a:t>działają na podstawie wyraźnego upoważnienia udzielonego przez ofiarę – mogą to być np. adwokaci bądź organizacje pozarządowe, posiadające odpowiednie pełnomocnictwa albo</a:t>
            </a:r>
          </a:p>
          <a:p>
            <a:pPr marL="342900" indent="-342900" algn="just">
              <a:buAutoNum type="arabicPeriod"/>
            </a:pPr>
            <a:endParaRPr lang="pl-PL" dirty="0" smtClean="0"/>
          </a:p>
          <a:p>
            <a:pPr marL="342900" indent="-342900" algn="just">
              <a:buAutoNum type="arabicPeriod"/>
            </a:pPr>
            <a:r>
              <a:rPr lang="pl-PL" dirty="0" smtClean="0"/>
              <a:t>nie otrzymały wprawdzie wyraźnego umocowania do działania w imieniu osoby dotkniętej naruszeniem, ale ofiara nie jest w stanie sama złożyć skargi (np. zmarła, zaginęła lub jest pozbawiona wolności w warunkach, które uniemożliwiają jej kontakt ze światem zewnętrznym). W tej sytuacji autor skargi powinien przedstawić argumenty świadczące o tym, iż osoba, której prawa złamano, najprawdopodobniej upoważniłaby go do wniesienia skargi. Za taki argument uznaje się istnienie bliskiej więzi, zwłaszcza rodzinnej, pomiędzy autorem skargi, a osobą, w imieniu której jest ona składana. Skarga może zostać przedstawiona np. przez małżonków, rodziców oraz rodzeństwo ofiary, a także jej teściów, kuzynów, ciotki, wujów i bratanków oraz partnerów żyjących w związkach nieformalnych.</a:t>
            </a:r>
          </a:p>
          <a:p>
            <a:pPr marL="342900" indent="-342900"/>
            <a:endParaRPr lang="pl-PL"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395536" y="548680"/>
            <a:ext cx="7056784" cy="923330"/>
          </a:xfrm>
          <a:prstGeom prst="rect">
            <a:avLst/>
          </a:prstGeom>
          <a:noFill/>
        </p:spPr>
        <p:txBody>
          <a:bodyPr wrap="square" rtlCol="0">
            <a:spAutoFit/>
          </a:bodyPr>
          <a:lstStyle/>
          <a:p>
            <a:r>
              <a:rPr lang="pl-PL" dirty="0" smtClean="0"/>
              <a:t>WARUNKI WNIESIENIA SKARGI INDYWIDUALNEJ</a:t>
            </a:r>
          </a:p>
          <a:p>
            <a:endParaRPr lang="pl-PL" dirty="0" smtClean="0"/>
          </a:p>
          <a:p>
            <a:pPr marL="342900" indent="-342900"/>
            <a:endParaRPr lang="pl-PL" dirty="0" smtClean="0"/>
          </a:p>
        </p:txBody>
      </p:sp>
      <p:sp>
        <p:nvSpPr>
          <p:cNvPr id="3" name="pole tekstowe 2"/>
          <p:cNvSpPr txBox="1"/>
          <p:nvPr/>
        </p:nvSpPr>
        <p:spPr>
          <a:xfrm>
            <a:off x="539552" y="1628800"/>
            <a:ext cx="7632848" cy="3970318"/>
          </a:xfrm>
          <a:prstGeom prst="rect">
            <a:avLst/>
          </a:prstGeom>
          <a:noFill/>
        </p:spPr>
        <p:txBody>
          <a:bodyPr wrap="square" rtlCol="0">
            <a:spAutoFit/>
          </a:bodyPr>
          <a:lstStyle/>
          <a:p>
            <a:r>
              <a:rPr lang="pl-PL" b="1" dirty="0" smtClean="0"/>
              <a:t>Czy skargi przeciwko Polsce mają prawo wnosić tylko polscy obywatele?</a:t>
            </a:r>
          </a:p>
          <a:p>
            <a:endParaRPr lang="pl-PL" b="1" dirty="0" smtClean="0"/>
          </a:p>
          <a:p>
            <a:pPr algn="just"/>
            <a:r>
              <a:rPr lang="pl-PL" dirty="0" smtClean="0"/>
              <a:t>Prawo do złożenia skargi </a:t>
            </a:r>
            <a:r>
              <a:rPr lang="pl-PL" b="1" dirty="0" smtClean="0">
                <a:effectLst>
                  <a:outerShdw blurRad="38100" dist="38100" dir="2700000" algn="tl">
                    <a:srgbClr val="000000">
                      <a:alpha val="43137"/>
                    </a:srgbClr>
                  </a:outerShdw>
                </a:effectLst>
              </a:rPr>
              <a:t>nie zależy od posiadania obywatelstwa państwa, </a:t>
            </a:r>
            <a:r>
              <a:rPr lang="pl-PL" dirty="0" smtClean="0"/>
              <a:t>przeciwko któremu jest ona skierowana. </a:t>
            </a:r>
          </a:p>
          <a:p>
            <a:pPr algn="just"/>
            <a:endParaRPr lang="pl-PL" dirty="0" smtClean="0"/>
          </a:p>
          <a:p>
            <a:pPr algn="just"/>
            <a:r>
              <a:rPr lang="pl-PL" dirty="0" smtClean="0"/>
              <a:t>Ważne jest jednak, aby </a:t>
            </a:r>
            <a:r>
              <a:rPr lang="pl-PL" b="1" dirty="0" smtClean="0">
                <a:effectLst>
                  <a:outerShdw blurRad="38100" dist="38100" dir="2700000" algn="tl">
                    <a:srgbClr val="000000">
                      <a:alpha val="43137"/>
                    </a:srgbClr>
                  </a:outerShdw>
                </a:effectLst>
              </a:rPr>
              <a:t>skarżący znajdował się pod jurysdykcją </a:t>
            </a:r>
            <a:r>
              <a:rPr lang="pl-PL" dirty="0" smtClean="0"/>
              <a:t>– czyli władzą - tego kraju w momencie, gdy nastąpiło naruszenie. Obywatele polscy podlegają jurysdykcji Polski, np. w zakresie spraw paszportowych, nawet jeśli znajdują się poza jej terytorium.</a:t>
            </a:r>
          </a:p>
          <a:p>
            <a:pPr algn="just"/>
            <a:endParaRPr lang="pl-PL" dirty="0" smtClean="0"/>
          </a:p>
          <a:p>
            <a:pPr algn="just"/>
            <a:r>
              <a:rPr lang="pl-PL" b="1" dirty="0" smtClean="0"/>
              <a:t> Osoby posiadające obywatelstwo obcych państw oraz osoby niemające żadnego obywatelstwa (tzw. bezpaństwowcy) mogą także znaleźć się pod polską jurysdykcją – np. w czasie pobytu na terenie naszego kraju i w tej sytuacji będą korzystać z prawa wniesienia skargi przeciwko Polsce.</a:t>
            </a:r>
            <a:endParaRPr lang="pl-PL"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395536" y="548680"/>
            <a:ext cx="7056784" cy="923330"/>
          </a:xfrm>
          <a:prstGeom prst="rect">
            <a:avLst/>
          </a:prstGeom>
          <a:noFill/>
        </p:spPr>
        <p:txBody>
          <a:bodyPr wrap="square" rtlCol="0">
            <a:spAutoFit/>
          </a:bodyPr>
          <a:lstStyle/>
          <a:p>
            <a:r>
              <a:rPr lang="pl-PL" dirty="0" smtClean="0"/>
              <a:t>WARUNKI WNIESIENIA SKARGI INDYWIDUALNEJ</a:t>
            </a:r>
          </a:p>
          <a:p>
            <a:endParaRPr lang="pl-PL" dirty="0" smtClean="0"/>
          </a:p>
          <a:p>
            <a:pPr marL="342900" indent="-342900"/>
            <a:endParaRPr lang="pl-PL" dirty="0" smtClean="0"/>
          </a:p>
        </p:txBody>
      </p:sp>
      <p:sp>
        <p:nvSpPr>
          <p:cNvPr id="3" name="pole tekstowe 2"/>
          <p:cNvSpPr txBox="1"/>
          <p:nvPr/>
        </p:nvSpPr>
        <p:spPr>
          <a:xfrm>
            <a:off x="179512" y="1052736"/>
            <a:ext cx="8784976" cy="5539978"/>
          </a:xfrm>
          <a:prstGeom prst="rect">
            <a:avLst/>
          </a:prstGeom>
          <a:noFill/>
        </p:spPr>
        <p:txBody>
          <a:bodyPr wrap="square" rtlCol="0">
            <a:spAutoFit/>
          </a:bodyPr>
          <a:lstStyle/>
          <a:p>
            <a:pPr algn="just"/>
            <a:r>
              <a:rPr lang="pl-PL" b="1" dirty="0" smtClean="0">
                <a:solidFill>
                  <a:srgbClr val="C00000"/>
                </a:solidFill>
              </a:rPr>
              <a:t>Skarga powinna dotyczyć naruszenia wyłącznie tych praw i wolności, które zostały wymienione w Międzynarodowym Pakcie Praw Obywatelskich i Politycznych</a:t>
            </a:r>
            <a:r>
              <a:rPr lang="pl-PL" dirty="0" smtClean="0"/>
              <a:t>. </a:t>
            </a:r>
          </a:p>
          <a:p>
            <a:pPr algn="just"/>
            <a:endParaRPr lang="pl-PL" dirty="0" smtClean="0"/>
          </a:p>
          <a:p>
            <a:pPr algn="just"/>
            <a:r>
              <a:rPr lang="pl-PL" dirty="0" smtClean="0"/>
              <a:t>Trzeba podkreślić, że nie są to wszystkie prawa człowieka – w Pakcie </a:t>
            </a:r>
            <a:r>
              <a:rPr lang="pl-PL" b="1" dirty="0" smtClean="0"/>
              <a:t>brak np. prawa do azylu, prawa do poszanowania własności lub prawa do strajku, choć chronią je inne międzynarodowe dokumenty.</a:t>
            </a:r>
            <a:r>
              <a:rPr lang="pl-PL" dirty="0" smtClean="0"/>
              <a:t> Ważne jest zatem, aby przed złożeniem skargi dokładnie zapoznać się z tekstem Paktu, a przynajmniej z zawartym w nim katalogiem praw (odpowiednie fragmenty Paktu można znaleźć na końcu tego rozdziału).</a:t>
            </a:r>
          </a:p>
          <a:p>
            <a:pPr algn="just"/>
            <a:endParaRPr lang="pl-PL" dirty="0" smtClean="0"/>
          </a:p>
          <a:p>
            <a:pPr algn="just"/>
            <a:r>
              <a:rPr lang="pl-PL" sz="1600" dirty="0" smtClean="0"/>
              <a:t>Samodzielnej podstawy skargi </a:t>
            </a:r>
            <a:r>
              <a:rPr lang="pl-PL" sz="1600" b="1" dirty="0" smtClean="0"/>
              <a:t>nie mogą stanowić postanowienia znajdujące się w części II Paktu, zwłaszcza art. 2 określający zakres i charakter obowiązków państw, które są stronami tego traktatu, oraz art. 5 zakazujący podejmowania działań mających na celu zniweczenie praw i wolności uznanych w Pakcie</a:t>
            </a:r>
            <a:r>
              <a:rPr lang="pl-PL" sz="1600" dirty="0" smtClean="0"/>
              <a:t>. Nie stoi to jednak na przeszkodzie, by wspomniane przepisy były uwzględniane w trakcie interpretacji i stosowania innych postanowień Paktu. </a:t>
            </a:r>
            <a:r>
              <a:rPr lang="pl-PL" sz="1600" b="1" dirty="0" smtClean="0">
                <a:solidFill>
                  <a:srgbClr val="C00000"/>
                </a:solidFill>
              </a:rPr>
              <a:t>Niektóre kraje przy ratyfikacji Paktu zgłosiły do niego tzw. zastrzeżenia</a:t>
            </a:r>
            <a:r>
              <a:rPr lang="pl-PL" sz="1600" dirty="0" smtClean="0"/>
              <a:t>. Są to oświadczenia, które powodują, iż </a:t>
            </a:r>
            <a:r>
              <a:rPr lang="pl-PL" sz="1600" b="1" dirty="0" smtClean="0"/>
              <a:t>pewne postanowienia traktatu w stosunku do danego państwa nie są w ogóle stosowane bądź ich skutki ulegają zmianie. W przypadku, gdy skarga dotyczy naruszenia właśnie takiego postanowienia, trzeba liczyć się z ryzykiem jej odrzucenia, jeśli Komitet Praw Człowieka uwzględni zastrzeżenie uczynione przez zainteresowany kraj</a:t>
            </a:r>
            <a:r>
              <a:rPr lang="pl-PL" sz="1600" dirty="0" smtClean="0"/>
              <a:t>. Z drugiej strony istnieje szansa, że w ocenie Komitetu to zastrzeżenie będzie uznane za niedopuszczalne jako niezgodne z przedmiotem lub celem Paktu i oskarżone państwo zostanie pozbawione możliwości skorzystania z niego</a:t>
            </a:r>
            <a:endParaRPr lang="pl-PL" sz="16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395536" y="548680"/>
            <a:ext cx="7056784" cy="923330"/>
          </a:xfrm>
          <a:prstGeom prst="rect">
            <a:avLst/>
          </a:prstGeom>
          <a:noFill/>
        </p:spPr>
        <p:txBody>
          <a:bodyPr wrap="square" rtlCol="0">
            <a:spAutoFit/>
          </a:bodyPr>
          <a:lstStyle/>
          <a:p>
            <a:r>
              <a:rPr lang="pl-PL" dirty="0" smtClean="0"/>
              <a:t>WARUNKI WNIESIENIA SKARGI INDYWIDUALNEJ</a:t>
            </a:r>
          </a:p>
          <a:p>
            <a:endParaRPr lang="pl-PL" dirty="0" smtClean="0"/>
          </a:p>
          <a:p>
            <a:pPr marL="342900" indent="-342900"/>
            <a:endParaRPr lang="pl-PL" dirty="0" smtClean="0"/>
          </a:p>
        </p:txBody>
      </p:sp>
      <p:sp>
        <p:nvSpPr>
          <p:cNvPr id="3" name="pole tekstowe 2"/>
          <p:cNvSpPr txBox="1"/>
          <p:nvPr/>
        </p:nvSpPr>
        <p:spPr>
          <a:xfrm>
            <a:off x="359024" y="1052736"/>
            <a:ext cx="8784976" cy="338554"/>
          </a:xfrm>
          <a:prstGeom prst="rect">
            <a:avLst/>
          </a:prstGeom>
          <a:noFill/>
        </p:spPr>
        <p:txBody>
          <a:bodyPr wrap="square" rtlCol="0">
            <a:spAutoFit/>
          </a:bodyPr>
          <a:lstStyle/>
          <a:p>
            <a:pPr algn="just"/>
            <a:r>
              <a:rPr lang="pl-PL" sz="1600" b="1" u="sng" dirty="0" smtClean="0"/>
              <a:t>Wyczerpanie krajowych środków zaradczych</a:t>
            </a:r>
            <a:endParaRPr lang="pl-PL" sz="1600" b="1" u="sng" dirty="0"/>
          </a:p>
        </p:txBody>
      </p:sp>
      <p:sp>
        <p:nvSpPr>
          <p:cNvPr id="4" name="pole tekstowe 3"/>
          <p:cNvSpPr txBox="1"/>
          <p:nvPr/>
        </p:nvSpPr>
        <p:spPr>
          <a:xfrm>
            <a:off x="323528" y="1556792"/>
            <a:ext cx="8064896" cy="4247317"/>
          </a:xfrm>
          <a:prstGeom prst="rect">
            <a:avLst/>
          </a:prstGeom>
          <a:noFill/>
        </p:spPr>
        <p:txBody>
          <a:bodyPr wrap="square" rtlCol="0">
            <a:spAutoFit/>
          </a:bodyPr>
          <a:lstStyle/>
          <a:p>
            <a:pPr algn="just"/>
            <a:r>
              <a:rPr lang="pl-PL" dirty="0" smtClean="0"/>
              <a:t>Określenie </a:t>
            </a:r>
            <a:r>
              <a:rPr lang="pl-PL" b="1" dirty="0" smtClean="0">
                <a:solidFill>
                  <a:srgbClr val="C00000"/>
                </a:solidFill>
              </a:rPr>
              <a:t>„krajowe środki zaradcze</a:t>
            </a:r>
            <a:r>
              <a:rPr lang="pl-PL" dirty="0" smtClean="0"/>
              <a:t>” oznacza zarówno sądowe, jak i administracyjne środki ochrony prawnej (takie jak np. apelacja, zażalenie, sprzeciw), choć Komitet Praw Człowieka szczególną wagę przykłada do wyczerpania środków sądowych.</a:t>
            </a:r>
          </a:p>
          <a:p>
            <a:pPr algn="just"/>
            <a:endParaRPr lang="pl-PL" dirty="0" smtClean="0"/>
          </a:p>
          <a:p>
            <a:pPr algn="just"/>
            <a:r>
              <a:rPr lang="pl-PL" dirty="0" smtClean="0"/>
              <a:t>Skarżący powinien wnieść </a:t>
            </a:r>
            <a:r>
              <a:rPr lang="pl-PL" b="1" dirty="0" smtClean="0">
                <a:solidFill>
                  <a:srgbClr val="C00000"/>
                </a:solidFill>
              </a:rPr>
              <a:t>kasację od orzeczenia sądu krajowego, natomiast zasadniczo nie jest wymagane posłużenie się środkami o wyjątkowym charakterze, takimi jak petycja do krajowego parlamentu, skarga do rzecznika praw obywatelskich, czy prośba o ułaskawienie.</a:t>
            </a:r>
            <a:r>
              <a:rPr lang="pl-PL" dirty="0" smtClean="0"/>
              <a:t> Konieczność skorzystania ze skargi konstytucyjnej zależy od tego, jaki ma ona charakter w wewnętrznym porządku prawnym. Skarga ta powinna być zastosowana, jeżeli służy badaniu zgodności z konstytucją krajowego orzeczenia i może bezpośrednio spowodować jego uchylenie. Natomiast gdy przy jej pomocy bada się tylko konstytucyjność aktu prawnego, na podstawie którego została wydana decyzja w sprawie indywidualnej, wykorzystanie tego środka nie zawsze jest wymagane.</a:t>
            </a:r>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395536" y="548680"/>
            <a:ext cx="7056784" cy="923330"/>
          </a:xfrm>
          <a:prstGeom prst="rect">
            <a:avLst/>
          </a:prstGeom>
          <a:noFill/>
        </p:spPr>
        <p:txBody>
          <a:bodyPr wrap="square" rtlCol="0">
            <a:spAutoFit/>
          </a:bodyPr>
          <a:lstStyle/>
          <a:p>
            <a:r>
              <a:rPr lang="pl-PL" dirty="0" smtClean="0"/>
              <a:t>WARUNKI WNIESIENIA SKARGI INDYWIDUALNEJ</a:t>
            </a:r>
          </a:p>
          <a:p>
            <a:endParaRPr lang="pl-PL" dirty="0" smtClean="0"/>
          </a:p>
          <a:p>
            <a:pPr marL="342900" indent="-342900"/>
            <a:endParaRPr lang="pl-PL" dirty="0" smtClean="0"/>
          </a:p>
        </p:txBody>
      </p:sp>
      <p:sp>
        <p:nvSpPr>
          <p:cNvPr id="6" name="pole tekstowe 5"/>
          <p:cNvSpPr txBox="1"/>
          <p:nvPr/>
        </p:nvSpPr>
        <p:spPr>
          <a:xfrm>
            <a:off x="251520" y="1124744"/>
            <a:ext cx="8352928" cy="5632311"/>
          </a:xfrm>
          <a:prstGeom prst="rect">
            <a:avLst/>
          </a:prstGeom>
          <a:noFill/>
        </p:spPr>
        <p:txBody>
          <a:bodyPr wrap="square" rtlCol="0">
            <a:spAutoFit/>
          </a:bodyPr>
          <a:lstStyle/>
          <a:p>
            <a:r>
              <a:rPr lang="pl-PL" dirty="0" smtClean="0"/>
              <a:t>Wykorzystanie wszystkich dostępnych wewnętrznych środków zaradczych nie jest potrzebne w sytuacji:</a:t>
            </a:r>
          </a:p>
          <a:p>
            <a:endParaRPr lang="pl-PL" dirty="0" smtClean="0"/>
          </a:p>
          <a:p>
            <a:pPr marL="342900" indent="-342900">
              <a:buAutoNum type="arabicPeriod"/>
            </a:pPr>
            <a:r>
              <a:rPr lang="pl-PL" b="1" dirty="0" smtClean="0">
                <a:solidFill>
                  <a:srgbClr val="C00000"/>
                </a:solidFill>
              </a:rPr>
              <a:t>nieuzasadnionej zwłoki w zastosowaniu środków krajowych </a:t>
            </a:r>
          </a:p>
          <a:p>
            <a:pPr algn="just"/>
            <a:r>
              <a:rPr lang="pl-PL" dirty="0" smtClean="0"/>
              <a:t>Czas, który musi upłynąć, aby wystąpiła „nieuzasadniona zwłoka”, nie został wyraźnie określony. Niekiedy będzie to kilka tygodni lub nawet miesięcy czy lat. Zawsze kwestię tę</a:t>
            </a:r>
          </a:p>
          <a:p>
            <a:pPr algn="just"/>
            <a:r>
              <a:rPr lang="pl-PL" dirty="0" smtClean="0"/>
              <a:t>ocenia się w świetle okoliczności danej sprawy, uwzględniając stopień jej skomplikowania, charakter zarzutów oraz postępowanie autora skargi, który sam mógł opóźniać krajowe postępowanie.</a:t>
            </a:r>
            <a:endParaRPr lang="pl-PL" b="1" dirty="0" smtClean="0">
              <a:solidFill>
                <a:srgbClr val="C00000"/>
              </a:solidFill>
            </a:endParaRPr>
          </a:p>
          <a:p>
            <a:pPr algn="just"/>
            <a:endParaRPr lang="pl-PL" b="1" dirty="0" smtClean="0">
              <a:solidFill>
                <a:srgbClr val="C00000"/>
              </a:solidFill>
            </a:endParaRPr>
          </a:p>
          <a:p>
            <a:r>
              <a:rPr lang="pl-PL" b="1" dirty="0" smtClean="0">
                <a:solidFill>
                  <a:srgbClr val="C00000"/>
                </a:solidFill>
              </a:rPr>
              <a:t>2. braku skuteczności środków krajowych.</a:t>
            </a:r>
          </a:p>
          <a:p>
            <a:pPr algn="just"/>
            <a:r>
              <a:rPr lang="pl-PL" dirty="0" smtClean="0"/>
              <a:t>Brak skuteczności środków krajowych wstępuje wtedy, gdy w razie ich zastosowania ofiara naruszenia praw człowieka </a:t>
            </a:r>
            <a:r>
              <a:rPr lang="pl-PL" b="1" u="sng" dirty="0" smtClean="0"/>
              <a:t>obiektywnie nie ma realnych szans na powodzenie</a:t>
            </a:r>
            <a:r>
              <a:rPr lang="pl-PL" dirty="0" smtClean="0"/>
              <a:t>. Wynikać to może np. z sytuacji politycznej w danym państwie, nieprzestrzegania w nim proceduralnych gwarancji sprawiedliwego i publicznego procesu przed kompetentnym, niezależnym i bezstronnym sądem albo z ustalonej i niekorzystnej dla skarżącego linii orzecznictwa wyższych sądów krajowych. </a:t>
            </a:r>
            <a:r>
              <a:rPr lang="pl-PL" b="1" u="sng" dirty="0" smtClean="0"/>
              <a:t>Z wymogu wyczerpania wewnętrznych środków ochrony prawnej nie zwalniają wyłącznie subiektywne wątpliwości autora skargi co do efektywności tych środków lub jego przekonanie, że skorzystanie z nich może wymagać poniesienia wydatków finansowych.</a:t>
            </a:r>
            <a:endParaRPr lang="pl-PL" b="1" u="sng" dirty="0">
              <a:solidFill>
                <a:srgbClr val="C0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395536" y="548680"/>
            <a:ext cx="7056784" cy="923330"/>
          </a:xfrm>
          <a:prstGeom prst="rect">
            <a:avLst/>
          </a:prstGeom>
          <a:noFill/>
        </p:spPr>
        <p:txBody>
          <a:bodyPr wrap="square" rtlCol="0">
            <a:spAutoFit/>
          </a:bodyPr>
          <a:lstStyle/>
          <a:p>
            <a:r>
              <a:rPr lang="pl-PL" dirty="0" smtClean="0"/>
              <a:t>WARUNKI WNIESIENIA SKARGI INDYWIDUALNEJ</a:t>
            </a:r>
          </a:p>
          <a:p>
            <a:endParaRPr lang="pl-PL" dirty="0" smtClean="0"/>
          </a:p>
          <a:p>
            <a:pPr marL="342900" indent="-342900"/>
            <a:endParaRPr lang="pl-PL" dirty="0" smtClean="0"/>
          </a:p>
        </p:txBody>
      </p:sp>
      <p:sp>
        <p:nvSpPr>
          <p:cNvPr id="3" name="pole tekstowe 2"/>
          <p:cNvSpPr txBox="1"/>
          <p:nvPr/>
        </p:nvSpPr>
        <p:spPr>
          <a:xfrm>
            <a:off x="323528" y="1124744"/>
            <a:ext cx="7848872" cy="3416320"/>
          </a:xfrm>
          <a:prstGeom prst="rect">
            <a:avLst/>
          </a:prstGeom>
          <a:noFill/>
        </p:spPr>
        <p:txBody>
          <a:bodyPr wrap="square" rtlCol="0">
            <a:spAutoFit/>
          </a:bodyPr>
          <a:lstStyle/>
          <a:p>
            <a:r>
              <a:rPr lang="pl-PL" b="1" u="sng" dirty="0" smtClean="0"/>
              <a:t>Jednoczesne zwrócenie się do innego podmiotu</a:t>
            </a:r>
          </a:p>
          <a:p>
            <a:endParaRPr lang="pl-PL" dirty="0" smtClean="0"/>
          </a:p>
          <a:p>
            <a:pPr algn="just"/>
            <a:r>
              <a:rPr lang="pl-PL" dirty="0" smtClean="0"/>
              <a:t>Zgodnie z postanowieniami Protokołu fakultatywnego z 1966 r., Komitet Praw Człowieka </a:t>
            </a:r>
            <a:r>
              <a:rPr lang="pl-PL" b="1" dirty="0" smtClean="0">
                <a:solidFill>
                  <a:srgbClr val="C00000"/>
                </a:solidFill>
              </a:rPr>
              <a:t>nie rozpatruje żadnej skargi przed upewnieniem się, że ta sama sprawa nie jest równolegle rozpatrywana w ramach innej międzynarodowej procedury badań lub rozstrzygania sporów.</a:t>
            </a:r>
          </a:p>
          <a:p>
            <a:pPr algn="just"/>
            <a:endParaRPr lang="pl-PL" dirty="0" smtClean="0"/>
          </a:p>
          <a:p>
            <a:pPr algn="just"/>
            <a:r>
              <a:rPr lang="pl-PL" dirty="0" smtClean="0"/>
              <a:t>Warunek ten określany jest jako </a:t>
            </a:r>
            <a:r>
              <a:rPr lang="pl-PL" b="1" dirty="0" smtClean="0">
                <a:solidFill>
                  <a:srgbClr val="C00000"/>
                </a:solidFill>
              </a:rPr>
              <a:t>zakaz zbiegu międzynarodowych procedur kontrolnych</a:t>
            </a:r>
            <a:r>
              <a:rPr lang="pl-PL" dirty="0" smtClean="0"/>
              <a:t>. Sformułowanie „ta sama sprawa” oznacza sprawę obejmującą ten sam zarzut dotyczący praw tej samej osoby, przedstawiony bezpośrednio przez nią lub przez jej upoważnionego przedstawiciela, oparty na tym samym stanie faktycznym</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1259632" y="0"/>
            <a:ext cx="6786610" cy="830997"/>
          </a:xfrm>
          <a:prstGeom prst="rect">
            <a:avLst/>
          </a:prstGeom>
          <a:noFill/>
        </p:spPr>
        <p:txBody>
          <a:bodyPr wrap="square" rtlCol="0">
            <a:spAutoFit/>
          </a:bodyPr>
          <a:lstStyle/>
          <a:p>
            <a:pPr algn="ctr"/>
            <a:r>
              <a:rPr lang="pl-PL" sz="4800" b="1" dirty="0" smtClean="0"/>
              <a:t>ONZ</a:t>
            </a:r>
            <a:endParaRPr lang="pl-PL" sz="4800" b="1" dirty="0"/>
          </a:p>
        </p:txBody>
      </p:sp>
      <p:sp>
        <p:nvSpPr>
          <p:cNvPr id="6" name="Strzałka zakrzywiona w prawo 5"/>
          <p:cNvSpPr/>
          <p:nvPr/>
        </p:nvSpPr>
        <p:spPr>
          <a:xfrm>
            <a:off x="1763688" y="260648"/>
            <a:ext cx="1728192" cy="201622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7" name="pole tekstowe 6"/>
          <p:cNvSpPr txBox="1"/>
          <p:nvPr/>
        </p:nvSpPr>
        <p:spPr>
          <a:xfrm>
            <a:off x="3491880" y="1484784"/>
            <a:ext cx="5652120" cy="5324535"/>
          </a:xfrm>
          <a:prstGeom prst="rect">
            <a:avLst/>
          </a:prstGeom>
          <a:noFill/>
        </p:spPr>
        <p:txBody>
          <a:bodyPr wrap="square" rtlCol="0">
            <a:spAutoFit/>
          </a:bodyPr>
          <a:lstStyle/>
          <a:p>
            <a:r>
              <a:rPr lang="pl-PL" sz="2000" b="1" u="sng" dirty="0" smtClean="0"/>
              <a:t>System traktatowy</a:t>
            </a:r>
          </a:p>
          <a:p>
            <a:pPr algn="just"/>
            <a:r>
              <a:rPr lang="pl-PL" sz="2000" dirty="0" smtClean="0"/>
              <a:t>Opiera się on na kilkunastu umowach międzynarodowych (traktatach, konwencjach praw człowieka) przygotowanych z inicjatywy ONZ i przyjętych przez państwa pod auspicjami Organizacji. Charakterystyczną cechę tych traktatów stanowi to, że nie tylko określają poszczególne prawa człowieka, ale także tworzą organy, które czuwają nad ich realizacją i ustanawiają odpowiednie środki kontroli. Wraz z upływem lat do wielu umów systemu traktatowego dołączone zostały uzupełniające lub zmieniające je protokoły dodatkowe (inaczej: fakultatywne albo opcyjnie). Niektóre z nich dotyczą treści praw człowieka, a inne poświęcone są środkom kontroli nad ich przestrzeganiem. Trzeba pamiętać, że każdy protokół fakultatywny jest oddzielną umową międzynarodową.</a:t>
            </a:r>
            <a:endParaRPr lang="pl-PL" sz="2000" b="1" u="sng"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395536" y="548680"/>
            <a:ext cx="7056784" cy="923330"/>
          </a:xfrm>
          <a:prstGeom prst="rect">
            <a:avLst/>
          </a:prstGeom>
          <a:noFill/>
        </p:spPr>
        <p:txBody>
          <a:bodyPr wrap="square" rtlCol="0">
            <a:spAutoFit/>
          </a:bodyPr>
          <a:lstStyle/>
          <a:p>
            <a:r>
              <a:rPr lang="pl-PL" dirty="0" smtClean="0"/>
              <a:t>WARUNKI WNIESIENIA SKARGI INDYWIDUALNEJ</a:t>
            </a:r>
          </a:p>
          <a:p>
            <a:endParaRPr lang="pl-PL" dirty="0" smtClean="0"/>
          </a:p>
          <a:p>
            <a:pPr marL="342900" indent="-342900"/>
            <a:endParaRPr lang="pl-PL" dirty="0" smtClean="0"/>
          </a:p>
        </p:txBody>
      </p:sp>
      <p:sp>
        <p:nvSpPr>
          <p:cNvPr id="3" name="pole tekstowe 2"/>
          <p:cNvSpPr txBox="1"/>
          <p:nvPr/>
        </p:nvSpPr>
        <p:spPr>
          <a:xfrm>
            <a:off x="323528" y="1124744"/>
            <a:ext cx="7848872" cy="4524315"/>
          </a:xfrm>
          <a:prstGeom prst="rect">
            <a:avLst/>
          </a:prstGeom>
          <a:noFill/>
        </p:spPr>
        <p:txBody>
          <a:bodyPr wrap="square" rtlCol="0">
            <a:spAutoFit/>
          </a:bodyPr>
          <a:lstStyle/>
          <a:p>
            <a:r>
              <a:rPr lang="pl-PL" b="1" u="sng" dirty="0" smtClean="0"/>
              <a:t>Jednoczesne zwrócenie się do innego podmiotu</a:t>
            </a:r>
          </a:p>
          <a:p>
            <a:endParaRPr lang="pl-PL" dirty="0" smtClean="0"/>
          </a:p>
          <a:p>
            <a:pPr algn="just"/>
            <a:r>
              <a:rPr lang="pl-PL" dirty="0" smtClean="0"/>
              <a:t>Dodatkowo wiele krajów europejskich, w tym Polska, zgłosiło do Protokołu zastrzeżenia, które rozszerzają sformułowany w Protokole zakaz zbiegu procedur. Zastrzeżenia te mówią, że Komitet nie może zajmować się skargami, które są rozpatrywane lub już zostały rozpatrzone w ramach innej międzynarodowej procedury badań lub rozstrzygania sporów.</a:t>
            </a:r>
          </a:p>
          <a:p>
            <a:pPr algn="just"/>
            <a:endParaRPr lang="pl-PL" dirty="0" smtClean="0"/>
          </a:p>
          <a:p>
            <a:pPr algn="just"/>
            <a:r>
              <a:rPr lang="pl-PL" dirty="0" smtClean="0"/>
              <a:t>Komitet Praw Człowieka akceptuje te zastrzeżenia, ale stara się stosować je w taki sposób, aby zbytnio nie ograniczać możliwości wnoszenia do niego skarg. Przede wszystkim </a:t>
            </a:r>
            <a:r>
              <a:rPr lang="pl-PL" b="1" dirty="0" smtClean="0"/>
              <a:t>Komitet nie traktuje sprawy jako „już rozpatrzonej” przez inny międzynarodowy organ, jeśli postępowanie przed tym organem zakończyło się skreśleniem skargi z rejestru w rezultacie wycofania jej przez autora lub uznaniem </a:t>
            </a:r>
            <a:r>
              <a:rPr lang="pl-PL" dirty="0" smtClean="0"/>
              <a:t>skargi za niedopuszczalną z przyczyn czysto formalnych, np. z powodu przekroczenia terminu do jej złożenia lub niewykorzystania wszystkich dostępnych krajowych środków ochrony prawnej.</a:t>
            </a:r>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395536" y="548680"/>
            <a:ext cx="7056784" cy="923330"/>
          </a:xfrm>
          <a:prstGeom prst="rect">
            <a:avLst/>
          </a:prstGeom>
          <a:noFill/>
        </p:spPr>
        <p:txBody>
          <a:bodyPr wrap="square" rtlCol="0">
            <a:spAutoFit/>
          </a:bodyPr>
          <a:lstStyle/>
          <a:p>
            <a:r>
              <a:rPr lang="pl-PL" dirty="0" smtClean="0"/>
              <a:t>WARUNKI WNIESIENIA SKARGI INDYWIDUALNEJ</a:t>
            </a:r>
          </a:p>
          <a:p>
            <a:endParaRPr lang="pl-PL" dirty="0" smtClean="0"/>
          </a:p>
          <a:p>
            <a:pPr marL="342900" indent="-342900"/>
            <a:endParaRPr lang="pl-PL" dirty="0" smtClean="0"/>
          </a:p>
        </p:txBody>
      </p:sp>
      <p:sp>
        <p:nvSpPr>
          <p:cNvPr id="3" name="pole tekstowe 2"/>
          <p:cNvSpPr txBox="1"/>
          <p:nvPr/>
        </p:nvSpPr>
        <p:spPr>
          <a:xfrm>
            <a:off x="323528" y="1988840"/>
            <a:ext cx="7920880" cy="3970318"/>
          </a:xfrm>
          <a:prstGeom prst="rect">
            <a:avLst/>
          </a:prstGeom>
          <a:noFill/>
        </p:spPr>
        <p:txBody>
          <a:bodyPr wrap="square" rtlCol="0">
            <a:spAutoFit/>
          </a:bodyPr>
          <a:lstStyle/>
          <a:p>
            <a:pPr algn="just"/>
            <a:r>
              <a:rPr lang="pl-PL" dirty="0" smtClean="0"/>
              <a:t>Możliwość wniesienia skargi indywidualnej na naruszenie Międzynarodowego Paktu Praw Obywatelskich i Politycznych zasadniczo n</a:t>
            </a:r>
            <a:r>
              <a:rPr lang="pl-PL" b="1" dirty="0" smtClean="0"/>
              <a:t>ie została ograniczona terminem</a:t>
            </a:r>
            <a:r>
              <a:rPr lang="pl-PL" dirty="0" smtClean="0"/>
              <a:t>. W przypadku, długiej zwłoki skarżącego istnieje jednak ryzyko, że Komitet Praw Człowieka uzna, iż doszło do naruszenia prawa do złożenia skargi i na tej podstawie ją odrzuci. Zgodnie z regulaminem</a:t>
            </a:r>
          </a:p>
          <a:p>
            <a:endParaRPr lang="pl-PL" dirty="0" smtClean="0"/>
          </a:p>
          <a:p>
            <a:r>
              <a:rPr lang="pl-PL" dirty="0" smtClean="0"/>
              <a:t>Komitetu sytuacja taka zachodzi, gdy skarga zostanie przedstawiona dopiero po upływie:</a:t>
            </a:r>
          </a:p>
          <a:p>
            <a:endParaRPr lang="pl-PL" dirty="0" smtClean="0"/>
          </a:p>
          <a:p>
            <a:pPr algn="just">
              <a:buFontTx/>
              <a:buChar char="-"/>
            </a:pPr>
            <a:r>
              <a:rPr lang="pl-PL" dirty="0" smtClean="0"/>
              <a:t>5 lat od wyczerpania przez jej autora krajowych środków ochrony prawnej lub</a:t>
            </a:r>
          </a:p>
          <a:p>
            <a:pPr algn="just">
              <a:buFontTx/>
              <a:buChar char="-"/>
            </a:pPr>
            <a:r>
              <a:rPr lang="pl-PL" dirty="0" smtClean="0"/>
              <a:t>3 lat od zakończenia innej międzynarodowej procedury badań lub rozstrzygania</a:t>
            </a:r>
          </a:p>
          <a:p>
            <a:pPr algn="just"/>
            <a:r>
              <a:rPr lang="pl-PL" dirty="0" smtClean="0"/>
              <a:t>sporów, w ramach której dana sprawa była wcześniej rozpatrywana. Chyba że w świetle wszystkich okoliczności sprawy zachodzą okoliczności usprawiedliwiające opóźnienie.</a:t>
            </a:r>
            <a:endParaRPr lang="pl-PL" dirty="0"/>
          </a:p>
        </p:txBody>
      </p:sp>
      <p:sp>
        <p:nvSpPr>
          <p:cNvPr id="4" name="pole tekstowe 3"/>
          <p:cNvSpPr txBox="1"/>
          <p:nvPr/>
        </p:nvSpPr>
        <p:spPr>
          <a:xfrm>
            <a:off x="323528" y="1556792"/>
            <a:ext cx="3384376" cy="369332"/>
          </a:xfrm>
          <a:prstGeom prst="rect">
            <a:avLst/>
          </a:prstGeom>
          <a:noFill/>
        </p:spPr>
        <p:txBody>
          <a:bodyPr wrap="square" rtlCol="0">
            <a:spAutoFit/>
          </a:bodyPr>
          <a:lstStyle/>
          <a:p>
            <a:r>
              <a:rPr lang="pl-PL" b="1" u="sng" dirty="0" smtClean="0"/>
              <a:t>Termin</a:t>
            </a:r>
            <a:endParaRPr lang="pl-PL" b="1" u="sng"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395536" y="548680"/>
            <a:ext cx="7056784" cy="923330"/>
          </a:xfrm>
          <a:prstGeom prst="rect">
            <a:avLst/>
          </a:prstGeom>
          <a:noFill/>
        </p:spPr>
        <p:txBody>
          <a:bodyPr wrap="square" rtlCol="0">
            <a:spAutoFit/>
          </a:bodyPr>
          <a:lstStyle/>
          <a:p>
            <a:r>
              <a:rPr lang="pl-PL" dirty="0" smtClean="0"/>
              <a:t>WARUNKI WNIESIENIA SKARGI INDYWIDUALNEJ</a:t>
            </a:r>
          </a:p>
          <a:p>
            <a:endParaRPr lang="pl-PL" dirty="0" smtClean="0"/>
          </a:p>
          <a:p>
            <a:pPr marL="342900" indent="-342900"/>
            <a:endParaRPr lang="pl-PL" dirty="0" smtClean="0"/>
          </a:p>
        </p:txBody>
      </p:sp>
      <p:sp>
        <p:nvSpPr>
          <p:cNvPr id="3" name="pole tekstowe 2"/>
          <p:cNvSpPr txBox="1"/>
          <p:nvPr/>
        </p:nvSpPr>
        <p:spPr>
          <a:xfrm>
            <a:off x="323528" y="1196752"/>
            <a:ext cx="7560840" cy="369332"/>
          </a:xfrm>
          <a:prstGeom prst="rect">
            <a:avLst/>
          </a:prstGeom>
          <a:noFill/>
        </p:spPr>
        <p:txBody>
          <a:bodyPr wrap="square" rtlCol="0">
            <a:spAutoFit/>
          </a:bodyPr>
          <a:lstStyle/>
          <a:p>
            <a:r>
              <a:rPr lang="pl-PL" b="1" dirty="0" smtClean="0">
                <a:solidFill>
                  <a:srgbClr val="C00000"/>
                </a:solidFill>
              </a:rPr>
              <a:t>Zakaz nadużywania prawa do wniesienia skargi</a:t>
            </a:r>
            <a:endParaRPr lang="pl-PL" b="1" dirty="0">
              <a:solidFill>
                <a:srgbClr val="C00000"/>
              </a:solidFill>
            </a:endParaRPr>
          </a:p>
        </p:txBody>
      </p:sp>
      <p:sp>
        <p:nvSpPr>
          <p:cNvPr id="4" name="pole tekstowe 3"/>
          <p:cNvSpPr txBox="1"/>
          <p:nvPr/>
        </p:nvSpPr>
        <p:spPr>
          <a:xfrm>
            <a:off x="395536" y="1700808"/>
            <a:ext cx="8208912" cy="3416320"/>
          </a:xfrm>
          <a:prstGeom prst="rect">
            <a:avLst/>
          </a:prstGeom>
          <a:noFill/>
        </p:spPr>
        <p:txBody>
          <a:bodyPr wrap="square" rtlCol="0">
            <a:spAutoFit/>
          </a:bodyPr>
          <a:lstStyle/>
          <a:p>
            <a:pPr algn="just"/>
            <a:r>
              <a:rPr lang="pl-PL" b="1" dirty="0" smtClean="0"/>
              <a:t>gdy przedstawiona mu sprawa była niezmiernie błaha, a zwłaszcza pojawiały się uzasadnione wątpliwości, czy złożona skarga może być traktowana poważnie.</a:t>
            </a:r>
            <a:r>
              <a:rPr lang="pl-PL" dirty="0" smtClean="0"/>
              <a:t> </a:t>
            </a:r>
          </a:p>
          <a:p>
            <a:pPr algn="just"/>
            <a:endParaRPr lang="pl-PL" dirty="0" smtClean="0"/>
          </a:p>
          <a:p>
            <a:pPr algn="just"/>
            <a:r>
              <a:rPr lang="pl-PL" dirty="0" smtClean="0"/>
              <a:t>Przykładowo na tej podstawie Komitet uznał za niedopuszczalną skargę wniesioną przez grupę „</a:t>
            </a:r>
            <a:r>
              <a:rPr lang="pl-PL" b="1" dirty="0" smtClean="0"/>
              <a:t>czcicieli marihuany</a:t>
            </a:r>
            <a:r>
              <a:rPr lang="pl-PL" dirty="0" smtClean="0"/>
              <a:t>” skazanych za posiadanie i rozprowadzanie tego narkotyku, uważających się za ofiary naruszenia wolności wyznania. Odrzucił także skargę właściciela samochodu, który twierdził, że ciążący na nim (oraz na innych posiadaczach aut) prawny obowiązek umieszczania na pojeździe plakietki poświadczającej jego należytą rejestrację narusza zasadę domniemania niewinności, ponieważ to sam właściciel samochodu zmuszony jest do udowadniania, że nie narusza przepisów dotyczących rejestracji pojazdów – czyli do wykazywania swojej „niewinności”.</a:t>
            </a:r>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395536" y="548680"/>
            <a:ext cx="7056784" cy="923330"/>
          </a:xfrm>
          <a:prstGeom prst="rect">
            <a:avLst/>
          </a:prstGeom>
          <a:noFill/>
        </p:spPr>
        <p:txBody>
          <a:bodyPr wrap="square" rtlCol="0">
            <a:spAutoFit/>
          </a:bodyPr>
          <a:lstStyle/>
          <a:p>
            <a:r>
              <a:rPr lang="pl-PL" dirty="0" smtClean="0"/>
              <a:t>WARUNKI WNIESIENIA SKARGI INDYWIDUALNEJ</a:t>
            </a:r>
          </a:p>
          <a:p>
            <a:endParaRPr lang="pl-PL" dirty="0" smtClean="0"/>
          </a:p>
          <a:p>
            <a:pPr marL="342900" indent="-342900"/>
            <a:endParaRPr lang="pl-PL" dirty="0" smtClean="0"/>
          </a:p>
        </p:txBody>
      </p:sp>
      <p:sp>
        <p:nvSpPr>
          <p:cNvPr id="3" name="pole tekstowe 2"/>
          <p:cNvSpPr txBox="1"/>
          <p:nvPr/>
        </p:nvSpPr>
        <p:spPr>
          <a:xfrm>
            <a:off x="323528" y="1196752"/>
            <a:ext cx="7560840" cy="369332"/>
          </a:xfrm>
          <a:prstGeom prst="rect">
            <a:avLst/>
          </a:prstGeom>
          <a:noFill/>
        </p:spPr>
        <p:txBody>
          <a:bodyPr wrap="square" rtlCol="0">
            <a:spAutoFit/>
          </a:bodyPr>
          <a:lstStyle/>
          <a:p>
            <a:r>
              <a:rPr lang="pl-PL" b="1" dirty="0" smtClean="0">
                <a:solidFill>
                  <a:srgbClr val="C00000"/>
                </a:solidFill>
              </a:rPr>
              <a:t>Zakaz nadużywania prawa do wniesienia skargi</a:t>
            </a:r>
            <a:endParaRPr lang="pl-PL" b="1" dirty="0">
              <a:solidFill>
                <a:srgbClr val="C00000"/>
              </a:solidFill>
            </a:endParaRPr>
          </a:p>
        </p:txBody>
      </p:sp>
      <p:sp>
        <p:nvSpPr>
          <p:cNvPr id="4" name="pole tekstowe 3"/>
          <p:cNvSpPr txBox="1"/>
          <p:nvPr/>
        </p:nvSpPr>
        <p:spPr>
          <a:xfrm>
            <a:off x="395536" y="1700808"/>
            <a:ext cx="8208912" cy="3139321"/>
          </a:xfrm>
          <a:prstGeom prst="rect">
            <a:avLst/>
          </a:prstGeom>
          <a:noFill/>
        </p:spPr>
        <p:txBody>
          <a:bodyPr wrap="square" rtlCol="0">
            <a:spAutoFit/>
          </a:bodyPr>
          <a:lstStyle/>
          <a:p>
            <a:pPr algn="just"/>
            <a:r>
              <a:rPr lang="pl-PL" b="1" dirty="0" smtClean="0"/>
              <a:t>gdy skarżący długo zwlekał z wniesieniem skargi i nie przedstawił rozsądnego wyjaśnienia tłumaczącego opóźnienie</a:t>
            </a:r>
            <a:r>
              <a:rPr lang="pl-PL" dirty="0" smtClean="0"/>
              <a:t>. Zgodnie z regulaminem Komitetu skarga może</a:t>
            </a:r>
          </a:p>
          <a:p>
            <a:pPr algn="just"/>
            <a:r>
              <a:rPr lang="pl-PL" dirty="0" smtClean="0"/>
              <a:t>być na tej podstawie uznana za niedopuszczalną jeśli została złożona po upływie 5 lat</a:t>
            </a:r>
          </a:p>
          <a:p>
            <a:pPr algn="just"/>
            <a:r>
              <a:rPr lang="pl-PL" dirty="0" smtClean="0"/>
              <a:t>od wyczerpania przez jej autora krajowych środków ochrony prawnej lub 3 lat od</a:t>
            </a:r>
          </a:p>
          <a:p>
            <a:pPr algn="just"/>
            <a:r>
              <a:rPr lang="pl-PL" dirty="0" smtClean="0"/>
              <a:t>zakończenia innej międzynarodowej procedury badań lub rozstrzygania sporów, w</a:t>
            </a:r>
          </a:p>
          <a:p>
            <a:pPr algn="just"/>
            <a:r>
              <a:rPr lang="pl-PL" dirty="0" smtClean="0"/>
              <a:t>ramach której dana sprawa była wcześniej rozpatrywana, chyba że w świetle</a:t>
            </a:r>
          </a:p>
          <a:p>
            <a:pPr algn="just"/>
            <a:r>
              <a:rPr lang="pl-PL" dirty="0" smtClean="0"/>
              <a:t>wszystkich okoliczności sprawy zachodzą okoliczności usprawiedliwiające zwłokę;</a:t>
            </a:r>
          </a:p>
          <a:p>
            <a:endParaRPr lang="pl-PL" dirty="0" smtClean="0"/>
          </a:p>
          <a:p>
            <a:endParaRPr lang="pl-PL" dirty="0" smtClean="0"/>
          </a:p>
          <a:p>
            <a:r>
              <a:rPr lang="pl-PL" b="1" dirty="0" smtClean="0"/>
              <a:t>gdy skarga była złożona w tej samej sprawie, co skarga już wcześniej rozpatrzona,</a:t>
            </a:r>
          </a:p>
          <a:p>
            <a:r>
              <a:rPr lang="pl-PL" b="1" dirty="0" smtClean="0"/>
              <a:t>pochodziła od tej samej osoby i nie zawierała żadnych nowych istotnych informacji.</a:t>
            </a:r>
            <a:endParaRPr lang="pl-PL"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395536" y="620688"/>
            <a:ext cx="7632848" cy="369332"/>
          </a:xfrm>
          <a:prstGeom prst="rect">
            <a:avLst/>
          </a:prstGeom>
          <a:noFill/>
        </p:spPr>
        <p:txBody>
          <a:bodyPr wrap="square" rtlCol="0">
            <a:spAutoFit/>
          </a:bodyPr>
          <a:lstStyle/>
          <a:p>
            <a:r>
              <a:rPr lang="pl-PL" dirty="0" smtClean="0"/>
              <a:t>Przebieg postępowania skargowego</a:t>
            </a:r>
            <a:endParaRPr lang="pl-PL" dirty="0"/>
          </a:p>
        </p:txBody>
      </p:sp>
      <p:cxnSp>
        <p:nvCxnSpPr>
          <p:cNvPr id="7" name="Łącznik prosty 6"/>
          <p:cNvCxnSpPr/>
          <p:nvPr/>
        </p:nvCxnSpPr>
        <p:spPr>
          <a:xfrm>
            <a:off x="0" y="1052736"/>
            <a:ext cx="882047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Prostokąt 8"/>
          <p:cNvSpPr/>
          <p:nvPr/>
        </p:nvSpPr>
        <p:spPr>
          <a:xfrm>
            <a:off x="683568" y="1628800"/>
            <a:ext cx="73448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smtClean="0"/>
              <a:t>Rejestracja skargi</a:t>
            </a:r>
            <a:endParaRPr lang="pl-PL" sz="2000" b="1" dirty="0"/>
          </a:p>
        </p:txBody>
      </p:sp>
      <p:sp>
        <p:nvSpPr>
          <p:cNvPr id="10" name="pole tekstowe 9"/>
          <p:cNvSpPr txBox="1"/>
          <p:nvPr/>
        </p:nvSpPr>
        <p:spPr>
          <a:xfrm>
            <a:off x="683568" y="2780928"/>
            <a:ext cx="7344816" cy="3139321"/>
          </a:xfrm>
          <a:prstGeom prst="rect">
            <a:avLst/>
          </a:prstGeom>
          <a:noFill/>
        </p:spPr>
        <p:txBody>
          <a:bodyPr wrap="square" rtlCol="0">
            <a:spAutoFit/>
          </a:bodyPr>
          <a:lstStyle/>
          <a:p>
            <a:pPr algn="just"/>
            <a:r>
              <a:rPr lang="pl-PL" dirty="0" smtClean="0"/>
              <a:t>Wszystkie listy adresowane do siedziby ONZ w Genewie trafiają najpierw do </a:t>
            </a:r>
            <a:r>
              <a:rPr lang="pl-PL" b="1" dirty="0" smtClean="0"/>
              <a:t>Sekretariatu</a:t>
            </a:r>
            <a:r>
              <a:rPr lang="pl-PL" dirty="0" smtClean="0"/>
              <a:t> i tam przeprowadzana jest ich wstępna selekcja. Jednostka Sekretariatu wspomagająca komitety traktatowe, czyli </a:t>
            </a:r>
            <a:r>
              <a:rPr lang="pl-PL" b="1" dirty="0" smtClean="0"/>
              <a:t>Zespół ds. Petycji, przedstawia następnie Komitetowi Praw Człowieka te sprawy, które należą lub wydają się należeć do jego kompetencji</a:t>
            </a:r>
            <a:r>
              <a:rPr lang="pl-PL" dirty="0" smtClean="0"/>
              <a:t>. Gdy to konieczne, może zwrócić się do autora skargi o sprecyzowanie, czy życzy on sobie, żeby jego sprawa trafił właśnie do tego organu. Jeżeli nadal istnieją wątpliwości co do zamiaru</a:t>
            </a:r>
          </a:p>
          <a:p>
            <a:pPr algn="just"/>
            <a:r>
              <a:rPr lang="pl-PL" dirty="0" smtClean="0"/>
              <a:t>skarżącego, sprawa kierowana jest do Komitetu Praw Człowieka, jeśli wydaje się on być najbardziej odpowiedni dla jej rozpatrzenia. </a:t>
            </a:r>
            <a:r>
              <a:rPr lang="pl-PL" b="1" dirty="0" smtClean="0"/>
              <a:t>Autorzy skarg mogą być również proszeni o dostarczenie w wyznaczonym terminie uzupełniających informacji.</a:t>
            </a:r>
            <a:endParaRPr lang="pl-PL"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395536" y="620688"/>
            <a:ext cx="7632848" cy="369332"/>
          </a:xfrm>
          <a:prstGeom prst="rect">
            <a:avLst/>
          </a:prstGeom>
          <a:noFill/>
        </p:spPr>
        <p:txBody>
          <a:bodyPr wrap="square" rtlCol="0">
            <a:spAutoFit/>
          </a:bodyPr>
          <a:lstStyle/>
          <a:p>
            <a:r>
              <a:rPr lang="pl-PL" dirty="0" smtClean="0"/>
              <a:t>Przebieg postępowania skargowego</a:t>
            </a:r>
            <a:endParaRPr lang="pl-PL" dirty="0"/>
          </a:p>
        </p:txBody>
      </p:sp>
      <p:cxnSp>
        <p:nvCxnSpPr>
          <p:cNvPr id="7" name="Łącznik prosty 6"/>
          <p:cNvCxnSpPr/>
          <p:nvPr/>
        </p:nvCxnSpPr>
        <p:spPr>
          <a:xfrm>
            <a:off x="0" y="1052736"/>
            <a:ext cx="882047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Prostokąt 8"/>
          <p:cNvSpPr/>
          <p:nvPr/>
        </p:nvSpPr>
        <p:spPr>
          <a:xfrm>
            <a:off x="683568" y="1628800"/>
            <a:ext cx="73448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smtClean="0"/>
              <a:t>Rejestracja skargi</a:t>
            </a:r>
            <a:endParaRPr lang="pl-PL" sz="2000" b="1" dirty="0"/>
          </a:p>
        </p:txBody>
      </p:sp>
      <p:sp>
        <p:nvSpPr>
          <p:cNvPr id="10" name="pole tekstowe 9"/>
          <p:cNvSpPr txBox="1"/>
          <p:nvPr/>
        </p:nvSpPr>
        <p:spPr>
          <a:xfrm>
            <a:off x="683568" y="2780928"/>
            <a:ext cx="7344816" cy="3970318"/>
          </a:xfrm>
          <a:prstGeom prst="rect">
            <a:avLst/>
          </a:prstGeom>
          <a:noFill/>
        </p:spPr>
        <p:txBody>
          <a:bodyPr wrap="square" rtlCol="0">
            <a:spAutoFit/>
          </a:bodyPr>
          <a:lstStyle/>
          <a:p>
            <a:pPr algn="just"/>
            <a:r>
              <a:rPr lang="pl-PL" dirty="0" smtClean="0"/>
              <a:t>Sekretariat prowadzi rejestr skarg, przygotowuje listy wszystkich pism przedłożonych Komitetowi wraz z krótkim podsumowaniem ich treści i przekazuje je członkom organu.</a:t>
            </a:r>
          </a:p>
          <a:p>
            <a:pPr algn="just"/>
            <a:endParaRPr lang="pl-PL" dirty="0" smtClean="0"/>
          </a:p>
          <a:p>
            <a:pPr algn="just"/>
            <a:r>
              <a:rPr lang="pl-PL" dirty="0" smtClean="0"/>
              <a:t>Pełne teksty skarg są udostępniane każdemu ekspertowi Komitetu na jego prośbę.</a:t>
            </a:r>
          </a:p>
          <a:p>
            <a:pPr algn="just"/>
            <a:endParaRPr lang="pl-PL" dirty="0" smtClean="0"/>
          </a:p>
          <a:p>
            <a:pPr algn="just"/>
            <a:r>
              <a:rPr lang="pl-PL" dirty="0" smtClean="0"/>
              <a:t>Autor skargi otrzymuje od Sekretariatu potwierdzenie otrzymania wysłanego do Genewy pisma, a także informację o szczegółach procedury oraz o tym, że jego skarga zostanie w trybie poufnym przedstawiona państwu, którego dotyczy.</a:t>
            </a:r>
          </a:p>
          <a:p>
            <a:pPr algn="just"/>
            <a:endParaRPr lang="pl-PL" dirty="0" smtClean="0"/>
          </a:p>
          <a:p>
            <a:pPr algn="just"/>
            <a:r>
              <a:rPr lang="pl-PL" dirty="0" smtClean="0"/>
              <a:t>Następnie Sekretariat przekazuje skargę rządowi danego kraju, prosząc o udzielenie na nią pisemnej odpowiedzi w terminie sześciu miesięcy.</a:t>
            </a:r>
            <a:endParaRPr lang="pl-PL"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899592" y="1124744"/>
            <a:ext cx="6912768"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smtClean="0"/>
              <a:t>Badanie dopuszczalności skargi</a:t>
            </a:r>
            <a:endParaRPr lang="pl-PL" sz="2000" b="1" dirty="0"/>
          </a:p>
        </p:txBody>
      </p:sp>
      <p:sp>
        <p:nvSpPr>
          <p:cNvPr id="5" name="pole tekstowe 4"/>
          <p:cNvSpPr txBox="1"/>
          <p:nvPr/>
        </p:nvSpPr>
        <p:spPr>
          <a:xfrm>
            <a:off x="0" y="260648"/>
            <a:ext cx="7632848" cy="369332"/>
          </a:xfrm>
          <a:prstGeom prst="rect">
            <a:avLst/>
          </a:prstGeom>
          <a:noFill/>
        </p:spPr>
        <p:txBody>
          <a:bodyPr wrap="square" rtlCol="0">
            <a:spAutoFit/>
          </a:bodyPr>
          <a:lstStyle/>
          <a:p>
            <a:r>
              <a:rPr lang="pl-PL" dirty="0" smtClean="0"/>
              <a:t>Przebieg postępowania skargowego</a:t>
            </a:r>
            <a:endParaRPr lang="pl-PL" dirty="0"/>
          </a:p>
        </p:txBody>
      </p:sp>
      <p:cxnSp>
        <p:nvCxnSpPr>
          <p:cNvPr id="7" name="Łącznik prosty 6"/>
          <p:cNvCxnSpPr/>
          <p:nvPr/>
        </p:nvCxnSpPr>
        <p:spPr>
          <a:xfrm>
            <a:off x="-324544" y="764704"/>
            <a:ext cx="1044116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pole tekstowe 7"/>
          <p:cNvSpPr txBox="1"/>
          <p:nvPr/>
        </p:nvSpPr>
        <p:spPr>
          <a:xfrm>
            <a:off x="0" y="2492896"/>
            <a:ext cx="8964488" cy="4524315"/>
          </a:xfrm>
          <a:prstGeom prst="rect">
            <a:avLst/>
          </a:prstGeom>
          <a:noFill/>
        </p:spPr>
        <p:txBody>
          <a:bodyPr wrap="square" rtlCol="0">
            <a:spAutoFit/>
          </a:bodyPr>
          <a:lstStyle/>
          <a:p>
            <a:pPr algn="just"/>
            <a:r>
              <a:rPr lang="pl-PL" dirty="0" smtClean="0"/>
              <a:t>Rząd kraju, którego sprawa dotyczy, powinien w ciągu sześciu miesięcy przekazać Komitetowi swoje </a:t>
            </a:r>
            <a:r>
              <a:rPr lang="pl-PL" b="1" dirty="0" smtClean="0">
                <a:solidFill>
                  <a:srgbClr val="C00000"/>
                </a:solidFill>
              </a:rPr>
              <a:t>pisemne wyjaśnienia</a:t>
            </a:r>
            <a:r>
              <a:rPr lang="pl-PL" dirty="0" smtClean="0"/>
              <a:t>, odnoszące się zarówno do dopuszczalności skargi, jak i jej strony merytorycznej, a także ewentualnych już zastosowanych środków zaradczych, chyba że zostanie poproszony o uwagi wyłącznie na temat problemu dopuszczalności.</a:t>
            </a:r>
          </a:p>
          <a:p>
            <a:pPr algn="just"/>
            <a:endParaRPr lang="pl-PL" dirty="0" smtClean="0"/>
          </a:p>
          <a:p>
            <a:pPr algn="just"/>
            <a:r>
              <a:rPr lang="pl-PL" dirty="0" smtClean="0"/>
              <a:t>Państwo może również samo ograniczyć swój komentarz jedynie do </a:t>
            </a:r>
            <a:r>
              <a:rPr lang="pl-PL" b="1" dirty="0" smtClean="0">
                <a:solidFill>
                  <a:srgbClr val="C00000"/>
                </a:solidFill>
              </a:rPr>
              <a:t>wskazania podstaw uznania skargi za niedopuszczalną</a:t>
            </a:r>
            <a:r>
              <a:rPr lang="pl-PL" dirty="0" smtClean="0"/>
              <a:t>, ale wtedy odpowiedź musi być udzielona w ciągu dwóch miesięcy, a sześciomiesięczny termin na merytoryczne ustosunkowanie się do sprawy co do zasady nie ulega przedłużeniu. </a:t>
            </a:r>
          </a:p>
          <a:p>
            <a:pPr algn="just"/>
            <a:endParaRPr lang="pl-PL" dirty="0" smtClean="0"/>
          </a:p>
          <a:p>
            <a:pPr algn="just"/>
            <a:r>
              <a:rPr lang="pl-PL" dirty="0" smtClean="0"/>
              <a:t>Krajowe władze </a:t>
            </a:r>
            <a:r>
              <a:rPr lang="pl-PL" b="1" dirty="0" smtClean="0">
                <a:solidFill>
                  <a:srgbClr val="C00000"/>
                </a:solidFill>
              </a:rPr>
              <a:t>są zobowiązane do przeprowadzenia w dobrej wierze postępowania wyjaśniającego dotyczącego zarzucanych w skardze naruszeń i poinformowania Komitetu o swoich ustaleniach</a:t>
            </a:r>
            <a:r>
              <a:rPr lang="pl-PL" dirty="0" smtClean="0"/>
              <a:t>. Jeżeli państwo nie wywiązuje się z tego obowiązku lub formułuje swoje uwagi w sposób generalny, nie przedstawiając zadowalających dowodów świadczących przeciwko przekonującym, udokumentowanym twierdzeniom autora skargi, fakt naruszenia uznaje się udowodniony..</a:t>
            </a:r>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a:p>
        </p:txBody>
      </p:sp>
      <p:sp>
        <p:nvSpPr>
          <p:cNvPr id="4" name="Prostokąt 3"/>
          <p:cNvSpPr/>
          <p:nvPr/>
        </p:nvSpPr>
        <p:spPr>
          <a:xfrm>
            <a:off x="899592" y="1124744"/>
            <a:ext cx="6912768"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smtClean="0"/>
              <a:t>Badanie dopuszczalności skargi</a:t>
            </a:r>
            <a:endParaRPr lang="pl-PL" sz="2000" b="1" dirty="0"/>
          </a:p>
        </p:txBody>
      </p:sp>
      <p:sp>
        <p:nvSpPr>
          <p:cNvPr id="5" name="pole tekstowe 4"/>
          <p:cNvSpPr txBox="1"/>
          <p:nvPr/>
        </p:nvSpPr>
        <p:spPr>
          <a:xfrm>
            <a:off x="0" y="260648"/>
            <a:ext cx="7632848" cy="369332"/>
          </a:xfrm>
          <a:prstGeom prst="rect">
            <a:avLst/>
          </a:prstGeom>
          <a:noFill/>
        </p:spPr>
        <p:txBody>
          <a:bodyPr wrap="square" rtlCol="0">
            <a:spAutoFit/>
          </a:bodyPr>
          <a:lstStyle/>
          <a:p>
            <a:r>
              <a:rPr lang="pl-PL" dirty="0" smtClean="0"/>
              <a:t>Przebieg postępowania skargowego</a:t>
            </a:r>
            <a:endParaRPr lang="pl-PL" dirty="0"/>
          </a:p>
        </p:txBody>
      </p:sp>
      <p:cxnSp>
        <p:nvCxnSpPr>
          <p:cNvPr id="7" name="Łącznik prosty 6"/>
          <p:cNvCxnSpPr/>
          <p:nvPr/>
        </p:nvCxnSpPr>
        <p:spPr>
          <a:xfrm>
            <a:off x="-324544" y="764704"/>
            <a:ext cx="1044116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pole tekstowe 7"/>
          <p:cNvSpPr txBox="1"/>
          <p:nvPr/>
        </p:nvSpPr>
        <p:spPr>
          <a:xfrm>
            <a:off x="539552" y="2492896"/>
            <a:ext cx="7992888" cy="3416320"/>
          </a:xfrm>
          <a:prstGeom prst="rect">
            <a:avLst/>
          </a:prstGeom>
          <a:noFill/>
        </p:spPr>
        <p:txBody>
          <a:bodyPr wrap="square" rtlCol="0">
            <a:spAutoFit/>
          </a:bodyPr>
          <a:lstStyle/>
          <a:p>
            <a:r>
              <a:rPr lang="pl-PL" dirty="0" smtClean="0"/>
              <a:t>Przed posiedzeniem Komitetu zbiera się Grupa Robocza.</a:t>
            </a:r>
          </a:p>
          <a:p>
            <a:endParaRPr lang="pl-PL" dirty="0" smtClean="0"/>
          </a:p>
          <a:p>
            <a:r>
              <a:rPr lang="pl-PL" dirty="0" smtClean="0"/>
              <a:t>Sprawa – sprawozdawca</a:t>
            </a:r>
          </a:p>
          <a:p>
            <a:pPr algn="just"/>
            <a:endParaRPr lang="pl-PL" dirty="0" smtClean="0"/>
          </a:p>
          <a:p>
            <a:pPr algn="just"/>
            <a:r>
              <a:rPr lang="pl-PL" dirty="0" smtClean="0"/>
              <a:t>Grupa może jednomyślnie podjąć decyzję o uznaniu skargi za dopuszczalną. W braku</a:t>
            </a:r>
          </a:p>
          <a:p>
            <a:pPr algn="just"/>
            <a:r>
              <a:rPr lang="pl-PL" dirty="0" smtClean="0"/>
              <a:t>jednomyślności przekazuje sprawę Komitetowi. Grupa ma także prawo stwierdzić, że dana skarga jest niedopuszczalna. Taka decyzja również wymaga jednomyślności. Przekazywana jest Komitetowi, który może ją zatwierdzić bez formalnej dyskusji. </a:t>
            </a:r>
          </a:p>
          <a:p>
            <a:pPr algn="just"/>
            <a:endParaRPr lang="pl-PL" dirty="0" smtClean="0"/>
          </a:p>
          <a:p>
            <a:pPr algn="just"/>
            <a:r>
              <a:rPr lang="pl-PL" dirty="0" smtClean="0"/>
              <a:t>Jeśli jednak którykolwiek członek Komitetu wystąpi z wnioskiem o przeprowadzenie debaty, Komitet rozpatruje skargę na forum plenarnym i sam podejmuje decyzję w kwestii dopuszczalności.</a:t>
            </a:r>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endParaRPr lang="pl-PL" dirty="0"/>
          </a:p>
        </p:txBody>
      </p:sp>
      <p:sp>
        <p:nvSpPr>
          <p:cNvPr id="3" name="Podtytuł 2"/>
          <p:cNvSpPr>
            <a:spLocks noGrp="1"/>
          </p:cNvSpPr>
          <p:nvPr>
            <p:ph type="subTitle" idx="1"/>
          </p:nvPr>
        </p:nvSpPr>
        <p:spPr/>
        <p:txBody>
          <a:bodyPr/>
          <a:lstStyle/>
          <a:p>
            <a:endParaRPr lang="pl-PL"/>
          </a:p>
        </p:txBody>
      </p:sp>
      <p:sp>
        <p:nvSpPr>
          <p:cNvPr id="4" name="Prostokąt 3"/>
          <p:cNvSpPr/>
          <p:nvPr/>
        </p:nvSpPr>
        <p:spPr>
          <a:xfrm>
            <a:off x="899592" y="1124744"/>
            <a:ext cx="6912768"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smtClean="0"/>
              <a:t>Badanie dopuszczalności skargi + ocena merytoryczna</a:t>
            </a:r>
            <a:endParaRPr lang="pl-PL" sz="2000" b="1" dirty="0"/>
          </a:p>
        </p:txBody>
      </p:sp>
      <p:sp>
        <p:nvSpPr>
          <p:cNvPr id="5" name="pole tekstowe 4"/>
          <p:cNvSpPr txBox="1"/>
          <p:nvPr/>
        </p:nvSpPr>
        <p:spPr>
          <a:xfrm>
            <a:off x="0" y="260648"/>
            <a:ext cx="7632848" cy="369332"/>
          </a:xfrm>
          <a:prstGeom prst="rect">
            <a:avLst/>
          </a:prstGeom>
          <a:noFill/>
        </p:spPr>
        <p:txBody>
          <a:bodyPr wrap="square" rtlCol="0">
            <a:spAutoFit/>
          </a:bodyPr>
          <a:lstStyle/>
          <a:p>
            <a:r>
              <a:rPr lang="pl-PL" dirty="0" smtClean="0"/>
              <a:t>Przebieg postępowania skargowego</a:t>
            </a:r>
            <a:endParaRPr lang="pl-PL" dirty="0"/>
          </a:p>
        </p:txBody>
      </p:sp>
      <p:cxnSp>
        <p:nvCxnSpPr>
          <p:cNvPr id="7" name="Łącznik prosty 6"/>
          <p:cNvCxnSpPr/>
          <p:nvPr/>
        </p:nvCxnSpPr>
        <p:spPr>
          <a:xfrm>
            <a:off x="-324544" y="764704"/>
            <a:ext cx="1044116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pole tekstowe 7"/>
          <p:cNvSpPr txBox="1"/>
          <p:nvPr/>
        </p:nvSpPr>
        <p:spPr>
          <a:xfrm>
            <a:off x="611560" y="2852936"/>
            <a:ext cx="7848872" cy="1754326"/>
          </a:xfrm>
          <a:prstGeom prst="rect">
            <a:avLst/>
          </a:prstGeom>
          <a:noFill/>
        </p:spPr>
        <p:txBody>
          <a:bodyPr wrap="square" rtlCol="0">
            <a:spAutoFit/>
          </a:bodyPr>
          <a:lstStyle/>
          <a:p>
            <a:pPr algn="just"/>
            <a:r>
              <a:rPr lang="pl-PL" dirty="0" smtClean="0"/>
              <a:t>Gdy skarga spełnia warunki dopuszczalności, następuje merytoryczne rozpatrzenie zarzutów, kończące się wydaniem przez Komitet Praw Człowieka rozstrzygnięcia mającego postać (nie wyroku). W praktyce projekt rozstrzygnięcia opracowuje z pomocą Sekretariatu wyznaczony dla danej sprawy sprawozdawca, który przedkłada go następnie Grupie Roboczej</a:t>
            </a:r>
          </a:p>
          <a:p>
            <a:pPr algn="just"/>
            <a:r>
              <a:rPr lang="pl-PL" dirty="0" smtClean="0"/>
              <a:t>ds. Zawiadomień.</a:t>
            </a:r>
            <a:endParaRPr lang="pl-P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51520" y="404664"/>
            <a:ext cx="5400600" cy="369332"/>
          </a:xfrm>
          <a:prstGeom prst="rect">
            <a:avLst/>
          </a:prstGeom>
          <a:noFill/>
        </p:spPr>
        <p:txBody>
          <a:bodyPr wrap="square" rtlCol="0">
            <a:spAutoFit/>
          </a:bodyPr>
          <a:lstStyle/>
          <a:p>
            <a:r>
              <a:rPr lang="pl-PL" b="1" dirty="0" smtClean="0"/>
              <a:t>Rozstrzygnięcie</a:t>
            </a:r>
          </a:p>
        </p:txBody>
      </p:sp>
      <p:cxnSp>
        <p:nvCxnSpPr>
          <p:cNvPr id="6" name="Łącznik prosty 5"/>
          <p:cNvCxnSpPr/>
          <p:nvPr/>
        </p:nvCxnSpPr>
        <p:spPr>
          <a:xfrm>
            <a:off x="-252536" y="908720"/>
            <a:ext cx="10657184"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pole tekstowe 7"/>
          <p:cNvSpPr txBox="1"/>
          <p:nvPr/>
        </p:nvSpPr>
        <p:spPr>
          <a:xfrm>
            <a:off x="611560" y="1268760"/>
            <a:ext cx="7776864" cy="5078313"/>
          </a:xfrm>
          <a:prstGeom prst="rect">
            <a:avLst/>
          </a:prstGeom>
          <a:noFill/>
        </p:spPr>
        <p:txBody>
          <a:bodyPr wrap="square" rtlCol="0">
            <a:spAutoFit/>
          </a:bodyPr>
          <a:lstStyle/>
          <a:p>
            <a:pPr marL="342900" indent="-342900">
              <a:buAutoNum type="arabicPeriod"/>
            </a:pPr>
            <a:r>
              <a:rPr lang="pl-PL" dirty="0" smtClean="0"/>
              <a:t>Uznanie skargi za niedopuszczalną</a:t>
            </a:r>
          </a:p>
          <a:p>
            <a:pPr marL="342900" indent="-342900">
              <a:buAutoNum type="arabicPeriod"/>
            </a:pPr>
            <a:endParaRPr lang="pl-PL" dirty="0" smtClean="0"/>
          </a:p>
          <a:p>
            <a:pPr marL="342900" indent="-342900">
              <a:buAutoNum type="arabicPeriod"/>
            </a:pPr>
            <a:endParaRPr lang="pl-PL" dirty="0" smtClean="0"/>
          </a:p>
          <a:p>
            <a:pPr marL="342900" indent="-342900">
              <a:buAutoNum type="arabicPeriod"/>
            </a:pPr>
            <a:r>
              <a:rPr lang="pl-PL" dirty="0" smtClean="0"/>
              <a:t>Umorzenie postępowania z powodu wycofania skargi lub utraty kontaktu z autorem</a:t>
            </a:r>
          </a:p>
          <a:p>
            <a:pPr marL="342900" indent="-342900">
              <a:buAutoNum type="arabicPeriod"/>
            </a:pPr>
            <a:endParaRPr lang="pl-PL" dirty="0" smtClean="0"/>
          </a:p>
          <a:p>
            <a:pPr marL="342900" indent="-342900">
              <a:buAutoNum type="arabicPeriod"/>
            </a:pPr>
            <a:r>
              <a:rPr lang="pl-PL" dirty="0" smtClean="0"/>
              <a:t>Uznanie skargi za dopuszczalną – wydanie opinii + rekomendacje dla państwa</a:t>
            </a:r>
          </a:p>
          <a:p>
            <a:pPr marL="342900" indent="-342900"/>
            <a:endParaRPr lang="pl-PL" dirty="0" smtClean="0"/>
          </a:p>
          <a:p>
            <a:pPr marL="342900" indent="-342900"/>
            <a:endParaRPr lang="pl-PL" dirty="0" smtClean="0"/>
          </a:p>
          <a:p>
            <a:pPr algn="just"/>
            <a:r>
              <a:rPr lang="pl-PL" dirty="0" smtClean="0"/>
              <a:t>Komitet Praw Człowieka stara się kontrolować, czy jego zalecenia są wykonywane. W tym celu powołuje Specjalnego Sprawozdawcę ds. Monitorowania Realizacji Opinii. Działania Specjalnego Sprawozdawcy polegają przede wszystkim na wysyłaniu do zainteresowanych państw not z prośbą o udzielenie szczegółowych informacji na temat kroków podjętych zgodnie z zaleceniami Komitetu oraz na konsultacjach z przedstawicielami rządów. Sprawozdawca może także przeprowadzić badania na miejscu – udać się z wizytą do kraju, przeciwko któremu skierowana była skarga, pod warunkiem, że zainteresowany kraj wyrazi na to zgodę. </a:t>
            </a: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467544" y="0"/>
            <a:ext cx="6786610" cy="646331"/>
          </a:xfrm>
          <a:prstGeom prst="rect">
            <a:avLst/>
          </a:prstGeom>
          <a:noFill/>
        </p:spPr>
        <p:txBody>
          <a:bodyPr wrap="square" rtlCol="0">
            <a:spAutoFit/>
          </a:bodyPr>
          <a:lstStyle/>
          <a:p>
            <a:pPr algn="ctr"/>
            <a:r>
              <a:rPr lang="pl-PL" sz="3600" b="1" dirty="0" smtClean="0"/>
              <a:t>ONZ (system traktatowy)</a:t>
            </a:r>
            <a:endParaRPr lang="pl-PL" sz="3600" b="1" dirty="0"/>
          </a:p>
        </p:txBody>
      </p:sp>
      <p:sp>
        <p:nvSpPr>
          <p:cNvPr id="7" name="pole tekstowe 6"/>
          <p:cNvSpPr txBox="1"/>
          <p:nvPr/>
        </p:nvSpPr>
        <p:spPr>
          <a:xfrm>
            <a:off x="0" y="620688"/>
            <a:ext cx="8424936" cy="6247864"/>
          </a:xfrm>
          <a:prstGeom prst="rect">
            <a:avLst/>
          </a:prstGeom>
          <a:noFill/>
        </p:spPr>
        <p:txBody>
          <a:bodyPr wrap="square" rtlCol="0">
            <a:spAutoFit/>
          </a:bodyPr>
          <a:lstStyle/>
          <a:p>
            <a:pPr algn="just"/>
            <a:r>
              <a:rPr lang="pl-PL" sz="2000" u="sng" dirty="0" smtClean="0"/>
              <a:t>Obecnie do traktatowego systemu ochrony praw człowieka należą:</a:t>
            </a:r>
          </a:p>
          <a:p>
            <a:pPr algn="just">
              <a:buFont typeface="Wingdings" pitchFamily="2" charset="2"/>
              <a:buChar char="q"/>
            </a:pPr>
            <a:r>
              <a:rPr lang="pl-PL" sz="2000" dirty="0" smtClean="0"/>
              <a:t> </a:t>
            </a:r>
            <a:r>
              <a:rPr lang="pl-PL" b="1" dirty="0" smtClean="0"/>
              <a:t>Międzynarodowy Pakt Praw Obywatelskich i Politycznych </a:t>
            </a:r>
            <a:r>
              <a:rPr lang="pl-PL" dirty="0" smtClean="0"/>
              <a:t>z 1966 r., uzupełniony przez dwa Protokoły fakultatywne: z 1966 r. i z 1989 r.;</a:t>
            </a:r>
          </a:p>
          <a:p>
            <a:pPr algn="just">
              <a:buFont typeface="Wingdings" pitchFamily="2" charset="2"/>
              <a:buChar char="q"/>
            </a:pPr>
            <a:r>
              <a:rPr lang="pl-PL" dirty="0" smtClean="0"/>
              <a:t> </a:t>
            </a:r>
            <a:r>
              <a:rPr lang="pl-PL" b="1" dirty="0" smtClean="0"/>
              <a:t>Międzynarodowy Pakt Praw Gospodarczych, Społecznych i Kulturalnych </a:t>
            </a:r>
            <a:r>
              <a:rPr lang="pl-PL" dirty="0" smtClean="0"/>
              <a:t>z 1966 r., z Protokołem fakultatywnym z 2008 r.;</a:t>
            </a:r>
          </a:p>
          <a:p>
            <a:pPr algn="just">
              <a:buFont typeface="Wingdings" pitchFamily="2" charset="2"/>
              <a:buChar char="q"/>
            </a:pPr>
            <a:r>
              <a:rPr lang="pl-PL" dirty="0" smtClean="0"/>
              <a:t> </a:t>
            </a:r>
            <a:r>
              <a:rPr lang="pl-PL" b="1" dirty="0" smtClean="0"/>
              <a:t>Międzynarodowa konwencja w sprawie likwidacji wszelkich form dyskryminacji </a:t>
            </a:r>
            <a:r>
              <a:rPr lang="pl-PL" dirty="0" smtClean="0"/>
              <a:t>rasowej z 1966 r.;</a:t>
            </a:r>
          </a:p>
          <a:p>
            <a:pPr algn="just">
              <a:buFont typeface="Wingdings" pitchFamily="2" charset="2"/>
              <a:buChar char="q"/>
            </a:pPr>
            <a:r>
              <a:rPr lang="pl-PL" dirty="0" smtClean="0"/>
              <a:t> </a:t>
            </a:r>
            <a:r>
              <a:rPr lang="pl-PL" b="1" dirty="0" smtClean="0"/>
              <a:t>Konwencja w sprawie zakazu stosowania tortur oraz innego okrutnego, nieludzkiego lub poniżającego traktowania albo karania z 1984 r.</a:t>
            </a:r>
            <a:r>
              <a:rPr lang="pl-PL" dirty="0" smtClean="0"/>
              <a:t> z Protokołem fakultatywnym z 2002 r.;</a:t>
            </a:r>
          </a:p>
          <a:p>
            <a:pPr algn="just">
              <a:buFont typeface="Wingdings" pitchFamily="2" charset="2"/>
              <a:buChar char="q"/>
            </a:pPr>
            <a:r>
              <a:rPr lang="pl-PL" dirty="0" smtClean="0"/>
              <a:t> </a:t>
            </a:r>
            <a:r>
              <a:rPr lang="pl-PL" b="1" dirty="0" smtClean="0"/>
              <a:t>Konwencja w sprawie likwidacji wszelkich form dyskryminacji kobiet z 1979 </a:t>
            </a:r>
            <a:r>
              <a:rPr lang="pl-PL" dirty="0" smtClean="0"/>
              <a:t>r., z Protokołem fakultatywnym z 1999 r.;</a:t>
            </a:r>
          </a:p>
          <a:p>
            <a:pPr algn="just">
              <a:buFont typeface="Wingdings" pitchFamily="2" charset="2"/>
              <a:buChar char="q"/>
            </a:pPr>
            <a:r>
              <a:rPr lang="pl-PL" dirty="0" smtClean="0"/>
              <a:t> </a:t>
            </a:r>
            <a:r>
              <a:rPr lang="pl-PL" b="1" dirty="0" smtClean="0"/>
              <a:t>Konwencja o prawach dziecka z 1989 </a:t>
            </a:r>
            <a:r>
              <a:rPr lang="pl-PL" dirty="0" smtClean="0"/>
              <a:t>r. uzupełniona przez dwa protokoły fakultatywne z 2000 r.: Protokół fakultatywny w sprawie angażowania dzieci w konflikty zbrojne oraz Protokół fakultatywny w sprawie handlu dziećmi, dziecięcej prostytucji i dziecięcej pornografii;</a:t>
            </a:r>
          </a:p>
          <a:p>
            <a:pPr algn="just">
              <a:buFont typeface="Wingdings" pitchFamily="2" charset="2"/>
              <a:buChar char="q"/>
            </a:pPr>
            <a:r>
              <a:rPr lang="pl-PL" dirty="0" smtClean="0"/>
              <a:t> </a:t>
            </a:r>
            <a:r>
              <a:rPr lang="pl-PL" b="1" dirty="0" smtClean="0"/>
              <a:t>Międzynarodowa konwencja o ochronie praw wszystkich pracowników migrujących i członków ich rodzi</a:t>
            </a:r>
            <a:r>
              <a:rPr lang="pl-PL" dirty="0" smtClean="0"/>
              <a:t>n z 1990 r.;</a:t>
            </a:r>
          </a:p>
          <a:p>
            <a:pPr algn="just">
              <a:buFont typeface="Wingdings" pitchFamily="2" charset="2"/>
              <a:buChar char="q"/>
            </a:pPr>
            <a:r>
              <a:rPr lang="pl-PL" dirty="0" smtClean="0"/>
              <a:t> </a:t>
            </a:r>
            <a:r>
              <a:rPr lang="pl-PL" b="1" dirty="0" smtClean="0"/>
              <a:t>Konwencja o prawach osób niepełnosprawnych z 2006 </a:t>
            </a:r>
            <a:r>
              <a:rPr lang="pl-PL" dirty="0" smtClean="0"/>
              <a:t>r., z Protokołem fakultatywnym przyjętym tego samego roku;</a:t>
            </a:r>
          </a:p>
          <a:p>
            <a:pPr algn="just">
              <a:buFont typeface="Wingdings" pitchFamily="2" charset="2"/>
              <a:buChar char="q"/>
            </a:pPr>
            <a:r>
              <a:rPr lang="pl-PL" dirty="0" smtClean="0"/>
              <a:t> </a:t>
            </a:r>
            <a:r>
              <a:rPr lang="pl-PL" b="1" dirty="0" smtClean="0"/>
              <a:t>Międzynarodowa konwencja w sprawie ochrony wszystkich osób przed wymuszonym zaginięciem </a:t>
            </a:r>
            <a:r>
              <a:rPr lang="pl-PL" dirty="0" smtClean="0"/>
              <a:t>z 2006 r.</a:t>
            </a:r>
            <a:endParaRPr lang="pl-PL" b="1" u="sng"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smtClean="0"/>
              <a:t>Międzynarodowa Konwencja w sprawie wszelkich form dyskryminacji rasowej (1969)</a:t>
            </a:r>
            <a:endParaRPr lang="pl-P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Autofit/>
          </a:bodyPr>
          <a:lstStyle/>
          <a:p>
            <a:r>
              <a:rPr lang="pl-PL" sz="2000" b="1" dirty="0" smtClean="0">
                <a:solidFill>
                  <a:srgbClr val="C00000"/>
                </a:solidFill>
              </a:rPr>
              <a:t>dyskryminacja rasowa to wszelkie zróżnicowanie,</a:t>
            </a:r>
            <a:br>
              <a:rPr lang="pl-PL" sz="2000" b="1" dirty="0" smtClean="0">
                <a:solidFill>
                  <a:srgbClr val="C00000"/>
                </a:solidFill>
              </a:rPr>
            </a:br>
            <a:r>
              <a:rPr lang="pl-PL" sz="2000" b="1" dirty="0" smtClean="0">
                <a:solidFill>
                  <a:srgbClr val="C00000"/>
                </a:solidFill>
              </a:rPr>
              <a:t>wykluczenie, ograniczenie lub uprzywilejowanie z powodu rasy, koloru skóry, urodzenia,</a:t>
            </a:r>
            <a:br>
              <a:rPr lang="pl-PL" sz="2000" b="1" dirty="0" smtClean="0">
                <a:solidFill>
                  <a:srgbClr val="C00000"/>
                </a:solidFill>
              </a:rPr>
            </a:br>
            <a:r>
              <a:rPr lang="pl-PL" sz="2000" b="1" dirty="0" smtClean="0">
                <a:solidFill>
                  <a:srgbClr val="C00000"/>
                </a:solidFill>
              </a:rPr>
              <a:t>pochodzenia narodowego lub etnicznego, które ma na celu lub pociąga za sobą przekreślenie</a:t>
            </a:r>
            <a:br>
              <a:rPr lang="pl-PL" sz="2000" b="1" dirty="0" smtClean="0">
                <a:solidFill>
                  <a:srgbClr val="C00000"/>
                </a:solidFill>
              </a:rPr>
            </a:br>
            <a:r>
              <a:rPr lang="pl-PL" sz="2000" b="1" dirty="0" smtClean="0">
                <a:solidFill>
                  <a:srgbClr val="C00000"/>
                </a:solidFill>
              </a:rPr>
              <a:t>bądź uszczuplenie uznania, wykonywania lub korzystania, na zasadzie równości, z praw</a:t>
            </a:r>
            <a:br>
              <a:rPr lang="pl-PL" sz="2000" b="1" dirty="0" smtClean="0">
                <a:solidFill>
                  <a:srgbClr val="C00000"/>
                </a:solidFill>
              </a:rPr>
            </a:br>
            <a:r>
              <a:rPr lang="pl-PL" sz="2000" b="1" dirty="0" smtClean="0">
                <a:solidFill>
                  <a:srgbClr val="C00000"/>
                </a:solidFill>
              </a:rPr>
              <a:t>człowieka i podstawowych wolności w dziedzinie politycznej, gospodarczej, społecznej i</a:t>
            </a:r>
            <a:br>
              <a:rPr lang="pl-PL" sz="2000" b="1" dirty="0" smtClean="0">
                <a:solidFill>
                  <a:srgbClr val="C00000"/>
                </a:solidFill>
              </a:rPr>
            </a:br>
            <a:r>
              <a:rPr lang="pl-PL" sz="2000" b="1" dirty="0" smtClean="0">
                <a:solidFill>
                  <a:srgbClr val="C00000"/>
                </a:solidFill>
              </a:rPr>
              <a:t>kulturalnej lub w jakiejkolwiek innej dziedzinie życia publicznego</a:t>
            </a:r>
            <a:r>
              <a:rPr lang="pl-PL" sz="2000" dirty="0" smtClean="0"/>
              <a:t>.</a:t>
            </a:r>
            <a:endParaRPr lang="pl-PL" sz="2000" dirty="0"/>
          </a:p>
        </p:txBody>
      </p:sp>
      <p:sp>
        <p:nvSpPr>
          <p:cNvPr id="3" name="Podtytuł 2"/>
          <p:cNvSpPr>
            <a:spLocks noGrp="1"/>
          </p:cNvSpPr>
          <p:nvPr>
            <p:ph type="subTitle" idx="1"/>
          </p:nvPr>
        </p:nvSpPr>
        <p:spPr/>
        <p:txBody>
          <a:bodyPr/>
          <a:lstStyle/>
          <a:p>
            <a:endParaRPr lang="pl-PL"/>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692696"/>
            <a:ext cx="7956376" cy="369332"/>
          </a:xfrm>
          <a:prstGeom prst="rect">
            <a:avLst/>
          </a:prstGeom>
          <a:noFill/>
        </p:spPr>
        <p:txBody>
          <a:bodyPr wrap="square" rtlCol="0">
            <a:spAutoFit/>
          </a:bodyPr>
          <a:lstStyle/>
          <a:p>
            <a:r>
              <a:rPr lang="pl-PL" dirty="0" smtClean="0"/>
              <a:t>Skarga</a:t>
            </a:r>
            <a:endParaRPr lang="pl-PL" dirty="0"/>
          </a:p>
        </p:txBody>
      </p:sp>
      <p:cxnSp>
        <p:nvCxnSpPr>
          <p:cNvPr id="6" name="Łącznik prosty 5"/>
          <p:cNvCxnSpPr/>
          <p:nvPr/>
        </p:nvCxnSpPr>
        <p:spPr>
          <a:xfrm>
            <a:off x="-396552" y="1268760"/>
            <a:ext cx="10729192"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pole tekstowe 6"/>
          <p:cNvSpPr txBox="1"/>
          <p:nvPr/>
        </p:nvSpPr>
        <p:spPr>
          <a:xfrm>
            <a:off x="179512" y="1484784"/>
            <a:ext cx="8496944" cy="4801314"/>
          </a:xfrm>
          <a:prstGeom prst="rect">
            <a:avLst/>
          </a:prstGeom>
          <a:noFill/>
        </p:spPr>
        <p:txBody>
          <a:bodyPr wrap="square" rtlCol="0">
            <a:spAutoFit/>
          </a:bodyPr>
          <a:lstStyle/>
          <a:p>
            <a:pPr>
              <a:buFont typeface="Wingdings" pitchFamily="2" charset="2"/>
              <a:buChar char="q"/>
            </a:pPr>
            <a:r>
              <a:rPr lang="pl-PL" dirty="0" smtClean="0"/>
              <a:t> do Komitetu ds. Dyskryminacji Rasowej (18, niezależnych od kraju ekspertów)</a:t>
            </a:r>
          </a:p>
          <a:p>
            <a:endParaRPr lang="pl-PL" dirty="0" smtClean="0"/>
          </a:p>
          <a:p>
            <a:pPr>
              <a:buFont typeface="Wingdings" pitchFamily="2" charset="2"/>
              <a:buChar char="q"/>
            </a:pPr>
            <a:r>
              <a:rPr lang="pl-PL" dirty="0" smtClean="0"/>
              <a:t> Skargi indywidualne na naruszenia Konwencji mogą wnosić wyłącznie osoby lub grupy osób, które twierdzą, iż stały się ofiarami pogwałcenia któregokolwiek z wymienionych w niej praw. </a:t>
            </a:r>
            <a:r>
              <a:rPr lang="pl-PL" u="sng" dirty="0" smtClean="0"/>
              <a:t>Skarżący musi zatem spełniać jednocześnie dwa warunki:</a:t>
            </a:r>
          </a:p>
          <a:p>
            <a:pPr>
              <a:buFontTx/>
              <a:buChar char="-"/>
            </a:pPr>
            <a:r>
              <a:rPr lang="pl-PL" dirty="0" smtClean="0"/>
              <a:t> być osobą lub grupą osób,</a:t>
            </a:r>
          </a:p>
          <a:p>
            <a:pPr>
              <a:buFontTx/>
              <a:buChar char="-"/>
            </a:pPr>
            <a:r>
              <a:rPr lang="pl-PL" dirty="0" smtClean="0"/>
              <a:t> być ofiarą naruszenia.</a:t>
            </a:r>
          </a:p>
          <a:p>
            <a:pPr>
              <a:buFontTx/>
              <a:buChar char="-"/>
            </a:pPr>
            <a:endParaRPr lang="pl-PL" dirty="0" smtClean="0"/>
          </a:p>
          <a:p>
            <a:pPr algn="just"/>
            <a:r>
              <a:rPr lang="pl-PL" dirty="0" smtClean="0"/>
              <a:t>Określenie „osoba” oznacza osobę fizyczną – każdego człowieka uważającego, że jego prawa zostały naruszone</a:t>
            </a:r>
            <a:r>
              <a:rPr lang="pl-PL" b="1" dirty="0" smtClean="0">
                <a:solidFill>
                  <a:srgbClr val="C00000"/>
                </a:solidFill>
              </a:rPr>
              <a:t>. Dopuszczalna jest skarga od kilku występujących wspólnie osób fizycznych, dotkniętych podobnymi naruszeniami. Komitet ds. Likwidacji Dyskryminacji Rasowej stwierdził także, że nie wyklucza możliwości złożenia skargi przez grupę osób reprezentujących np. interesy pewnej zbiorowości rasowej lub etnicznej, pod warunkiem, że grupa ta będzie w stanie wykazać, iż stała się ofiarą naruszenia Konwencji lub że ofiarą jest jeden z jej członków, jeżeli jednocześnie grupa ta przedstawi w tym zakresie stosowne upoważnienie.</a:t>
            </a:r>
            <a:r>
              <a:rPr lang="pl-PL" dirty="0" smtClean="0"/>
              <a:t> </a:t>
            </a:r>
            <a:r>
              <a:rPr lang="pl-PL" u="sng" dirty="0" smtClean="0"/>
              <a:t>Nie wymaga się przy tym, aby każdy członek danej grupy został indywidualnie dotknięty naruszeniem.</a:t>
            </a:r>
            <a:endParaRPr lang="pl-PL" u="sng"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10" name="Tytuł 1"/>
          <p:cNvSpPr>
            <a:spLocks noGrp="1"/>
          </p:cNvSpPr>
          <p:nvPr>
            <p:ph type="ctrTitle"/>
          </p:nvPr>
        </p:nvSpPr>
        <p:spPr>
          <a:xfrm>
            <a:off x="685800" y="2130425"/>
            <a:ext cx="7772400" cy="1470025"/>
          </a:xfrm>
        </p:spPr>
        <p:txBody>
          <a:bodyPr/>
          <a:lstStyle/>
          <a:p>
            <a:endParaRPr lang="pl-PL" dirty="0"/>
          </a:p>
        </p:txBody>
      </p:sp>
      <p:sp>
        <p:nvSpPr>
          <p:cNvPr id="11" name="pole tekstowe 10"/>
          <p:cNvSpPr txBox="1"/>
          <p:nvPr/>
        </p:nvSpPr>
        <p:spPr>
          <a:xfrm>
            <a:off x="323528" y="260648"/>
            <a:ext cx="8208912" cy="5909310"/>
          </a:xfrm>
          <a:prstGeom prst="rect">
            <a:avLst/>
          </a:prstGeom>
          <a:noFill/>
        </p:spPr>
        <p:txBody>
          <a:bodyPr wrap="square" rtlCol="0">
            <a:spAutoFit/>
          </a:bodyPr>
          <a:lstStyle/>
          <a:p>
            <a:r>
              <a:rPr lang="pl-PL" b="1" u="sng" dirty="0" smtClean="0"/>
              <a:t>Dopuszcza się także wnoszenie skarg w imieniu ofiar przez osoby trzecie, które:</a:t>
            </a:r>
          </a:p>
          <a:p>
            <a:endParaRPr lang="pl-PL" dirty="0" smtClean="0"/>
          </a:p>
          <a:p>
            <a:pPr>
              <a:buFont typeface="Arial" pitchFamily="34" charset="0"/>
              <a:buChar char="•"/>
            </a:pPr>
            <a:r>
              <a:rPr lang="pl-PL" dirty="0" smtClean="0"/>
              <a:t> są krewnymi ofiary albo</a:t>
            </a:r>
          </a:p>
          <a:p>
            <a:endParaRPr lang="pl-PL" dirty="0" smtClean="0"/>
          </a:p>
          <a:p>
            <a:pPr>
              <a:buFont typeface="Arial" pitchFamily="34" charset="0"/>
              <a:buChar char="•"/>
            </a:pPr>
            <a:r>
              <a:rPr lang="pl-PL" dirty="0" smtClean="0"/>
              <a:t> działają na podstawie wyraźnego upoważnienia udzielonego przez ofiarę – mogą to</a:t>
            </a:r>
          </a:p>
          <a:p>
            <a:r>
              <a:rPr lang="pl-PL" dirty="0" smtClean="0"/>
              <a:t>być np. adwokaci bądź organizacje pozarządowe, posiadające odpowiednie</a:t>
            </a:r>
          </a:p>
          <a:p>
            <a:r>
              <a:rPr lang="pl-PL" dirty="0" smtClean="0"/>
              <a:t>pełnomocnictwa albo</a:t>
            </a:r>
          </a:p>
          <a:p>
            <a:endParaRPr lang="pl-PL" dirty="0" smtClean="0"/>
          </a:p>
          <a:p>
            <a:pPr>
              <a:buFont typeface="Arial" pitchFamily="34" charset="0"/>
              <a:buChar char="•"/>
            </a:pPr>
            <a:r>
              <a:rPr lang="pl-PL" dirty="0" smtClean="0"/>
              <a:t> w wyjątkowych przypadkach nie otrzymały wprawdzie wyraźnego umocowania do</a:t>
            </a:r>
          </a:p>
          <a:p>
            <a:r>
              <a:rPr lang="pl-PL" dirty="0" smtClean="0"/>
              <a:t>działania w imieniu osoby dotkniętej naruszeniem, lecz ofiara nie jest w stanie sama</a:t>
            </a:r>
          </a:p>
          <a:p>
            <a:r>
              <a:rPr lang="pl-PL" dirty="0" smtClean="0"/>
              <a:t>przedstawić skargi (np. zmarła, zaginęła lub jest pozbawiona wolności w warunkach,</a:t>
            </a:r>
          </a:p>
          <a:p>
            <a:r>
              <a:rPr lang="pl-PL" dirty="0" smtClean="0"/>
              <a:t>które uniemożliwiają jej kontakt ze światem zewnętrznym), a autor pisma uzasadni</a:t>
            </a:r>
          </a:p>
          <a:p>
            <a:r>
              <a:rPr lang="pl-PL" dirty="0" smtClean="0"/>
              <a:t>działanie w jej imieniu.</a:t>
            </a:r>
          </a:p>
          <a:p>
            <a:endParaRPr lang="pl-PL" dirty="0" smtClean="0"/>
          </a:p>
          <a:p>
            <a:endParaRPr lang="pl-PL" dirty="0" smtClean="0"/>
          </a:p>
          <a:p>
            <a:pPr algn="just"/>
            <a:r>
              <a:rPr lang="pl-PL" dirty="0" smtClean="0"/>
              <a:t>Przykład: Syn pana X, należący do mniejszości narodowej, został ciężko pobity podczas</a:t>
            </a:r>
          </a:p>
          <a:p>
            <a:pPr algn="just"/>
            <a:r>
              <a:rPr lang="pl-PL" dirty="0" smtClean="0"/>
              <a:t>pobytu w areszcie śledczym i zmarł w wyniku odniesionych obrażeń. Po wyczerpaniu</a:t>
            </a:r>
          </a:p>
          <a:p>
            <a:pPr algn="just"/>
            <a:r>
              <a:rPr lang="pl-PL" dirty="0" smtClean="0"/>
              <a:t>krajowych środków prawnych Pan X może wnieść skargę do Komitetu ds. Likwidacji</a:t>
            </a:r>
          </a:p>
          <a:p>
            <a:pPr algn="just"/>
            <a:r>
              <a:rPr lang="pl-PL" dirty="0" smtClean="0"/>
              <a:t>Dyskryminacji Rasowej, zarzucając w niej, że doszło do naruszenia przysługującego jego synowi prawa do osobistego bezpieczeństwa i do ochrony przez państwo przed przemocą lub naruszeniem nietykalności cielesnej.</a:t>
            </a:r>
            <a:endParaRPr lang="pl-PL"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179512" y="548680"/>
            <a:ext cx="7776864" cy="646331"/>
          </a:xfrm>
          <a:prstGeom prst="rect">
            <a:avLst/>
          </a:prstGeom>
          <a:noFill/>
        </p:spPr>
        <p:txBody>
          <a:bodyPr wrap="square" rtlCol="0">
            <a:spAutoFit/>
          </a:bodyPr>
          <a:lstStyle/>
          <a:p>
            <a:r>
              <a:rPr lang="pl-PL" b="1" dirty="0" smtClean="0"/>
              <a:t>Zakres przedmiotowy skargi</a:t>
            </a:r>
          </a:p>
          <a:p>
            <a:endParaRPr lang="pl-PL" b="1" dirty="0"/>
          </a:p>
        </p:txBody>
      </p:sp>
      <p:cxnSp>
        <p:nvCxnSpPr>
          <p:cNvPr id="6" name="Łącznik prosty 5"/>
          <p:cNvCxnSpPr/>
          <p:nvPr/>
        </p:nvCxnSpPr>
        <p:spPr>
          <a:xfrm>
            <a:off x="-324544" y="1124744"/>
            <a:ext cx="972108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pole tekstowe 7"/>
          <p:cNvSpPr txBox="1"/>
          <p:nvPr/>
        </p:nvSpPr>
        <p:spPr>
          <a:xfrm>
            <a:off x="179512" y="1340768"/>
            <a:ext cx="8280920" cy="2677656"/>
          </a:xfrm>
          <a:prstGeom prst="rect">
            <a:avLst/>
          </a:prstGeom>
          <a:noFill/>
        </p:spPr>
        <p:txBody>
          <a:bodyPr wrap="square" rtlCol="0">
            <a:spAutoFit/>
          </a:bodyPr>
          <a:lstStyle/>
          <a:p>
            <a:r>
              <a:rPr lang="pl-PL" sz="2000" b="1" dirty="0" smtClean="0">
                <a:solidFill>
                  <a:srgbClr val="C00000"/>
                </a:solidFill>
              </a:rPr>
              <a:t>Należy także pamiętać, iż Konwencja nie dotyczy problemu dyskryminacji z powodu wyznawanej religii, jeśli nie wiąże się ona z dyskryminacją z uwagi na rasę, kolor skóry, pochodzenie narodowe lub etniczne.</a:t>
            </a:r>
          </a:p>
          <a:p>
            <a:endParaRPr lang="pl-PL" dirty="0" smtClean="0"/>
          </a:p>
          <a:p>
            <a:pPr algn="just"/>
            <a:r>
              <a:rPr lang="pl-PL" i="1" dirty="0" smtClean="0"/>
              <a:t>Przykład: Pan Z jest buddystą i uważa że jest z tego powodu dyskryminowany. Nie należy przy tym do żadnej mniejszości narodowej ani etnicznej, jego rasa ani kolor skóry nie odróżniają go od większości obywateli kraju, w którym mieszka. W tej sytuacji pan Z nie może wnieść skargi do Komitetu ds. Likwidacji Dyskryminacji Rasowej, powinien jednak rozważyć skierowanie jej do Komitetu Praw Człowieka.</a:t>
            </a:r>
            <a:endParaRPr lang="pl-PL" i="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323528" y="764704"/>
            <a:ext cx="7920880" cy="4524315"/>
          </a:xfrm>
          <a:prstGeom prst="rect">
            <a:avLst/>
          </a:prstGeom>
          <a:noFill/>
        </p:spPr>
        <p:txBody>
          <a:bodyPr wrap="square" rtlCol="0">
            <a:spAutoFit/>
          </a:bodyPr>
          <a:lstStyle/>
          <a:p>
            <a:r>
              <a:rPr lang="pl-PL" dirty="0" smtClean="0"/>
              <a:t>Warunki dopuszczalności skargi</a:t>
            </a:r>
          </a:p>
          <a:p>
            <a:endParaRPr lang="pl-PL" dirty="0" smtClean="0">
              <a:solidFill>
                <a:srgbClr val="C00000"/>
              </a:solidFill>
            </a:endParaRPr>
          </a:p>
          <a:p>
            <a:pPr marL="342900" indent="-342900">
              <a:buAutoNum type="arabicPeriod"/>
            </a:pPr>
            <a:r>
              <a:rPr lang="pl-PL" b="1" dirty="0" smtClean="0">
                <a:solidFill>
                  <a:srgbClr val="C00000"/>
                </a:solidFill>
              </a:rPr>
              <a:t>Wyczerpanie krajowych środków ochrony</a:t>
            </a:r>
          </a:p>
          <a:p>
            <a:pPr marL="342900" indent="-342900"/>
            <a:endParaRPr lang="pl-PL" dirty="0" smtClean="0"/>
          </a:p>
          <a:p>
            <a:pPr algn="just"/>
            <a:r>
              <a:rPr lang="pl-PL" dirty="0" smtClean="0"/>
              <a:t>Ofiara naruszenia praw człowieka musi wyczerpać jedynie te krajowe środki ochrony prawnej, które są dla niej rzeczywiście, a nie tylko teoretycznie, dostępne w konkretnej sytuacji. Trzeba jednocześnie pamiętać, że przy korzystaniu ze środków krajowych należy postępować z należytą starannością, przestrzegając obowiązujących reguł proceduralnych, w tym wiążących terminów.</a:t>
            </a:r>
          </a:p>
          <a:p>
            <a:pPr algn="just"/>
            <a:endParaRPr lang="pl-PL" dirty="0" smtClean="0"/>
          </a:p>
          <a:p>
            <a:pPr algn="just"/>
            <a:r>
              <a:rPr lang="pl-PL" b="1" dirty="0" smtClean="0"/>
              <a:t>Wykorzystanie wszystkich dostępnych wewnętrznych środków ochrony prawnej nie jest natomiast potrzebne w sytuacji:</a:t>
            </a:r>
          </a:p>
          <a:p>
            <a:pPr algn="just"/>
            <a:endParaRPr lang="pl-PL" b="1" dirty="0" smtClean="0"/>
          </a:p>
          <a:p>
            <a:pPr algn="just">
              <a:buFont typeface="Arial" pitchFamily="34" charset="0"/>
              <a:buChar char="•"/>
            </a:pPr>
            <a:r>
              <a:rPr lang="pl-PL" b="1" dirty="0" smtClean="0"/>
              <a:t>nieuzasadnionej zwłoki w zastosowaniu środków krajowych lub</a:t>
            </a:r>
          </a:p>
          <a:p>
            <a:pPr algn="just">
              <a:buFont typeface="Arial" pitchFamily="34" charset="0"/>
              <a:buChar char="•"/>
            </a:pPr>
            <a:r>
              <a:rPr lang="pl-PL" b="1" dirty="0" smtClean="0"/>
              <a:t>braku skuteczności środków krajowych.</a:t>
            </a:r>
          </a:p>
          <a:p>
            <a:pPr marL="342900" indent="-342900"/>
            <a:endParaRPr lang="pl-PL" dirty="0"/>
          </a:p>
        </p:txBody>
      </p:sp>
      <p:cxnSp>
        <p:nvCxnSpPr>
          <p:cNvPr id="7" name="Łącznik prosty 6"/>
          <p:cNvCxnSpPr/>
          <p:nvPr/>
        </p:nvCxnSpPr>
        <p:spPr>
          <a:xfrm>
            <a:off x="-972616" y="1268760"/>
            <a:ext cx="10801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323528" y="764704"/>
            <a:ext cx="7920880" cy="4524315"/>
          </a:xfrm>
          <a:prstGeom prst="rect">
            <a:avLst/>
          </a:prstGeom>
          <a:noFill/>
        </p:spPr>
        <p:txBody>
          <a:bodyPr wrap="square" rtlCol="0">
            <a:spAutoFit/>
          </a:bodyPr>
          <a:lstStyle/>
          <a:p>
            <a:r>
              <a:rPr lang="pl-PL" dirty="0" smtClean="0"/>
              <a:t>Warunki dopuszczalności skargi</a:t>
            </a:r>
          </a:p>
          <a:p>
            <a:endParaRPr lang="pl-PL" dirty="0" smtClean="0">
              <a:solidFill>
                <a:srgbClr val="C00000"/>
              </a:solidFill>
            </a:endParaRPr>
          </a:p>
          <a:p>
            <a:pPr marL="342900" indent="-342900"/>
            <a:endParaRPr lang="pl-PL" dirty="0" smtClean="0"/>
          </a:p>
          <a:p>
            <a:pPr marL="342900" indent="-342900"/>
            <a:r>
              <a:rPr lang="pl-PL" b="1" dirty="0" smtClean="0">
                <a:solidFill>
                  <a:srgbClr val="C00000"/>
                </a:solidFill>
              </a:rPr>
              <a:t>2. UWAGA: BRAK ZAKAZU ZBIEGU PROCEDUR SKARGOWYCH</a:t>
            </a:r>
          </a:p>
          <a:p>
            <a:pPr marL="342900" indent="-342900"/>
            <a:endParaRPr lang="pl-PL" b="1" dirty="0" smtClean="0">
              <a:solidFill>
                <a:srgbClr val="C00000"/>
              </a:solidFill>
            </a:endParaRPr>
          </a:p>
          <a:p>
            <a:pPr marL="342900" indent="-342900"/>
            <a:endParaRPr lang="pl-PL" b="1" dirty="0" smtClean="0">
              <a:solidFill>
                <a:srgbClr val="C00000"/>
              </a:solidFill>
            </a:endParaRPr>
          </a:p>
          <a:p>
            <a:pPr marL="342900" indent="-342900"/>
            <a:r>
              <a:rPr lang="pl-PL" b="1" dirty="0" smtClean="0">
                <a:solidFill>
                  <a:srgbClr val="C00000"/>
                </a:solidFill>
              </a:rPr>
              <a:t>3. Termin wniesienia skargi</a:t>
            </a:r>
          </a:p>
          <a:p>
            <a:pPr marL="342900" indent="-342900"/>
            <a:endParaRPr lang="pl-PL" b="1" dirty="0" smtClean="0">
              <a:solidFill>
                <a:srgbClr val="C00000"/>
              </a:solidFill>
            </a:endParaRPr>
          </a:p>
          <a:p>
            <a:pPr algn="just"/>
            <a:r>
              <a:rPr lang="pl-PL" dirty="0" smtClean="0"/>
              <a:t>Skargę należy złożyć w ciągu </a:t>
            </a:r>
            <a:r>
              <a:rPr lang="pl-PL" b="1" dirty="0" smtClean="0">
                <a:solidFill>
                  <a:srgbClr val="C00000"/>
                </a:solidFill>
              </a:rPr>
              <a:t>sześciu miesięcy </a:t>
            </a:r>
            <a:r>
              <a:rPr lang="pl-PL" dirty="0" smtClean="0"/>
              <a:t>od wykorzystania wszystkich dostępnych krajowych środków ochrony prawnej, chyba że zachodzą należycie potwierdzone, wyjątkowe okoliczności. </a:t>
            </a:r>
            <a:r>
              <a:rPr lang="pl-PL" u="sng" dirty="0" smtClean="0"/>
              <a:t>Do spełnienia tego warunku nie wystarcza przesłanie w terminie sześciomiesięcznym listu, który w sposób ogólny porusza pewien problem dotyczący dyskryminacji, gdy z jego treści nie wynika, że jest to skarga w rozumieniu Konwencji.</a:t>
            </a:r>
          </a:p>
          <a:p>
            <a:pPr algn="just"/>
            <a:endParaRPr lang="pl-PL" b="1" u="sng" dirty="0" smtClean="0">
              <a:solidFill>
                <a:srgbClr val="C00000"/>
              </a:solidFill>
            </a:endParaRPr>
          </a:p>
          <a:p>
            <a:pPr algn="just"/>
            <a:r>
              <a:rPr lang="pl-PL" b="1" dirty="0" smtClean="0">
                <a:solidFill>
                  <a:srgbClr val="C00000"/>
                </a:solidFill>
              </a:rPr>
              <a:t>4. Wymóg pisemności, podpisania</a:t>
            </a:r>
            <a:endParaRPr lang="pl-PL" b="1" dirty="0">
              <a:solidFill>
                <a:srgbClr val="C00000"/>
              </a:solidFill>
            </a:endParaRPr>
          </a:p>
        </p:txBody>
      </p:sp>
      <p:cxnSp>
        <p:nvCxnSpPr>
          <p:cNvPr id="7" name="Łącznik prosty 6"/>
          <p:cNvCxnSpPr/>
          <p:nvPr/>
        </p:nvCxnSpPr>
        <p:spPr>
          <a:xfrm>
            <a:off x="-972616" y="1268760"/>
            <a:ext cx="10801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404664"/>
            <a:ext cx="8136904" cy="923330"/>
          </a:xfrm>
          <a:prstGeom prst="rect">
            <a:avLst/>
          </a:prstGeom>
          <a:noFill/>
        </p:spPr>
        <p:txBody>
          <a:bodyPr wrap="square" rtlCol="0">
            <a:spAutoFit/>
          </a:bodyPr>
          <a:lstStyle/>
          <a:p>
            <a:r>
              <a:rPr lang="pl-PL" b="1" u="sng" dirty="0" smtClean="0"/>
              <a:t>Możliwość zastosowania środków tymczasowych</a:t>
            </a:r>
          </a:p>
          <a:p>
            <a:endParaRPr lang="pl-PL" dirty="0" smtClean="0"/>
          </a:p>
          <a:p>
            <a:endParaRPr lang="pl-PL" dirty="0"/>
          </a:p>
        </p:txBody>
      </p:sp>
      <p:sp>
        <p:nvSpPr>
          <p:cNvPr id="8" name="pole tekstowe 7"/>
          <p:cNvSpPr txBox="1"/>
          <p:nvPr/>
        </p:nvSpPr>
        <p:spPr>
          <a:xfrm>
            <a:off x="0" y="1124744"/>
            <a:ext cx="8784976" cy="4247317"/>
          </a:xfrm>
          <a:prstGeom prst="rect">
            <a:avLst/>
          </a:prstGeom>
          <a:noFill/>
        </p:spPr>
        <p:txBody>
          <a:bodyPr wrap="square" rtlCol="0">
            <a:spAutoFit/>
          </a:bodyPr>
          <a:lstStyle/>
          <a:p>
            <a:pPr algn="just"/>
            <a:r>
              <a:rPr lang="pl-PL" dirty="0" smtClean="0"/>
              <a:t>Jeśli skarżącemu grozi wyrządzenie trwałej, niedającej się naprawić szkody, w sytuacji nie cierpiącej zwłoki, Komitet ds. Likwidacji Dyskryminacji Rasowej </a:t>
            </a:r>
            <a:r>
              <a:rPr lang="pl-PL" b="1" dirty="0" smtClean="0">
                <a:solidFill>
                  <a:srgbClr val="FF0000"/>
                </a:solidFill>
              </a:rPr>
              <a:t>ma prawo zwrócić się do</a:t>
            </a:r>
          </a:p>
          <a:p>
            <a:pPr algn="just"/>
            <a:r>
              <a:rPr lang="pl-PL" b="1" dirty="0" smtClean="0">
                <a:solidFill>
                  <a:srgbClr val="FF0000"/>
                </a:solidFill>
              </a:rPr>
              <a:t>państwa, którego skarga dotyczy, z wnioskiem o bezzwłoczne podjęcie przez nie wszystkich</a:t>
            </a:r>
          </a:p>
          <a:p>
            <a:pPr algn="just"/>
            <a:r>
              <a:rPr lang="pl-PL" b="1" dirty="0" smtClean="0">
                <a:solidFill>
                  <a:srgbClr val="FF0000"/>
                </a:solidFill>
              </a:rPr>
              <a:t>środków (tzw. środków tymczasowych), jakie są konieczne dla uniknięcia takiej</a:t>
            </a:r>
          </a:p>
          <a:p>
            <a:pPr algn="just"/>
            <a:r>
              <a:rPr lang="pl-PL" b="1" dirty="0" smtClean="0">
                <a:solidFill>
                  <a:srgbClr val="FF0000"/>
                </a:solidFill>
              </a:rPr>
              <a:t>nieodwracalnej szkody. </a:t>
            </a:r>
          </a:p>
          <a:p>
            <a:pPr algn="just"/>
            <a:endParaRPr lang="pl-PL" dirty="0" smtClean="0"/>
          </a:p>
          <a:p>
            <a:pPr algn="just"/>
            <a:r>
              <a:rPr lang="pl-PL" dirty="0" smtClean="0"/>
              <a:t>Prośba Komitetu </a:t>
            </a:r>
            <a:r>
              <a:rPr lang="pl-PL" b="1" dirty="0" smtClean="0"/>
              <a:t>nie oznacza jednak,</a:t>
            </a:r>
            <a:r>
              <a:rPr lang="pl-PL" dirty="0" smtClean="0"/>
              <a:t> że po merytorycznym rozpatrzeniu skargi organ na pewno stwierdzi, </a:t>
            </a:r>
            <a:r>
              <a:rPr lang="pl-PL" b="1" dirty="0" smtClean="0"/>
              <a:t>iż w danej sprawie pogwałcone zostały prawa zawarte w Konwencji i wyda rozstrzygnięcie korzystne dla skarżącego.</a:t>
            </a:r>
            <a:r>
              <a:rPr lang="pl-PL" dirty="0" smtClean="0"/>
              <a:t> Zastosowanie środków tymczasowych pozwala natomiast zapobiec sytuacji, w której w przypadku ewentualnego stwierdzenia, że doszło do naruszenia, skarżący i tak nie miałby już praktycznie szans na realizację swoich praw.</a:t>
            </a:r>
          </a:p>
          <a:p>
            <a:pPr algn="just"/>
            <a:endParaRPr lang="pl-PL" dirty="0" smtClean="0"/>
          </a:p>
          <a:p>
            <a:pPr algn="just"/>
            <a:r>
              <a:rPr lang="pl-PL" dirty="0" smtClean="0"/>
              <a:t>Należy zaznaczyć, że dotychczas Komitet nigdy jeszcze nie zażądał od państwa podjęcia</a:t>
            </a:r>
          </a:p>
          <a:p>
            <a:pPr algn="just"/>
            <a:r>
              <a:rPr lang="pl-PL" dirty="0" smtClean="0"/>
              <a:t>środków tymczasowych.</a:t>
            </a:r>
            <a:endParaRPr lang="pl-PL"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51520" y="404664"/>
            <a:ext cx="5400600" cy="369332"/>
          </a:xfrm>
          <a:prstGeom prst="rect">
            <a:avLst/>
          </a:prstGeom>
          <a:noFill/>
        </p:spPr>
        <p:txBody>
          <a:bodyPr wrap="square" rtlCol="0">
            <a:spAutoFit/>
          </a:bodyPr>
          <a:lstStyle/>
          <a:p>
            <a:r>
              <a:rPr lang="pl-PL" b="1" dirty="0" smtClean="0"/>
              <a:t>Rozstrzygnięcie</a:t>
            </a:r>
          </a:p>
        </p:txBody>
      </p:sp>
      <p:cxnSp>
        <p:nvCxnSpPr>
          <p:cNvPr id="6" name="Łącznik prosty 5"/>
          <p:cNvCxnSpPr/>
          <p:nvPr/>
        </p:nvCxnSpPr>
        <p:spPr>
          <a:xfrm>
            <a:off x="-252536" y="908720"/>
            <a:ext cx="10657184"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pole tekstowe 7"/>
          <p:cNvSpPr txBox="1"/>
          <p:nvPr/>
        </p:nvSpPr>
        <p:spPr>
          <a:xfrm>
            <a:off x="611560" y="1268760"/>
            <a:ext cx="7776864" cy="2585323"/>
          </a:xfrm>
          <a:prstGeom prst="rect">
            <a:avLst/>
          </a:prstGeom>
          <a:noFill/>
        </p:spPr>
        <p:txBody>
          <a:bodyPr wrap="square" rtlCol="0">
            <a:spAutoFit/>
          </a:bodyPr>
          <a:lstStyle/>
          <a:p>
            <a:pPr marL="342900" indent="-342900">
              <a:buAutoNum type="arabicPeriod"/>
            </a:pPr>
            <a:r>
              <a:rPr lang="pl-PL" dirty="0" smtClean="0"/>
              <a:t>Uznanie skargi za niedopuszczalną</a:t>
            </a:r>
          </a:p>
          <a:p>
            <a:pPr marL="342900" indent="-342900">
              <a:buAutoNum type="arabicPeriod"/>
            </a:pPr>
            <a:endParaRPr lang="pl-PL" dirty="0" smtClean="0"/>
          </a:p>
          <a:p>
            <a:pPr marL="342900" indent="-342900">
              <a:buAutoNum type="arabicPeriod"/>
            </a:pPr>
            <a:endParaRPr lang="pl-PL" dirty="0" smtClean="0"/>
          </a:p>
          <a:p>
            <a:pPr marL="342900" indent="-342900">
              <a:buAutoNum type="arabicPeriod"/>
            </a:pPr>
            <a:r>
              <a:rPr lang="pl-PL" dirty="0" smtClean="0"/>
              <a:t>Umorzenie postępowania z powodu wycofania skargi lub utraty kontaktu z autorem</a:t>
            </a:r>
          </a:p>
          <a:p>
            <a:pPr marL="342900" indent="-342900">
              <a:buAutoNum type="arabicPeriod"/>
            </a:pPr>
            <a:endParaRPr lang="pl-PL" dirty="0" smtClean="0"/>
          </a:p>
          <a:p>
            <a:pPr marL="342900" indent="-342900">
              <a:buAutoNum type="arabicPeriod"/>
            </a:pPr>
            <a:r>
              <a:rPr lang="pl-PL" dirty="0" smtClean="0"/>
              <a:t>Uznanie skargi za dopuszczalną – wydanie opinii + rekomendacje dla państwa</a:t>
            </a:r>
          </a:p>
          <a:p>
            <a:pPr marL="342900" indent="-342900"/>
            <a:endParaRPr lang="pl-PL" dirty="0" smtClean="0"/>
          </a:p>
          <a:p>
            <a:pPr marL="342900" indent="-342900"/>
            <a:endParaRPr lang="pl-PL"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683568" y="1196752"/>
            <a:ext cx="6984776" cy="2062103"/>
          </a:xfrm>
          <a:prstGeom prst="rect">
            <a:avLst/>
          </a:prstGeom>
          <a:noFill/>
        </p:spPr>
        <p:txBody>
          <a:bodyPr wrap="square" rtlCol="0">
            <a:spAutoFit/>
          </a:bodyPr>
          <a:lstStyle/>
          <a:p>
            <a:pPr algn="ctr"/>
            <a:r>
              <a:rPr lang="pl-PL" sz="3200" dirty="0" smtClean="0"/>
              <a:t>Konwencja w sprawie zakazu stosowania tortur oraz innego, okrutnego i nieludzkiego poniżającego traktowania i karania</a:t>
            </a:r>
            <a:endParaRPr lang="pl-PL"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endParaRPr lang="pl-PL"/>
          </a:p>
        </p:txBody>
      </p:sp>
      <p:sp>
        <p:nvSpPr>
          <p:cNvPr id="3" name="Podtytuł 2"/>
          <p:cNvSpPr>
            <a:spLocks noGrp="1"/>
          </p:cNvSpPr>
          <p:nvPr>
            <p:ph type="subTitle" idx="1"/>
          </p:nvPr>
        </p:nvSpPr>
        <p:spPr/>
        <p:txBody>
          <a:bodyPr/>
          <a:lstStyle/>
          <a:p>
            <a:endParaRPr lang="pl-PL"/>
          </a:p>
        </p:txBody>
      </p:sp>
      <p:sp>
        <p:nvSpPr>
          <p:cNvPr id="4" name="Prostokąt 3"/>
          <p:cNvSpPr/>
          <p:nvPr/>
        </p:nvSpPr>
        <p:spPr>
          <a:xfrm>
            <a:off x="285688" y="785794"/>
            <a:ext cx="8858312" cy="5078313"/>
          </a:xfrm>
          <a:prstGeom prst="rect">
            <a:avLst/>
          </a:prstGeom>
        </p:spPr>
        <p:txBody>
          <a:bodyPr wrap="square">
            <a:spAutoFit/>
          </a:bodyPr>
          <a:lstStyle/>
          <a:p>
            <a:r>
              <a:rPr lang="pl-PL" b="1" dirty="0"/>
              <a:t>Artykuł </a:t>
            </a:r>
            <a:r>
              <a:rPr lang="pl-PL" b="1" dirty="0" smtClean="0"/>
              <a:t>55 KNZ</a:t>
            </a:r>
            <a:endParaRPr lang="pl-PL" b="1" dirty="0"/>
          </a:p>
          <a:p>
            <a:r>
              <a:rPr lang="pl-PL" dirty="0"/>
              <a:t>W celu stworzenia warunków stabilizacji i dobrobytu, koniecznych dla utrzymania między narodami pokojowych i przyjaznych stosunków, opartych na poszanowaniu zasady równouprawnienia i samostanowienia narodów, Organizacja Narodów Zjednoczonych </a:t>
            </a:r>
            <a:r>
              <a:rPr lang="pl-PL" dirty="0" smtClean="0"/>
              <a:t>popiera:</a:t>
            </a:r>
          </a:p>
          <a:p>
            <a:endParaRPr lang="pl-PL" dirty="0"/>
          </a:p>
          <a:p>
            <a:r>
              <a:rPr lang="pl-PL" dirty="0"/>
              <a:t>podnoszenie stopy życiowej, pełne zatrudnienie oraz warunki postępu i rozwoju gospodarczego i społecznego;</a:t>
            </a:r>
            <a:br>
              <a:rPr lang="pl-PL" dirty="0"/>
            </a:br>
            <a:r>
              <a:rPr lang="pl-PL" dirty="0"/>
              <a:t/>
            </a:r>
            <a:br>
              <a:rPr lang="pl-PL" dirty="0"/>
            </a:br>
            <a:endParaRPr lang="pl-PL" dirty="0"/>
          </a:p>
          <a:p>
            <a:r>
              <a:rPr lang="pl-PL" dirty="0"/>
              <a:t>rozwiązywanie międzynarodowych zagadnień gospodarczych, społecznych, zdrowia publicznego i pokrewnych, jak również międzynarodową współpracę na polu kulturalnym i wychowawczym;</a:t>
            </a:r>
            <a:br>
              <a:rPr lang="pl-PL" dirty="0"/>
            </a:br>
            <a:r>
              <a:rPr lang="pl-PL" dirty="0"/>
              <a:t/>
            </a:r>
            <a:br>
              <a:rPr lang="pl-PL" dirty="0"/>
            </a:br>
            <a:endParaRPr lang="pl-PL" dirty="0"/>
          </a:p>
          <a:p>
            <a:r>
              <a:rPr lang="pl-PL" b="1" dirty="0"/>
              <a:t>powszechne poszanowanie i przestrzeganie praw człowieka i podstawowych wolności dla wszystkich bez względu na rasę, płeć, język lub wyznanie.</a:t>
            </a:r>
            <a:r>
              <a:rPr lang="pl-PL" dirty="0"/>
              <a:t/>
            </a:r>
            <a:br>
              <a:rPr lang="pl-PL" dirty="0"/>
            </a:br>
            <a:endParaRPr lang="pl-PL" dirty="0"/>
          </a:p>
        </p:txBody>
      </p:sp>
      <p:sp>
        <p:nvSpPr>
          <p:cNvPr id="5" name="pole tekstowe 4"/>
          <p:cNvSpPr txBox="1"/>
          <p:nvPr/>
        </p:nvSpPr>
        <p:spPr>
          <a:xfrm>
            <a:off x="0" y="0"/>
            <a:ext cx="6192688" cy="369332"/>
          </a:xfrm>
          <a:prstGeom prst="rect">
            <a:avLst/>
          </a:prstGeom>
          <a:noFill/>
        </p:spPr>
        <p:txBody>
          <a:bodyPr wrap="square" rtlCol="0">
            <a:spAutoFit/>
          </a:bodyPr>
          <a:lstStyle/>
          <a:p>
            <a:r>
              <a:rPr lang="pl-PL" b="1" dirty="0" smtClean="0"/>
              <a:t>System polityczny</a:t>
            </a:r>
            <a:endParaRPr lang="pl-PL" b="1" dirty="0"/>
          </a:p>
        </p:txBody>
      </p:sp>
      <p:cxnSp>
        <p:nvCxnSpPr>
          <p:cNvPr id="7" name="Łącznik prosty 6"/>
          <p:cNvCxnSpPr/>
          <p:nvPr/>
        </p:nvCxnSpPr>
        <p:spPr>
          <a:xfrm>
            <a:off x="-252536" y="476672"/>
            <a:ext cx="9001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p:cNvSpPr txBox="1"/>
          <p:nvPr/>
        </p:nvSpPr>
        <p:spPr>
          <a:xfrm>
            <a:off x="251520" y="1268760"/>
            <a:ext cx="8568952" cy="2862322"/>
          </a:xfrm>
          <a:prstGeom prst="rect">
            <a:avLst/>
          </a:prstGeom>
          <a:noFill/>
        </p:spPr>
        <p:txBody>
          <a:bodyPr wrap="square" rtlCol="0">
            <a:spAutoFit/>
          </a:bodyPr>
          <a:lstStyle/>
          <a:p>
            <a:pPr algn="just"/>
            <a:r>
              <a:rPr lang="pl-PL" b="1" dirty="0" smtClean="0">
                <a:solidFill>
                  <a:srgbClr val="C00000"/>
                </a:solidFill>
              </a:rPr>
              <a:t>tortury to każde działanie, którym jakiejkolwiek osobie umyślnie zadaje się ostry ból lub cierpienie, fizyczne bądź psychiczne, w celu uzyskania od niej lub od osoby trzeciej informacji lub wyznania, w celu ukarania za czyn popełniony przez nią bądź osobę trzecią albo o dokonanie którego są one podejrzane, a także w celu zastraszenia lub wywarcia nacisku na tę osobę lub osobę trzecią albo z jakiegokolwiek innego powodu wynikającego z dyskryminacji</a:t>
            </a:r>
            <a:r>
              <a:rPr lang="pl-PL" dirty="0" smtClean="0"/>
              <a:t>. Ból lub cierpienie muszą być zadawane przez lub za namową, zgodą bądź przyzwoleniem funkcjonariusza państwowego albo innej osoby działającej w charakterze urzędowym. W odróżnieniu od terminu „tortury’, określenie „okrutne, nieludzkie lub poniżające traktowanie albo karanie” nie zostało w Konwencji wyjaśnione.</a:t>
            </a:r>
            <a:endParaRPr lang="pl-PL"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e tekstowe 6"/>
          <p:cNvSpPr txBox="1"/>
          <p:nvPr/>
        </p:nvSpPr>
        <p:spPr>
          <a:xfrm>
            <a:off x="755576" y="1412776"/>
            <a:ext cx="7488832" cy="3416320"/>
          </a:xfrm>
          <a:prstGeom prst="rect">
            <a:avLst/>
          </a:prstGeom>
          <a:noFill/>
        </p:spPr>
        <p:txBody>
          <a:bodyPr wrap="square" rtlCol="0">
            <a:spAutoFit/>
          </a:bodyPr>
          <a:lstStyle/>
          <a:p>
            <a:pPr algn="just"/>
            <a:r>
              <a:rPr lang="pl-PL" b="1" dirty="0" smtClean="0">
                <a:solidFill>
                  <a:srgbClr val="C00000"/>
                </a:solidFill>
              </a:rPr>
              <a:t>Należy zaznaczyć, iż z zakresu pojęcia tortur Konwencja wyłącza dolegliwości wynikające ze stosowania zgodnych z prawem sankcji, nierozerwalnie z takimi sankcjami związane lub wywołane przypadkowo.</a:t>
            </a:r>
          </a:p>
          <a:p>
            <a:endParaRPr lang="pl-PL" dirty="0" smtClean="0"/>
          </a:p>
          <a:p>
            <a:endParaRPr lang="pl-PL" dirty="0" smtClean="0"/>
          </a:p>
          <a:p>
            <a:pPr algn="just"/>
            <a:r>
              <a:rPr lang="pl-PL" dirty="0" smtClean="0"/>
              <a:t>Przykład: Ze stosowaniem kary długoletniego pozbawienia wolności naturalnie i nierozerwalnie związane są dolegliwości, w tym cierpienie psychiczne doznawane przez osoby skazane na taką karę, nawet jeśli warunki jej odbywania są względnie dobre (przestronna cela z nowoczesnym wyposażeniem, odpowiednie wyżywienie, opieka lekarska itp.). Zgodne z prawem pozbawienie wolności przestępcy na podstawie prawomocnego orzeczenia właściwego sądu nie stanowi jednak tortur.</a:t>
            </a:r>
            <a:endParaRPr lang="pl-PL"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endParaRPr lang="pl-PL" dirty="0"/>
          </a:p>
        </p:txBody>
      </p:sp>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179512" y="188640"/>
            <a:ext cx="8352928" cy="6186309"/>
          </a:xfrm>
          <a:prstGeom prst="rect">
            <a:avLst/>
          </a:prstGeom>
          <a:noFill/>
        </p:spPr>
        <p:txBody>
          <a:bodyPr wrap="square" rtlCol="0">
            <a:spAutoFit/>
          </a:bodyPr>
          <a:lstStyle/>
          <a:p>
            <a:pPr algn="just"/>
            <a:r>
              <a:rPr lang="pl-PL" dirty="0" smtClean="0"/>
              <a:t>Skargi indywidualne na naruszenia Konwencji mogą we własnym imieniu wnosić wyłącznie osoby, które twierdzą, iż stały się ofiarami pogwałcenia któregokolwiek z jej postanowień. Skarżący musi zatem spełniać jednocześnie dwa warunki:</a:t>
            </a:r>
          </a:p>
          <a:p>
            <a:pPr>
              <a:buFont typeface="Arial" pitchFamily="34" charset="0"/>
              <a:buChar char="•"/>
            </a:pPr>
            <a:r>
              <a:rPr lang="pl-PL" dirty="0" smtClean="0"/>
              <a:t>  być osobą</a:t>
            </a:r>
          </a:p>
          <a:p>
            <a:pPr>
              <a:buFont typeface="Arial" pitchFamily="34" charset="0"/>
              <a:buChar char="•"/>
            </a:pPr>
            <a:r>
              <a:rPr lang="pl-PL" dirty="0" smtClean="0"/>
              <a:t>  być ofiarą naruszenia</a:t>
            </a:r>
          </a:p>
          <a:p>
            <a:pPr algn="just"/>
            <a:r>
              <a:rPr lang="pl-PL" dirty="0" smtClean="0"/>
              <a:t>Określenie „osoba” oznacza osobę fizyczną – każdego człowieka uważającego, że jego prawa zostały naruszone. Z możliwości składania skarg we własnym imieniu nie korzystają osoby prawne, np. spółki, partie polityczne, stowarzyszenia. Dopuszczalna jest natomiast skarga od kilku występujących wspólnie osób fizycznych, które stały się ofiarami podobnych naruszeń.</a:t>
            </a:r>
          </a:p>
          <a:p>
            <a:pPr algn="just"/>
            <a:r>
              <a:rPr lang="pl-PL" b="1" dirty="0" smtClean="0">
                <a:solidFill>
                  <a:srgbClr val="C00000"/>
                </a:solidFill>
              </a:rPr>
              <a:t>Ofiarą co do zasady jest ten, kogo rzeczywiście i osobiście dotyczy pogwałcenie Konwencji.</a:t>
            </a:r>
          </a:p>
          <a:p>
            <a:pPr algn="just"/>
            <a:endParaRPr lang="pl-PL" b="1" dirty="0" smtClean="0">
              <a:solidFill>
                <a:srgbClr val="C00000"/>
              </a:solidFill>
            </a:endParaRPr>
          </a:p>
          <a:p>
            <a:r>
              <a:rPr lang="pl-PL" dirty="0" smtClean="0"/>
              <a:t>Dopuszcza się jednak także wnoszenie skarg w imieniu ofiar przez osoby trzecie, które:</a:t>
            </a:r>
          </a:p>
          <a:p>
            <a:r>
              <a:rPr lang="pl-PL" dirty="0" smtClean="0"/>
              <a:t>- są </a:t>
            </a:r>
            <a:r>
              <a:rPr lang="pl-PL" b="1" dirty="0" smtClean="0"/>
              <a:t>krewnymi ofiary </a:t>
            </a:r>
            <a:r>
              <a:rPr lang="pl-PL" dirty="0" smtClean="0"/>
              <a:t>lub wyznaczonymi dla niej przedstawicielami albo</a:t>
            </a:r>
          </a:p>
          <a:p>
            <a:r>
              <a:rPr lang="pl-PL" dirty="0" smtClean="0"/>
              <a:t> - przedłożyły Komitetowi odpowiednie </a:t>
            </a:r>
            <a:r>
              <a:rPr lang="pl-PL" b="1" dirty="0" smtClean="0"/>
              <a:t>upoważnieni</a:t>
            </a:r>
            <a:r>
              <a:rPr lang="pl-PL" dirty="0" smtClean="0"/>
              <a:t>e, a ofiara nie jest w stanie</a:t>
            </a:r>
          </a:p>
          <a:p>
            <a:r>
              <a:rPr lang="pl-PL" dirty="0" smtClean="0"/>
              <a:t>osobiście przedstawić skargi (np. ze względu na zły stan zdrowia).</a:t>
            </a:r>
          </a:p>
          <a:p>
            <a:endParaRPr lang="pl-PL" dirty="0" smtClean="0"/>
          </a:p>
          <a:p>
            <a:r>
              <a:rPr lang="pl-PL" dirty="0" smtClean="0"/>
              <a:t>Przykład: Podczas pobytu w zakładzie karnym syn pana X został ciężko pobity. Zakazano mu również prowadzenia korespondencji. Pan X, który dowiedział się o sytuacji syna, może w jego imieniu wnieść skargę do Komitetu Przeciwko Torturom, po wyczerpaniu krajowych środków ochrony prawnej.</a:t>
            </a:r>
            <a:endParaRPr lang="pl-PL"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395536" y="476672"/>
            <a:ext cx="6912768" cy="369332"/>
          </a:xfrm>
          <a:prstGeom prst="rect">
            <a:avLst/>
          </a:prstGeom>
          <a:noFill/>
        </p:spPr>
        <p:txBody>
          <a:bodyPr wrap="square" rtlCol="0">
            <a:spAutoFit/>
          </a:bodyPr>
          <a:lstStyle/>
          <a:p>
            <a:r>
              <a:rPr lang="pl-PL" dirty="0" smtClean="0"/>
              <a:t>Zakres przedmiotowy skargi</a:t>
            </a:r>
            <a:endParaRPr lang="pl-PL" dirty="0"/>
          </a:p>
        </p:txBody>
      </p:sp>
      <p:cxnSp>
        <p:nvCxnSpPr>
          <p:cNvPr id="6" name="Łącznik prosty 5"/>
          <p:cNvCxnSpPr/>
          <p:nvPr/>
        </p:nvCxnSpPr>
        <p:spPr>
          <a:xfrm>
            <a:off x="-252536" y="764704"/>
            <a:ext cx="9396536"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pole tekstowe 6"/>
          <p:cNvSpPr txBox="1"/>
          <p:nvPr/>
        </p:nvSpPr>
        <p:spPr>
          <a:xfrm>
            <a:off x="0" y="1196752"/>
            <a:ext cx="8964488" cy="5078313"/>
          </a:xfrm>
          <a:prstGeom prst="rect">
            <a:avLst/>
          </a:prstGeom>
          <a:noFill/>
        </p:spPr>
        <p:txBody>
          <a:bodyPr wrap="square" rtlCol="0">
            <a:spAutoFit/>
          </a:bodyPr>
          <a:lstStyle/>
          <a:p>
            <a:pPr algn="just"/>
            <a:r>
              <a:rPr lang="pl-PL" dirty="0" smtClean="0"/>
              <a:t>Skarga powinna dotyczyć </a:t>
            </a:r>
            <a:r>
              <a:rPr lang="pl-PL" b="1" dirty="0" smtClean="0"/>
              <a:t>wyłącznie naruszenia postanowień Konwencji </a:t>
            </a:r>
            <a:r>
              <a:rPr lang="pl-PL" dirty="0" smtClean="0"/>
              <a:t>w sprawie zakazu stosowania tortur oraz innego okrutnego, nieludzkiego lub poniżającego traktowania albo karania. </a:t>
            </a:r>
            <a:r>
              <a:rPr lang="pl-PL" b="1" dirty="0" smtClean="0"/>
              <a:t>Umowa ta, jak wskazuje jej nazwa, poświęcona jest tylko jednej, choć niezmiernie istotnej kwestii – wolności każdego człowieka od tortur oraz innego okrutnego, nieludzkiego lub poniżającego traktowania</a:t>
            </a:r>
            <a:r>
              <a:rPr lang="pl-PL" dirty="0" smtClean="0"/>
              <a:t>. </a:t>
            </a:r>
          </a:p>
          <a:p>
            <a:endParaRPr lang="pl-PL" dirty="0" smtClean="0"/>
          </a:p>
          <a:p>
            <a:endParaRPr lang="pl-PL" dirty="0" smtClean="0"/>
          </a:p>
          <a:p>
            <a:pPr algn="just"/>
            <a:r>
              <a:rPr lang="pl-PL" b="1" dirty="0" smtClean="0"/>
              <a:t>Konwencja nie daje podstawy do składania skarg dotyczących odmowy udzielenia przez państwo azylu politycznego.</a:t>
            </a:r>
          </a:p>
          <a:p>
            <a:pPr algn="just"/>
            <a:endParaRPr lang="pl-PL" b="1" dirty="0" smtClean="0"/>
          </a:p>
          <a:p>
            <a:pPr algn="just"/>
            <a:endParaRPr lang="pl-PL" b="1" dirty="0" smtClean="0"/>
          </a:p>
          <a:p>
            <a:pPr algn="just"/>
            <a:r>
              <a:rPr lang="pl-PL" dirty="0" smtClean="0">
                <a:solidFill>
                  <a:srgbClr val="C00000"/>
                </a:solidFill>
              </a:rPr>
              <a:t>Niektóre kraje przy ratyfikacji Konwencji zgłosiły do niej tzw. zastrzeżenia. Są to oświadczenia, które powodują, iż pewne postanowienia Konwencji w stosunku do danego państwa nie są w ogóle stosowane bądź ich skutki ulegają zmianie. W przypadku, gdy skarga dotyczy naruszenia właśnie takiego postanowienia, trzeba liczyć się z ryzykiem jej odrzucenia, jeśli Komitet Przeciwko Torturom uwzględni zastrzeżenie uczynione przez zainteresowany kraj. Polska nie zgłosiła do Konwencji zastrzeżeń odnoszących się do treści gwarantowanych w niej praw, a jedynie zastrzeżenia związane z kwestiami proceduralnymi</a:t>
            </a:r>
            <a:endParaRPr lang="pl-PL" b="1" dirty="0">
              <a:solidFill>
                <a:srgbClr val="C00000"/>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404664"/>
            <a:ext cx="5796136" cy="369332"/>
          </a:xfrm>
          <a:prstGeom prst="rect">
            <a:avLst/>
          </a:prstGeom>
          <a:noFill/>
        </p:spPr>
        <p:txBody>
          <a:bodyPr wrap="square" rtlCol="0">
            <a:spAutoFit/>
          </a:bodyPr>
          <a:lstStyle/>
          <a:p>
            <a:r>
              <a:rPr lang="pl-PL" dirty="0" smtClean="0"/>
              <a:t>Warunki dopuszczalności skargi</a:t>
            </a:r>
            <a:endParaRPr lang="pl-PL" dirty="0"/>
          </a:p>
        </p:txBody>
      </p:sp>
      <p:cxnSp>
        <p:nvCxnSpPr>
          <p:cNvPr id="6" name="Łącznik prosty 5"/>
          <p:cNvCxnSpPr/>
          <p:nvPr/>
        </p:nvCxnSpPr>
        <p:spPr>
          <a:xfrm>
            <a:off x="-324544" y="764704"/>
            <a:ext cx="756084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pole tekstowe 6"/>
          <p:cNvSpPr txBox="1"/>
          <p:nvPr/>
        </p:nvSpPr>
        <p:spPr>
          <a:xfrm>
            <a:off x="251520" y="1052736"/>
            <a:ext cx="8496944" cy="5539978"/>
          </a:xfrm>
          <a:prstGeom prst="rect">
            <a:avLst/>
          </a:prstGeom>
          <a:noFill/>
        </p:spPr>
        <p:txBody>
          <a:bodyPr wrap="square" rtlCol="0">
            <a:spAutoFit/>
          </a:bodyPr>
          <a:lstStyle/>
          <a:p>
            <a:pPr marL="342900" indent="-342900">
              <a:buAutoNum type="arabicPeriod"/>
            </a:pPr>
            <a:r>
              <a:rPr lang="pl-PL" dirty="0" smtClean="0"/>
              <a:t>Wyczerpanie środków krajowych</a:t>
            </a:r>
          </a:p>
          <a:p>
            <a:pPr marL="342900" indent="-342900">
              <a:buAutoNum type="arabicPeriod"/>
            </a:pPr>
            <a:endParaRPr lang="pl-PL" dirty="0" smtClean="0"/>
          </a:p>
          <a:p>
            <a:r>
              <a:rPr lang="pl-PL" dirty="0" smtClean="0"/>
              <a:t>Wykorzystanie wszystkich dostępnych wewnętrznych środków ochrony prawnej nie jest potrzebne w sytuacji, gdy:</a:t>
            </a:r>
          </a:p>
          <a:p>
            <a:endParaRPr lang="pl-PL" dirty="0" smtClean="0"/>
          </a:p>
          <a:p>
            <a:pPr marL="342900" indent="-342900" algn="just">
              <a:buAutoNum type="arabicPeriod"/>
            </a:pPr>
            <a:r>
              <a:rPr lang="pl-PL" b="1" dirty="0" smtClean="0">
                <a:solidFill>
                  <a:srgbClr val="C00000"/>
                </a:solidFill>
              </a:rPr>
              <a:t>stosowanie tych środków przewleka się w sposób nieuzasadniony lub</a:t>
            </a:r>
          </a:p>
          <a:p>
            <a:pPr algn="just"/>
            <a:r>
              <a:rPr lang="pl-PL" sz="1400" dirty="0" smtClean="0"/>
              <a:t>Na pierwszy z wymienionych wyjątków można powoływać się zwłaszcza w przypadkach, gdy domniemana ofiara naruszenia jest pozbawiona wolności. Komitet Przeciwko Torturom często uwzględniał ten wyjątek od zasady wyczerpania środków krajowych, kiedy oceniał dopuszczalność skarg dotyczących wydalania osób do krajów, w którym mogło im grozić stosowanie tortur. Czas, który musi upłynąć, aby wystąpiła „nieuzasadniona zwłoka” nie został wyraźnie określony w Konwencji. Niekiedy będzie to kilka tygodni lub nawet miesięcy albo lat. Zawsze kwestię tę ocenia się w świetle okoliczności konkretnej sprawy, uwzględniając stopień jej skomplikowania, charakter zarzutów oraz postępowanie autora skargi, który sam</a:t>
            </a:r>
          </a:p>
          <a:p>
            <a:pPr algn="just"/>
            <a:r>
              <a:rPr lang="pl-PL" sz="1400" dirty="0" smtClean="0"/>
              <a:t>mógł opóźniać krajowe postępowanie.</a:t>
            </a:r>
            <a:endParaRPr lang="pl-PL" sz="1400" b="1" dirty="0" smtClean="0">
              <a:solidFill>
                <a:srgbClr val="C00000"/>
              </a:solidFill>
            </a:endParaRPr>
          </a:p>
          <a:p>
            <a:r>
              <a:rPr lang="pl-PL" b="1" dirty="0" smtClean="0">
                <a:solidFill>
                  <a:srgbClr val="C00000"/>
                </a:solidFill>
              </a:rPr>
              <a:t>2. jest wątpliwe, czy przyniosą one zadośćuczynienie osobie będącej ofiarą naruszenia Konwencji</a:t>
            </a:r>
          </a:p>
          <a:p>
            <a:pPr algn="just"/>
            <a:r>
              <a:rPr lang="pl-PL" sz="1400" dirty="0" smtClean="0"/>
              <a:t>Brak skuteczności środków krajowych wstępuje wtedy, gdy w razie ich zastosowania ofiara naruszenia Konwencji obiektywnie nie ma realnych szans na powodzenie. Wynikać to może np. z sytuacji politycznej w danym państwie, nieprzestrzegania w nim proceduralnych gwarancji sprawiedliwego i publicznego procesu przed kompetentnym, niezależnym i bezstronnym sądem albo z ustalonej i niekorzystnej dla skarżącego linii orzecznictwa wyższych sądów krajowych. Z wymogu wyczerpania wewnętrznych środków ochrony prawnej nie zwalniają wyłącznie subiektywne wątpliwości autora skargi co do efektywności tych środków lub jego przekonanie, że skorzystanie z nich może wymagać poniesienia wydatków finansowych.</a:t>
            </a:r>
            <a:endParaRPr lang="pl-PL" sz="1400" b="1" dirty="0">
              <a:solidFill>
                <a:srgbClr val="C00000"/>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404664"/>
            <a:ext cx="5796136" cy="369332"/>
          </a:xfrm>
          <a:prstGeom prst="rect">
            <a:avLst/>
          </a:prstGeom>
          <a:noFill/>
        </p:spPr>
        <p:txBody>
          <a:bodyPr wrap="square" rtlCol="0">
            <a:spAutoFit/>
          </a:bodyPr>
          <a:lstStyle/>
          <a:p>
            <a:r>
              <a:rPr lang="pl-PL" dirty="0" smtClean="0"/>
              <a:t>Warunki dopuszczalności skargi</a:t>
            </a:r>
            <a:endParaRPr lang="pl-PL" dirty="0"/>
          </a:p>
        </p:txBody>
      </p:sp>
      <p:cxnSp>
        <p:nvCxnSpPr>
          <p:cNvPr id="6" name="Łącznik prosty 5"/>
          <p:cNvCxnSpPr/>
          <p:nvPr/>
        </p:nvCxnSpPr>
        <p:spPr>
          <a:xfrm>
            <a:off x="-324544" y="764704"/>
            <a:ext cx="756084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pole tekstowe 6"/>
          <p:cNvSpPr txBox="1"/>
          <p:nvPr/>
        </p:nvSpPr>
        <p:spPr>
          <a:xfrm>
            <a:off x="251520" y="1052736"/>
            <a:ext cx="8496944" cy="4524315"/>
          </a:xfrm>
          <a:prstGeom prst="rect">
            <a:avLst/>
          </a:prstGeom>
          <a:noFill/>
        </p:spPr>
        <p:txBody>
          <a:bodyPr wrap="square" rtlCol="0">
            <a:spAutoFit/>
          </a:bodyPr>
          <a:lstStyle/>
          <a:p>
            <a:pPr marL="342900" indent="-342900">
              <a:buAutoNum type="arabicPeriod"/>
            </a:pPr>
            <a:r>
              <a:rPr lang="pl-PL" b="1" dirty="0" smtClean="0"/>
              <a:t>Zakaz zbiegu międzynarodowych procedur kontrolnych</a:t>
            </a:r>
          </a:p>
          <a:p>
            <a:pPr marL="342900" indent="-342900">
              <a:buAutoNum type="arabicPeriod"/>
            </a:pPr>
            <a:endParaRPr lang="pl-PL" b="1" dirty="0" smtClean="0"/>
          </a:p>
          <a:p>
            <a:pPr marL="342900" indent="-342900">
              <a:buAutoNum type="arabicPeriod"/>
            </a:pPr>
            <a:r>
              <a:rPr lang="pl-PL" b="1" dirty="0" smtClean="0"/>
              <a:t>Termin</a:t>
            </a:r>
          </a:p>
          <a:p>
            <a:pPr marL="342900" indent="-342900"/>
            <a:endParaRPr lang="pl-PL" dirty="0" smtClean="0"/>
          </a:p>
          <a:p>
            <a:pPr algn="just"/>
            <a:r>
              <a:rPr lang="pl-PL" dirty="0" smtClean="0"/>
              <a:t>Nie ma ściśle określonego terminu ograniczającego możliwość wniesienia skargi indywidualnej do Komitetu Przeciwko Torturom. Trzeba jednak pamiętać, że, zgodnie z regulaminem Komitetu, </a:t>
            </a:r>
            <a:r>
              <a:rPr lang="pl-PL" b="1" dirty="0" smtClean="0">
                <a:solidFill>
                  <a:srgbClr val="C00000"/>
                </a:solidFill>
              </a:rPr>
              <a:t>uzna on skargę za niedopuszczalną, jeśli pomiędzy jej przedłożeniem a wyczerpaniem krajowych środków ochrony prawnej, wystąpiła nadmierna zwłoka, która powoduje, iż badanie przestawionych przez skarżącego zarzutów staje się dla samego Komitetu lub dla zainteresowanego państwa zbytnio utrudnione.</a:t>
            </a:r>
            <a:r>
              <a:rPr lang="pl-PL" dirty="0" smtClean="0"/>
              <a:t> Może chodzić tu w szczególności o trudności dowodowe – wraz z upływem czasu zwiększa się ryzyko zaginięcia lub zniszczenia istotnych dla sprawy dokumentów, zmniejsza się także szansa na znalezienie świadków, którzy będą w stanie przypomnieć sobie wydarzenia sprzed wielu lat.</a:t>
            </a:r>
          </a:p>
          <a:p>
            <a:pPr algn="just"/>
            <a:endParaRPr lang="pl-PL" dirty="0" smtClean="0"/>
          </a:p>
          <a:p>
            <a:pPr algn="just"/>
            <a:r>
              <a:rPr lang="pl-PL" b="1" dirty="0" smtClean="0"/>
              <a:t>3. Forma pisemna, podpisana</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51520" y="404664"/>
            <a:ext cx="5400600" cy="369332"/>
          </a:xfrm>
          <a:prstGeom prst="rect">
            <a:avLst/>
          </a:prstGeom>
          <a:noFill/>
        </p:spPr>
        <p:txBody>
          <a:bodyPr wrap="square" rtlCol="0">
            <a:spAutoFit/>
          </a:bodyPr>
          <a:lstStyle/>
          <a:p>
            <a:r>
              <a:rPr lang="pl-PL" b="1" dirty="0" smtClean="0"/>
              <a:t>Rozstrzygnięcie</a:t>
            </a:r>
          </a:p>
        </p:txBody>
      </p:sp>
      <p:cxnSp>
        <p:nvCxnSpPr>
          <p:cNvPr id="6" name="Łącznik prosty 5"/>
          <p:cNvCxnSpPr/>
          <p:nvPr/>
        </p:nvCxnSpPr>
        <p:spPr>
          <a:xfrm>
            <a:off x="-252536" y="908720"/>
            <a:ext cx="10657184"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pole tekstowe 7"/>
          <p:cNvSpPr txBox="1"/>
          <p:nvPr/>
        </p:nvSpPr>
        <p:spPr>
          <a:xfrm>
            <a:off x="611560" y="1268760"/>
            <a:ext cx="7776864" cy="2585323"/>
          </a:xfrm>
          <a:prstGeom prst="rect">
            <a:avLst/>
          </a:prstGeom>
          <a:noFill/>
        </p:spPr>
        <p:txBody>
          <a:bodyPr wrap="square" rtlCol="0">
            <a:spAutoFit/>
          </a:bodyPr>
          <a:lstStyle/>
          <a:p>
            <a:pPr marL="342900" indent="-342900">
              <a:buAutoNum type="arabicPeriod"/>
            </a:pPr>
            <a:r>
              <a:rPr lang="pl-PL" dirty="0" smtClean="0"/>
              <a:t>Uznanie skargi za niedopuszczalną</a:t>
            </a:r>
          </a:p>
          <a:p>
            <a:pPr marL="342900" indent="-342900">
              <a:buAutoNum type="arabicPeriod"/>
            </a:pPr>
            <a:endParaRPr lang="pl-PL" dirty="0" smtClean="0"/>
          </a:p>
          <a:p>
            <a:pPr marL="342900" indent="-342900">
              <a:buAutoNum type="arabicPeriod"/>
            </a:pPr>
            <a:endParaRPr lang="pl-PL" dirty="0" smtClean="0"/>
          </a:p>
          <a:p>
            <a:pPr marL="342900" indent="-342900">
              <a:buAutoNum type="arabicPeriod"/>
            </a:pPr>
            <a:r>
              <a:rPr lang="pl-PL" dirty="0" smtClean="0"/>
              <a:t>Umorzenie postępowania z powodu wycofania skargi lub utraty kontaktu z autorem</a:t>
            </a:r>
          </a:p>
          <a:p>
            <a:pPr marL="342900" indent="-342900">
              <a:buAutoNum type="arabicPeriod"/>
            </a:pPr>
            <a:endParaRPr lang="pl-PL" dirty="0" smtClean="0"/>
          </a:p>
          <a:p>
            <a:pPr marL="342900" indent="-342900">
              <a:buAutoNum type="arabicPeriod"/>
            </a:pPr>
            <a:r>
              <a:rPr lang="pl-PL" dirty="0" smtClean="0"/>
              <a:t>Uznanie skargi za dopuszczalną – wydanie opinii + rekomendacje dla państwa</a:t>
            </a:r>
          </a:p>
          <a:p>
            <a:pPr marL="342900" indent="-342900"/>
            <a:endParaRPr lang="pl-PL" dirty="0" smtClean="0"/>
          </a:p>
          <a:p>
            <a:pPr marL="342900" indent="-342900"/>
            <a:endParaRPr lang="pl-PL" dirty="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8072494" cy="707886"/>
          </a:xfrm>
          <a:prstGeom prst="rect">
            <a:avLst/>
          </a:prstGeom>
        </p:spPr>
        <p:txBody>
          <a:bodyPr wrap="square">
            <a:spAutoFit/>
          </a:bodyPr>
          <a:lstStyle/>
          <a:p>
            <a:endParaRPr lang="pl-PL" sz="2000" b="1" dirty="0"/>
          </a:p>
          <a:p>
            <a:r>
              <a:rPr lang="pl-PL" sz="2000" b="1" dirty="0" smtClean="0"/>
              <a:t>KOMITET PRZECIWKO TORTUROM</a:t>
            </a:r>
            <a:endParaRPr lang="pl-PL" sz="2000" b="1" dirty="0"/>
          </a:p>
        </p:txBody>
      </p:sp>
      <p:sp>
        <p:nvSpPr>
          <p:cNvPr id="3" name="Prostokąt 2"/>
          <p:cNvSpPr/>
          <p:nvPr/>
        </p:nvSpPr>
        <p:spPr>
          <a:xfrm>
            <a:off x="0" y="1000108"/>
            <a:ext cx="8643998" cy="5632311"/>
          </a:xfrm>
          <a:prstGeom prst="rect">
            <a:avLst/>
          </a:prstGeom>
        </p:spPr>
        <p:txBody>
          <a:bodyPr wrap="square">
            <a:spAutoFit/>
          </a:bodyPr>
          <a:lstStyle/>
          <a:p>
            <a:pPr fontAlgn="base"/>
            <a:r>
              <a:rPr lang="pl-PL" u="sng" dirty="0"/>
              <a:t>Odnośnie do zaleceń Komitet wskazał:</a:t>
            </a:r>
          </a:p>
          <a:p>
            <a:pPr fontAlgn="base"/>
            <a:r>
              <a:rPr lang="pl-PL" dirty="0" smtClean="0"/>
              <a:t>- Konieczność </a:t>
            </a:r>
            <a:r>
              <a:rPr lang="pl-PL" dirty="0"/>
              <a:t>wprowadzenia do polskiego ustawodawstwa odrębnych przestępstw: tortur, przemocy w rodzinie i zgwałcenia małżeńskiego,</a:t>
            </a:r>
          </a:p>
          <a:p>
            <a:pPr algn="just" fontAlgn="base"/>
            <a:r>
              <a:rPr lang="pl-PL" dirty="0" smtClean="0"/>
              <a:t>- konieczność </a:t>
            </a:r>
            <a:r>
              <a:rPr lang="pl-PL" dirty="0"/>
              <a:t>również włączenia przepisów zapewniających odpowiednią ochronę przed dyskryminacją ze względu na orientację seksualną, niepełnosprawność lub wiek,</a:t>
            </a:r>
          </a:p>
          <a:p>
            <a:pPr algn="just" fontAlgn="base"/>
            <a:r>
              <a:rPr lang="pl-PL" dirty="0" smtClean="0"/>
              <a:t>- konieczność </a:t>
            </a:r>
            <a:r>
              <a:rPr lang="pl-PL" dirty="0"/>
              <a:t>prawnego zagwarantowania dostępu do adwokata bezpośrednio w momencie zatrzymania oraz zapewnienie poufnych z nim kontaktów</a:t>
            </a:r>
          </a:p>
          <a:p>
            <a:pPr algn="just" fontAlgn="base"/>
            <a:r>
              <a:rPr lang="pl-PL" dirty="0"/>
              <a:t>zagwarantowania prawa do szybkiego, skutecznego i bezstronnego zbadania skarg osadzonych, bez ograniczeń formalnych</a:t>
            </a:r>
          </a:p>
          <a:p>
            <a:pPr algn="just" fontAlgn="base"/>
            <a:r>
              <a:rPr lang="pl-PL" dirty="0" smtClean="0"/>
              <a:t>- ograniczenie </a:t>
            </a:r>
            <a:r>
              <a:rPr lang="pl-PL" dirty="0"/>
              <a:t>nadużywania stosowania i przedłużania ponad miarę tymczasowego aresztowania,</a:t>
            </a:r>
          </a:p>
          <a:p>
            <a:pPr fontAlgn="base"/>
            <a:r>
              <a:rPr lang="pl-PL" dirty="0" smtClean="0"/>
              <a:t>- ograniczenie </a:t>
            </a:r>
            <a:r>
              <a:rPr lang="pl-PL" dirty="0"/>
              <a:t>przewlekłości postępowania karnego.</a:t>
            </a:r>
          </a:p>
          <a:p>
            <a:pPr fontAlgn="base"/>
            <a:endParaRPr lang="pl-PL" dirty="0" smtClean="0"/>
          </a:p>
          <a:p>
            <a:pPr algn="just" fontAlgn="base"/>
            <a:r>
              <a:rPr lang="pl-PL" dirty="0" smtClean="0"/>
              <a:t>Komitet </a:t>
            </a:r>
            <a:r>
              <a:rPr lang="pl-PL" dirty="0"/>
              <a:t>wyraził też zaniepokojenie z powodu przypadków: stwierdzenia niedostatecznych warunków bytowych w miejscach pozbawienia wolności (szczególnie brak zapewnienia skazanym minimalnej normy 4 </a:t>
            </a:r>
            <a:r>
              <a:rPr lang="pl-PL" dirty="0" err="1"/>
              <a:t>m.kw</a:t>
            </a:r>
            <a:r>
              <a:rPr lang="pl-PL" dirty="0"/>
              <a:t>. powierzchni mieszkalnej), ograniczania prawa do szybkiego, skutecznego i bezstronnego zbadania skarg osadzonych poprzez pozostawianie bez rozpoznania skarg niedostatecznie uzasadnionych, nadal występującego zjawiska przemocy pomiędzy więźniami oraz nadużywania kwalifikowania więźniów do kategorii „niebezpiecznych</a:t>
            </a:r>
            <a:r>
              <a:rPr lang="pl-PL" dirty="0" smtClean="0"/>
              <a:t>”.</a:t>
            </a: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endParaRPr lang="pl-PL"/>
          </a:p>
        </p:txBody>
      </p:sp>
      <p:sp>
        <p:nvSpPr>
          <p:cNvPr id="3" name="Podtytuł 2"/>
          <p:cNvSpPr>
            <a:spLocks noGrp="1"/>
          </p:cNvSpPr>
          <p:nvPr>
            <p:ph type="subTitle" idx="1"/>
          </p:nvPr>
        </p:nvSpPr>
        <p:spPr/>
        <p:txBody>
          <a:bodyPr/>
          <a:lstStyle/>
          <a:p>
            <a:endParaRPr lang="pl-PL"/>
          </a:p>
        </p:txBody>
      </p:sp>
      <p:sp>
        <p:nvSpPr>
          <p:cNvPr id="5" name="Prostokąt 4"/>
          <p:cNvSpPr/>
          <p:nvPr/>
        </p:nvSpPr>
        <p:spPr>
          <a:xfrm>
            <a:off x="285720" y="500042"/>
            <a:ext cx="8429684" cy="5355312"/>
          </a:xfrm>
          <a:prstGeom prst="rect">
            <a:avLst/>
          </a:prstGeom>
        </p:spPr>
        <p:txBody>
          <a:bodyPr wrap="square">
            <a:spAutoFit/>
          </a:bodyPr>
          <a:lstStyle/>
          <a:p>
            <a:r>
              <a:rPr lang="pl-PL" b="1" dirty="0"/>
              <a:t>Artykuł 62</a:t>
            </a:r>
          </a:p>
          <a:p>
            <a:r>
              <a:rPr lang="pl-PL" dirty="0"/>
              <a:t>Rada Gospodarcza i Społeczna może badać międzynarodowe zagadnienia gospodarcze, społeczne, kulturalne, wychowawcze, zdrowia publicznego i pokrewne, opracowywać sprawozdania w tym zakresie, inicjować takie badania i sprawozdania oraz udzielać we wszelkich tego rodzaju sprawach zaleceń Zgromadzeniu Ogólnemu, członkom Organizacji i zainteresowanym organizacjom wyspecjalizowanym.</a:t>
            </a:r>
            <a:br>
              <a:rPr lang="pl-PL" dirty="0"/>
            </a:br>
            <a:r>
              <a:rPr lang="pl-PL" dirty="0"/>
              <a:t/>
            </a:r>
            <a:br>
              <a:rPr lang="pl-PL" dirty="0"/>
            </a:br>
            <a:endParaRPr lang="pl-PL" dirty="0"/>
          </a:p>
          <a:p>
            <a:r>
              <a:rPr lang="pl-PL" b="1" dirty="0"/>
              <a:t>Może ona również udzielać zaleceń w celu zapewnienia poszanowania i przestrzegania praw człowieka i podstawowych wolności dla wszystkich.</a:t>
            </a:r>
            <a:br>
              <a:rPr lang="pl-PL" b="1" dirty="0"/>
            </a:br>
            <a:r>
              <a:rPr lang="pl-PL" b="1" dirty="0"/>
              <a:t/>
            </a:r>
            <a:br>
              <a:rPr lang="pl-PL" b="1" dirty="0"/>
            </a:br>
            <a:endParaRPr lang="pl-PL" b="1" dirty="0"/>
          </a:p>
          <a:p>
            <a:r>
              <a:rPr lang="pl-PL" dirty="0"/>
              <a:t>W sprawach należących do swojej właściwości może ona przygotowywać projekty konwencji w celu przedłożenia ich Zgromadzeniu Ogólnemu.</a:t>
            </a:r>
            <a:br>
              <a:rPr lang="pl-PL" dirty="0"/>
            </a:br>
            <a:r>
              <a:rPr lang="pl-PL" dirty="0"/>
              <a:t/>
            </a:r>
            <a:br>
              <a:rPr lang="pl-PL" dirty="0"/>
            </a:br>
            <a:endParaRPr lang="pl-PL" dirty="0"/>
          </a:p>
          <a:p>
            <a:r>
              <a:rPr lang="pl-PL" dirty="0"/>
              <a:t>W sprawach należących do swojej właściwości może ona zwoływać konferencje międzynarodowe zgodnie z zasadami ustalonymi przez Organizację Narodów Zjednoczonych</a:t>
            </a:r>
          </a:p>
        </p:txBody>
      </p:sp>
      <p:sp>
        <p:nvSpPr>
          <p:cNvPr id="6" name="pole tekstowe 5"/>
          <p:cNvSpPr txBox="1"/>
          <p:nvPr/>
        </p:nvSpPr>
        <p:spPr>
          <a:xfrm>
            <a:off x="0" y="0"/>
            <a:ext cx="6192688" cy="369332"/>
          </a:xfrm>
          <a:prstGeom prst="rect">
            <a:avLst/>
          </a:prstGeom>
          <a:noFill/>
        </p:spPr>
        <p:txBody>
          <a:bodyPr wrap="square" rtlCol="0">
            <a:spAutoFit/>
          </a:bodyPr>
          <a:lstStyle/>
          <a:p>
            <a:r>
              <a:rPr lang="pl-PL" b="1" dirty="0" smtClean="0"/>
              <a:t>System polityczny</a:t>
            </a:r>
            <a:endParaRPr lang="pl-PL" b="1" dirty="0"/>
          </a:p>
        </p:txBody>
      </p:sp>
      <p:cxnSp>
        <p:nvCxnSpPr>
          <p:cNvPr id="8" name="Łącznik prosty 7"/>
          <p:cNvCxnSpPr/>
          <p:nvPr/>
        </p:nvCxnSpPr>
        <p:spPr>
          <a:xfrm>
            <a:off x="-252536" y="404664"/>
            <a:ext cx="907300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0" y="2130425"/>
            <a:ext cx="9144000" cy="1941517"/>
          </a:xfrm>
        </p:spPr>
        <p:txBody>
          <a:bodyPr>
            <a:noAutofit/>
          </a:bodyPr>
          <a:lstStyle/>
          <a:p>
            <a:r>
              <a:rPr lang="pl-PL" sz="2000" b="1" dirty="0" smtClean="0"/>
              <a:t/>
            </a:r>
            <a:br>
              <a:rPr lang="pl-PL" sz="2000" b="1" dirty="0" smtClean="0"/>
            </a:br>
            <a:r>
              <a:rPr lang="pl-PL" sz="2000" b="1" dirty="0" smtClean="0"/>
              <a:t>Artykuł </a:t>
            </a:r>
            <a:r>
              <a:rPr lang="pl-PL" sz="2000" b="1" dirty="0"/>
              <a:t>76</a:t>
            </a:r>
            <a:br>
              <a:rPr lang="pl-PL" sz="2000" b="1" dirty="0"/>
            </a:br>
            <a:r>
              <a:rPr lang="pl-PL" sz="2000" dirty="0"/>
              <a:t>Zgodnie z celami Organizacji Narodów Zjednoczonych, wskazanymi w artykule 1 niniejszej Karty, międzynarodowy system powierniczy ma następujące główne zadania:</a:t>
            </a:r>
            <a:br>
              <a:rPr lang="pl-PL" sz="2000" dirty="0"/>
            </a:br>
            <a:r>
              <a:rPr lang="pl-PL" sz="2000" dirty="0"/>
              <a:t>umacniać międzynarodowy pokój i </a:t>
            </a:r>
            <a:r>
              <a:rPr lang="pl-PL" sz="2000" dirty="0" smtClean="0"/>
              <a:t>bezpieczeństwo</a:t>
            </a:r>
            <a:r>
              <a:rPr lang="pl-PL" sz="2000" dirty="0"/>
              <a:t>;</a:t>
            </a:r>
            <a:br>
              <a:rPr lang="pl-PL" sz="2000" dirty="0"/>
            </a:br>
            <a:r>
              <a:rPr lang="pl-PL" sz="2000" dirty="0"/>
              <a:t/>
            </a:r>
            <a:br>
              <a:rPr lang="pl-PL" sz="2000" dirty="0"/>
            </a:br>
            <a:r>
              <a:rPr lang="pl-PL" sz="2000" dirty="0"/>
              <a:t>popierać postęp ludności obszarów powierniczych w dziedzinie politycznej, gospodarczej, społecznej i oświatowej oraz stopniowy rozwój ludności w kierunku samorządu lub niepodległości z uwzględnieniem szczególnych warunków każdego obszaru i jego ludów, ich swobodnie wyrażonych życzeń oraz zgodnie z postanowieniami poszczególnych układów powierniczych</a:t>
            </a:r>
            <a:r>
              <a:rPr lang="pl-PL" sz="2000" dirty="0" smtClean="0"/>
              <a:t>;</a:t>
            </a:r>
            <a:r>
              <a:rPr lang="pl-PL" sz="2000" dirty="0"/>
              <a:t/>
            </a:r>
            <a:br>
              <a:rPr lang="pl-PL" sz="2000" dirty="0"/>
            </a:br>
            <a:r>
              <a:rPr lang="pl-PL" sz="2000" dirty="0"/>
              <a:t/>
            </a:r>
            <a:br>
              <a:rPr lang="pl-PL" sz="2000" dirty="0"/>
            </a:br>
            <a:r>
              <a:rPr lang="pl-PL" sz="2000" b="1" dirty="0"/>
              <a:t>popierać poszanowanie praw człowieka i podstawowych wolności dla wszystkich bez względu na różnicę rasy, płci, języka lub wyznania oraz rozwijać świadomość współzależności ludów świata;</a:t>
            </a:r>
            <a:r>
              <a:rPr lang="pl-PL" sz="2000" dirty="0"/>
              <a:t/>
            </a:r>
            <a:br>
              <a:rPr lang="pl-PL" sz="2000" dirty="0"/>
            </a:br>
            <a:r>
              <a:rPr lang="pl-PL" sz="2000" dirty="0"/>
              <a:t/>
            </a:r>
            <a:br>
              <a:rPr lang="pl-PL" sz="2000" dirty="0"/>
            </a:br>
            <a:r>
              <a:rPr lang="pl-PL" sz="2000" dirty="0" smtClean="0"/>
              <a:t>zapewnić</a:t>
            </a:r>
            <a:r>
              <a:rPr lang="pl-PL" sz="2000" dirty="0"/>
              <a:t>, bez szkody dla wykonania wyżej wskazanych zadań i z zastrzeżeniem postanowień artykułu 80, równe traktowanie członków Organizacji i ich obywateli w dziedzinie społecznej, gospodarczej i handlowej oraz równe traktowanie tych ostatnich w dziedzinie wymiaru sprawiedliwości.</a:t>
            </a:r>
          </a:p>
        </p:txBody>
      </p:sp>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0"/>
            <a:ext cx="6192688" cy="369332"/>
          </a:xfrm>
          <a:prstGeom prst="rect">
            <a:avLst/>
          </a:prstGeom>
          <a:noFill/>
        </p:spPr>
        <p:txBody>
          <a:bodyPr wrap="square" rtlCol="0">
            <a:spAutoFit/>
          </a:bodyPr>
          <a:lstStyle/>
          <a:p>
            <a:r>
              <a:rPr lang="pl-PL" b="1" dirty="0" smtClean="0"/>
              <a:t>System polityczny</a:t>
            </a:r>
            <a:endParaRPr lang="pl-PL" b="1" dirty="0"/>
          </a:p>
        </p:txBody>
      </p:sp>
      <p:cxnSp>
        <p:nvCxnSpPr>
          <p:cNvPr id="6" name="Łącznik prosty 5"/>
          <p:cNvCxnSpPr/>
          <p:nvPr/>
        </p:nvCxnSpPr>
        <p:spPr>
          <a:xfrm>
            <a:off x="0" y="332656"/>
            <a:ext cx="860444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467544" y="692696"/>
            <a:ext cx="7643866" cy="2523768"/>
          </a:xfrm>
          <a:prstGeom prst="rect">
            <a:avLst/>
          </a:prstGeom>
          <a:noFill/>
        </p:spPr>
        <p:txBody>
          <a:bodyPr wrap="square" rtlCol="0">
            <a:spAutoFit/>
          </a:bodyPr>
          <a:lstStyle/>
          <a:p>
            <a:r>
              <a:rPr lang="pl-PL" sz="3200" b="1" dirty="0" smtClean="0"/>
              <a:t>Powszechna Deklaracja Praw Człowieka</a:t>
            </a:r>
          </a:p>
          <a:p>
            <a:endParaRPr lang="pl-PL" dirty="0"/>
          </a:p>
          <a:p>
            <a:r>
              <a:rPr lang="pl-PL" dirty="0" smtClean="0"/>
              <a:t>10 grudnia 1948</a:t>
            </a:r>
          </a:p>
          <a:p>
            <a:endParaRPr lang="pl-PL" dirty="0"/>
          </a:p>
          <a:p>
            <a:r>
              <a:rPr lang="pl-PL" u="sng" dirty="0" smtClean="0"/>
              <a:t>Zakres przedmiotowy:</a:t>
            </a:r>
            <a:endParaRPr lang="pl-PL" dirty="0"/>
          </a:p>
          <a:p>
            <a:r>
              <a:rPr lang="pl-PL" dirty="0" smtClean="0"/>
              <a:t>- </a:t>
            </a:r>
            <a:r>
              <a:rPr lang="pl-PL" b="1" dirty="0" smtClean="0"/>
              <a:t>PIW OSOBISTE (prawa fundamentalne)</a:t>
            </a:r>
          </a:p>
          <a:p>
            <a:r>
              <a:rPr lang="pl-PL" b="1" dirty="0" smtClean="0"/>
              <a:t>- PIW POLITYCZNE (prawa obywatelskie)</a:t>
            </a:r>
          </a:p>
          <a:p>
            <a:r>
              <a:rPr lang="pl-PL" b="1" dirty="0" smtClean="0"/>
              <a:t>- PIW ekonomiczne, socjalne i kulturalne</a:t>
            </a:r>
            <a:endParaRPr lang="pl-PL" b="1" dirty="0"/>
          </a:p>
        </p:txBody>
      </p:sp>
      <p:sp>
        <p:nvSpPr>
          <p:cNvPr id="5" name="pole tekstowe 4"/>
          <p:cNvSpPr txBox="1"/>
          <p:nvPr/>
        </p:nvSpPr>
        <p:spPr>
          <a:xfrm>
            <a:off x="0" y="0"/>
            <a:ext cx="6192688" cy="369332"/>
          </a:xfrm>
          <a:prstGeom prst="rect">
            <a:avLst/>
          </a:prstGeom>
          <a:noFill/>
        </p:spPr>
        <p:txBody>
          <a:bodyPr wrap="square" rtlCol="0">
            <a:spAutoFit/>
          </a:bodyPr>
          <a:lstStyle/>
          <a:p>
            <a:r>
              <a:rPr lang="pl-PL" b="1" dirty="0" smtClean="0"/>
              <a:t>System polityczny</a:t>
            </a:r>
            <a:endParaRPr lang="pl-PL" b="1" dirty="0"/>
          </a:p>
        </p:txBody>
      </p:sp>
      <p:cxnSp>
        <p:nvCxnSpPr>
          <p:cNvPr id="7" name="Łącznik prosty 6"/>
          <p:cNvCxnSpPr/>
          <p:nvPr/>
        </p:nvCxnSpPr>
        <p:spPr>
          <a:xfrm>
            <a:off x="0" y="404664"/>
            <a:ext cx="788436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428596" y="714356"/>
            <a:ext cx="8143932" cy="5078313"/>
          </a:xfrm>
          <a:prstGeom prst="rect">
            <a:avLst/>
          </a:prstGeom>
          <a:noFill/>
        </p:spPr>
        <p:txBody>
          <a:bodyPr wrap="square" rtlCol="0">
            <a:spAutoFit/>
          </a:bodyPr>
          <a:lstStyle/>
          <a:p>
            <a:r>
              <a:rPr lang="pl-PL" b="1" dirty="0" smtClean="0"/>
              <a:t>Zgromadzenie Ogólne Narodów Zjednoczonych</a:t>
            </a:r>
          </a:p>
          <a:p>
            <a:endParaRPr lang="pl-PL" dirty="0"/>
          </a:p>
          <a:p>
            <a:pPr>
              <a:buFontTx/>
              <a:buChar char="-"/>
            </a:pPr>
            <a:r>
              <a:rPr lang="pl-PL" dirty="0" smtClean="0"/>
              <a:t>Zgodnie z art. 10 KNZ może zajmować się każdą sprawą objętą jej postanowieniami, a więc także kwestiami związanymi z urzeczywistnianiem praw i wolności człowieka</a:t>
            </a:r>
          </a:p>
          <a:p>
            <a:pPr>
              <a:buFontTx/>
              <a:buChar char="-"/>
            </a:pPr>
            <a:endParaRPr lang="pl-PL" dirty="0"/>
          </a:p>
          <a:p>
            <a:pPr>
              <a:buFontTx/>
              <a:buChar char="-"/>
            </a:pPr>
            <a:r>
              <a:rPr lang="pl-PL" dirty="0" smtClean="0"/>
              <a:t>Komitet ds. Społecznych, Humanitarnych i Kulturalnych i Komisja Prawa Międzynarodowego odgrywa w praktyce najważniejszą rolę w tym obszarze</a:t>
            </a:r>
          </a:p>
          <a:p>
            <a:pPr>
              <a:buFontTx/>
              <a:buChar char="-"/>
            </a:pPr>
            <a:endParaRPr lang="pl-PL" dirty="0"/>
          </a:p>
          <a:p>
            <a:pPr>
              <a:buFontTx/>
              <a:buChar char="-"/>
            </a:pPr>
            <a:endParaRPr lang="pl-PL" dirty="0" smtClean="0"/>
          </a:p>
          <a:p>
            <a:r>
              <a:rPr lang="pl-PL" dirty="0" smtClean="0"/>
              <a:t>Rada Społeczno – Gospodarcza</a:t>
            </a:r>
          </a:p>
          <a:p>
            <a:pPr>
              <a:buFontTx/>
              <a:buChar char="-"/>
            </a:pPr>
            <a:r>
              <a:rPr lang="pl-PL" dirty="0" smtClean="0"/>
              <a:t>Zwoływanie konferencji, praca nad traktatami</a:t>
            </a:r>
          </a:p>
          <a:p>
            <a:pPr>
              <a:buFontTx/>
              <a:buChar char="-"/>
            </a:pPr>
            <a:r>
              <a:rPr lang="pl-PL" dirty="0" smtClean="0"/>
              <a:t> koordynowanie działalności wyspecjalizowanych agend</a:t>
            </a:r>
          </a:p>
          <a:p>
            <a:pPr>
              <a:buFontTx/>
              <a:buChar char="-"/>
            </a:pPr>
            <a:r>
              <a:rPr lang="pl-PL" dirty="0" smtClean="0"/>
              <a:t>-formułowanie zaleceń , sprawozdań i rezolucji</a:t>
            </a:r>
          </a:p>
          <a:p>
            <a:pPr>
              <a:buFontTx/>
              <a:buChar char="-"/>
            </a:pPr>
            <a:endParaRPr lang="pl-PL" dirty="0"/>
          </a:p>
          <a:p>
            <a:r>
              <a:rPr lang="pl-PL" dirty="0" smtClean="0"/>
              <a:t>organy pomocnicze Rady: </a:t>
            </a:r>
          </a:p>
          <a:p>
            <a:endParaRPr lang="pl-PL" dirty="0" smtClean="0"/>
          </a:p>
          <a:p>
            <a:r>
              <a:rPr lang="pl-PL" dirty="0" smtClean="0"/>
              <a:t>Komisja Praw Człowieka, Komisja ds. Rozwoju Społecznego, Komisja ds. Statusu Kobiet, Komisja ds. Zapobiegania Przestępczości, Komisja ds. Sprawiedliwości Karnej</a:t>
            </a:r>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2768</TotalTime>
  <Words>5709</Words>
  <Application>Microsoft Office PowerPoint</Application>
  <PresentationFormat>Pokaz na ekranie (4:3)</PresentationFormat>
  <Paragraphs>388</Paragraphs>
  <Slides>57</Slides>
  <Notes>0</Notes>
  <HiddenSlides>0</HiddenSlides>
  <MMClips>0</MMClips>
  <ScaleCrop>false</ScaleCrop>
  <HeadingPairs>
    <vt:vector size="4" baseType="variant">
      <vt:variant>
        <vt:lpstr>Motyw</vt:lpstr>
      </vt:variant>
      <vt:variant>
        <vt:i4>1</vt:i4>
      </vt:variant>
      <vt:variant>
        <vt:lpstr>Tytuły slajdów</vt:lpstr>
      </vt:variant>
      <vt:variant>
        <vt:i4>57</vt:i4>
      </vt:variant>
    </vt:vector>
  </HeadingPairs>
  <TitlesOfParts>
    <vt:vector size="58" baseType="lpstr">
      <vt:lpstr>Motyw pakietu Office</vt:lpstr>
      <vt:lpstr>Uniwersalny system ochrony praw i wolności człowieka</vt:lpstr>
      <vt:lpstr>Slajd 2</vt:lpstr>
      <vt:lpstr>Slajd 3</vt:lpstr>
      <vt:lpstr>Slajd 4</vt:lpstr>
      <vt:lpstr>Slajd 5</vt:lpstr>
      <vt:lpstr>Slajd 6</vt:lpstr>
      <vt:lpstr> Artykuł 76 Zgodnie z celami Organizacji Narodów Zjednoczonych, wskazanymi w artykule 1 niniejszej Karty, międzynarodowy system powierniczy ma następujące główne zadania: umacniać międzynarodowy pokój i bezpieczeństwo;  popierać postęp ludności obszarów powierniczych w dziedzinie politycznej, gospodarczej, społecznej i oświatowej oraz stopniowy rozwój ludności w kierunku samorządu lub niepodległości z uwzględnieniem szczególnych warunków każdego obszaru i jego ludów, ich swobodnie wyrażonych życzeń oraz zgodnie z postanowieniami poszczególnych układów powierniczych;  popierać poszanowanie praw człowieka i podstawowych wolności dla wszystkich bez względu na różnicę rasy, płci, języka lub wyznania oraz rozwijać świadomość współzależności ludów świata;  zapewnić, bez szkody dla wykonania wyżej wskazanych zadań i z zastrzeżeniem postanowień artykułu 80, równe traktowanie członków Organizacji i ich obywateli w dziedzinie społecznej, gospodarczej i handlowej oraz równe traktowanie tych ostatnich w dziedzinie wymiaru sprawiedliwości.</vt:lpstr>
      <vt:lpstr>Slajd 8</vt:lpstr>
      <vt:lpstr>Slajd 9</vt:lpstr>
      <vt:lpstr>Slajd 10</vt:lpstr>
      <vt:lpstr>Slajd 11</vt:lpstr>
      <vt:lpstr>Slajd 12</vt:lpstr>
      <vt:lpstr>Slajd 13</vt:lpstr>
      <vt:lpstr>Slajd 14</vt:lpstr>
      <vt:lpstr>Slajd 15</vt:lpstr>
      <vt:lpstr>Slajd 16</vt:lpstr>
      <vt:lpstr>Slajd 17</vt:lpstr>
      <vt:lpstr>Traktatowe systemy ochrony</vt:lpstr>
      <vt:lpstr>Międzynarodowy Pakt Praw Obywatelskich i Politycznych + 2 Protokoły</vt:lpstr>
      <vt:lpstr>Artykuł 28  1. Powołuje się Komitet Praw Człowieka (zwany dalej w niniejszym Pakcie "Komitetem"). Składa się on z osiemnastu członków i sprawuje funkcje wymienione poniżej. 2. Komitet składa się z obywateli Państw Stron niniejszego Paktu, którzy powinni być ludźmi o wysokim poziomie moralnym i uznanej kompetencji w dziedzinie praw człowieka, przy czym należy uwzględnić celowość udziału pewnej liczby osób o doświadczeniu prawniczym. 3. Członkowie Komitetu są wybierani i pełnią swe funkcje we własnym imieniu. </vt:lpstr>
      <vt:lpstr>Slajd 21</vt:lpstr>
      <vt:lpstr>Slajd 22</vt:lpstr>
      <vt:lpstr>Slajd 23</vt:lpstr>
      <vt:lpstr>Slajd 24</vt:lpstr>
      <vt:lpstr>Slajd 25</vt:lpstr>
      <vt:lpstr>Slajd 26</vt:lpstr>
      <vt:lpstr>Slajd 27</vt:lpstr>
      <vt:lpstr>Slajd 28</vt:lpstr>
      <vt:lpstr>Slajd 29</vt:lpstr>
      <vt:lpstr>Slajd 30</vt:lpstr>
      <vt:lpstr>Slajd 31</vt:lpstr>
      <vt:lpstr>Slajd 32</vt:lpstr>
      <vt:lpstr>Slajd 33</vt:lpstr>
      <vt:lpstr>Slajd 34</vt:lpstr>
      <vt:lpstr>Slajd 35</vt:lpstr>
      <vt:lpstr>Slajd 36</vt:lpstr>
      <vt:lpstr>Slajd 37</vt:lpstr>
      <vt:lpstr>Slajd 38</vt:lpstr>
      <vt:lpstr>Slajd 39</vt:lpstr>
      <vt:lpstr>Międzynarodowa Konwencja w sprawie wszelkich form dyskryminacji rasowej (1969)</vt:lpstr>
      <vt:lpstr>dyskryminacja rasowa to wszelkie zróżnicowanie, wykluczenie, ograniczenie lub uprzywilejowanie z powodu rasy, koloru skóry, urodzenia, pochodzenia narodowego lub etnicznego, które ma na celu lub pociąga za sobą przekreślenie bądź uszczuplenie uznania, wykonywania lub korzystania, na zasadzie równości, z praw człowieka i podstawowych wolności w dziedzinie politycznej, gospodarczej, społecznej i kulturalnej lub w jakiejkolwiek innej dziedzinie życia publicznego.</vt:lpstr>
      <vt:lpstr>Slajd 42</vt:lpstr>
      <vt:lpstr>Slajd 43</vt:lpstr>
      <vt:lpstr>Slajd 44</vt:lpstr>
      <vt:lpstr>Slajd 45</vt:lpstr>
      <vt:lpstr>Slajd 46</vt:lpstr>
      <vt:lpstr>Slajd 47</vt:lpstr>
      <vt:lpstr>Slajd 48</vt:lpstr>
      <vt:lpstr>Slajd 49</vt:lpstr>
      <vt:lpstr>Slajd 50</vt:lpstr>
      <vt:lpstr>Slajd 51</vt:lpstr>
      <vt:lpstr>Slajd 52</vt:lpstr>
      <vt:lpstr>Slajd 53</vt:lpstr>
      <vt:lpstr>Slajd 54</vt:lpstr>
      <vt:lpstr>Slajd 55</vt:lpstr>
      <vt:lpstr>Slajd 56</vt:lpstr>
      <vt:lpstr>Slajd 57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Lenovo</dc:creator>
  <cp:lastModifiedBy>Intel</cp:lastModifiedBy>
  <cp:revision>21</cp:revision>
  <dcterms:created xsi:type="dcterms:W3CDTF">2014-10-26T17:52:24Z</dcterms:created>
  <dcterms:modified xsi:type="dcterms:W3CDTF">2015-11-06T06:13:52Z</dcterms:modified>
</cp:coreProperties>
</file>